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66"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62578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5450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4998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4080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25406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51484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A1DC0A7-022F-4CF6-BC43-6094FB928529}" type="datetimeFigureOut">
              <a:rPr lang="id-ID" smtClean="0"/>
              <a:t>08/03/2022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90612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A1DC0A7-022F-4CF6-BC43-6094FB928529}" type="datetimeFigureOut">
              <a:rPr lang="id-ID" smtClean="0"/>
              <a:t>08/03/2022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73149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DC0A7-022F-4CF6-BC43-6094FB928529}" type="datetimeFigureOut">
              <a:rPr lang="id-ID" smtClean="0"/>
              <a:t>08/03/2022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03355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15963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38159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DC0A7-022F-4CF6-BC43-6094FB928529}" type="datetimeFigureOut">
              <a:rPr lang="id-ID" smtClean="0"/>
              <a:t>08/03/2022</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A5276-F414-43BE-B12B-7E0D08F4380F}" type="slidenum">
              <a:rPr lang="id-ID" smtClean="0"/>
              <a:t>‹#›</a:t>
            </a:fld>
            <a:endParaRPr lang="id-ID"/>
          </a:p>
        </p:txBody>
      </p:sp>
    </p:spTree>
    <p:extLst>
      <p:ext uri="{BB962C8B-B14F-4D97-AF65-F5344CB8AC3E}">
        <p14:creationId xmlns:p14="http://schemas.microsoft.com/office/powerpoint/2010/main" val="1714555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extLst>
          </p:cNvPr>
          <p:cNvSpPr>
            <a:spLocks noGrp="1" noRot="1" noChangeArrowheads="1"/>
          </p:cNvSpPr>
          <p:nvPr>
            <p:ph type="title"/>
          </p:nvPr>
        </p:nvSpPr>
        <p:spPr>
          <a:xfrm>
            <a:off x="1981200" y="115888"/>
            <a:ext cx="8229600" cy="1143000"/>
          </a:xfrm>
        </p:spPr>
        <p:txBody>
          <a:bodyPr/>
          <a:lstStyle/>
          <a:p>
            <a:pPr eaLnBrk="1" hangingPunct="1">
              <a:defRPr/>
            </a:pPr>
            <a:r>
              <a:rPr lang="en-US" altLang="en-US" sz="4000" u="sng"/>
              <a:t>SUMBER  PENGETAHUAN </a:t>
            </a:r>
          </a:p>
        </p:txBody>
      </p:sp>
      <p:sp>
        <p:nvSpPr>
          <p:cNvPr id="126979" name="Rectangle 3">
            <a:extLst>
              <a:ext uri="{FF2B5EF4-FFF2-40B4-BE49-F238E27FC236}"/>
            </a:extLst>
          </p:cNvPr>
          <p:cNvSpPr>
            <a:spLocks noGrp="1" noChangeArrowheads="1"/>
          </p:cNvSpPr>
          <p:nvPr>
            <p:ph type="body" idx="1"/>
          </p:nvPr>
        </p:nvSpPr>
        <p:spPr>
          <a:xfrm>
            <a:off x="1774825" y="1208088"/>
            <a:ext cx="8713788" cy="4525962"/>
          </a:xfrm>
        </p:spPr>
        <p:txBody>
          <a:bodyPr>
            <a:normAutofit fontScale="92500"/>
          </a:bodyPr>
          <a:lstStyle/>
          <a:p>
            <a:pPr algn="just" eaLnBrk="1" hangingPunct="1">
              <a:lnSpc>
                <a:spcPct val="80000"/>
              </a:lnSpc>
              <a:defRPr/>
            </a:pPr>
            <a:r>
              <a:rPr lang="en-US" altLang="en-US" sz="3400"/>
              <a:t>Sumber  pengetahuan  dalam   dunia  ini  berawal  dari  sikap  manusia  yang  meragukan  setiap  gejala  yg  ada  di  alam  semesta  ini.  Manusia  tidak  mau  menerima  saja  hal-hal  yang  ada  termasuk  nasib  dirinya  sendiri. </a:t>
            </a:r>
          </a:p>
          <a:p>
            <a:pPr algn="just" eaLnBrk="1" hangingPunct="1">
              <a:lnSpc>
                <a:spcPct val="80000"/>
              </a:lnSpc>
              <a:defRPr/>
            </a:pPr>
            <a:r>
              <a:rPr lang="en-US" altLang="en-US" sz="3400"/>
              <a:t>Rene  Descartes  pernah  berkata “DE  OMNIBUS  DUBITANDUM”  yang  berarti,  bahwa  “segala sesuatu  harus  diragukan”. </a:t>
            </a:r>
          </a:p>
          <a:p>
            <a:pPr algn="just" eaLnBrk="1" hangingPunct="1">
              <a:lnSpc>
                <a:spcPct val="80000"/>
              </a:lnSpc>
              <a:defRPr/>
            </a:pPr>
            <a:r>
              <a:rPr lang="sv-SE" altLang="en-US" sz="3400"/>
              <a:t>Persoalan  mengenai  kriteria  utk  menetapkan  kebenaran  itu  sulit  dipercaya.  Dari  berbagai  aliran,  mk muncul  berbagai  kriteria  kebenaran.</a:t>
            </a:r>
            <a:r>
              <a:rPr lang="en-US" altLang="en-US" sz="3400"/>
              <a:t> </a:t>
            </a:r>
          </a:p>
        </p:txBody>
      </p:sp>
    </p:spTree>
    <p:extLst>
      <p:ext uri="{BB962C8B-B14F-4D97-AF65-F5344CB8AC3E}">
        <p14:creationId xmlns:p14="http://schemas.microsoft.com/office/powerpoint/2010/main" val="2130999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extLst>
          </p:cNvPr>
          <p:cNvSpPr>
            <a:spLocks noGrp="1" noRot="1" noChangeArrowheads="1"/>
          </p:cNvSpPr>
          <p:nvPr>
            <p:ph type="title"/>
          </p:nvPr>
        </p:nvSpPr>
        <p:spPr>
          <a:xfrm>
            <a:off x="1981200" y="44450"/>
            <a:ext cx="8229600" cy="1143000"/>
          </a:xfrm>
        </p:spPr>
        <p:txBody>
          <a:bodyPr/>
          <a:lstStyle/>
          <a:p>
            <a:pPr eaLnBrk="1" hangingPunct="1">
              <a:defRPr/>
            </a:pPr>
            <a:r>
              <a:rPr lang="sv-SE" altLang="en-US" sz="4000" u="sng"/>
              <a:t>KRITERIA  KEBENARAN</a:t>
            </a:r>
            <a:r>
              <a:rPr lang="en-US" altLang="en-US" sz="4000" u="sng"/>
              <a:t> </a:t>
            </a:r>
          </a:p>
        </p:txBody>
      </p:sp>
      <p:sp>
        <p:nvSpPr>
          <p:cNvPr id="128003" name="Rectangle 3">
            <a:extLst>
              <a:ext uri="{FF2B5EF4-FFF2-40B4-BE49-F238E27FC236}"/>
            </a:extLst>
          </p:cNvPr>
          <p:cNvSpPr>
            <a:spLocks noGrp="1" noChangeArrowheads="1"/>
          </p:cNvSpPr>
          <p:nvPr>
            <p:ph type="body" idx="1"/>
          </p:nvPr>
        </p:nvSpPr>
        <p:spPr>
          <a:xfrm>
            <a:off x="1774826" y="1196975"/>
            <a:ext cx="8569325" cy="4929188"/>
          </a:xfrm>
        </p:spPr>
        <p:txBody>
          <a:bodyPr>
            <a:normAutofit lnSpcReduction="10000"/>
          </a:bodyPr>
          <a:lstStyle/>
          <a:p>
            <a:pPr algn="just" eaLnBrk="1" hangingPunct="1">
              <a:lnSpc>
                <a:spcPct val="80000"/>
              </a:lnSpc>
              <a:defRPr/>
            </a:pPr>
            <a:r>
              <a:rPr lang="sv-SE" altLang="en-US"/>
              <a:t>Salah  satu  kriteria  kebenaran  adalah  adanya  konsistensi  dengan  pernyataan  terdahulu  yang  dianggap  benar</a:t>
            </a:r>
            <a:r>
              <a:rPr lang="en-US" altLang="en-US"/>
              <a:t> </a:t>
            </a:r>
          </a:p>
          <a:p>
            <a:pPr algn="just" eaLnBrk="1" hangingPunct="1">
              <a:lnSpc>
                <a:spcPct val="80000"/>
              </a:lnSpc>
              <a:defRPr/>
            </a:pPr>
            <a:r>
              <a:rPr lang="sv-SE" altLang="en-US"/>
              <a:t>Beberapa  kriteria  kebenaran </a:t>
            </a:r>
          </a:p>
          <a:p>
            <a:pPr lvl="1" algn="just" eaLnBrk="1" hangingPunct="1">
              <a:lnSpc>
                <a:spcPct val="80000"/>
              </a:lnSpc>
              <a:defRPr/>
            </a:pPr>
            <a:r>
              <a:rPr lang="sv-SE" altLang="en-US" b="1"/>
              <a:t>Teori  Koherensi   (Konsisten)</a:t>
            </a:r>
            <a:r>
              <a:rPr lang="sv-SE" altLang="en-US"/>
              <a:t>, suatu pernyataan  dianggap  benar  bila  pernyataan  itu  bersifat  koheren  dan  konsisten </a:t>
            </a:r>
            <a:r>
              <a:rPr lang="en-US" altLang="en-US"/>
              <a:t> </a:t>
            </a:r>
          </a:p>
          <a:p>
            <a:pPr lvl="1" algn="just" eaLnBrk="1" hangingPunct="1">
              <a:lnSpc>
                <a:spcPct val="80000"/>
              </a:lnSpc>
              <a:defRPr/>
            </a:pPr>
            <a:r>
              <a:rPr lang="fi-FI" altLang="en-US" b="1"/>
              <a:t>Teori  Korespondensi (Pernyataan sesuai kenyataan)</a:t>
            </a:r>
            <a:r>
              <a:rPr lang="fi-FI" altLang="en-US"/>
              <a:t>, </a:t>
            </a:r>
            <a:r>
              <a:rPr lang="it-IT" altLang="en-US"/>
              <a:t>suatu  pernyataan  dianggap  benar  apabila  materi  pengetahuan  yang  dikandung  berkorespondensi  dengan  objek  yang  dituju  oleh  pernyataan  tersebut</a:t>
            </a:r>
            <a:r>
              <a:rPr lang="en-US" altLang="en-US"/>
              <a:t> (</a:t>
            </a:r>
            <a:r>
              <a:rPr lang="it-IT" altLang="en-US"/>
              <a:t>Bertrand  Russel)</a:t>
            </a:r>
            <a:r>
              <a:rPr lang="en-US" altLang="en-US"/>
              <a:t> </a:t>
            </a:r>
          </a:p>
          <a:p>
            <a:pPr lvl="1" algn="just" eaLnBrk="1" hangingPunct="1">
              <a:lnSpc>
                <a:spcPct val="80000"/>
              </a:lnSpc>
              <a:defRPr/>
            </a:pPr>
            <a:r>
              <a:rPr lang="it-IT" altLang="en-US" b="1"/>
              <a:t>Teori  Pragmatis (Kegunaan di lapangan)</a:t>
            </a:r>
            <a:r>
              <a:rPr lang="it-IT" altLang="en-US"/>
              <a:t>, kebenaran  suatu  pernyataan  diukur  dengan  kriteria  apakah  pernyataan  tersebut  bersifat  fungsional  dalam kehidupan  praktis</a:t>
            </a:r>
            <a:r>
              <a:rPr lang="en-US" altLang="en-US"/>
              <a:t> (</a:t>
            </a:r>
            <a:r>
              <a:rPr lang="it-IT" altLang="en-US"/>
              <a:t>Charles  S  Pierce), suatu  teori  tidak  akan  abadi,  dalam  jangka  waktu  tertentu  itu  dapat  diubah  dengan  mengadakan  revisi</a:t>
            </a:r>
            <a:r>
              <a:rPr lang="en-US" altLang="en-US"/>
              <a:t>  </a:t>
            </a:r>
          </a:p>
        </p:txBody>
      </p:sp>
    </p:spTree>
    <p:extLst>
      <p:ext uri="{BB962C8B-B14F-4D97-AF65-F5344CB8AC3E}">
        <p14:creationId xmlns:p14="http://schemas.microsoft.com/office/powerpoint/2010/main" val="727545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extLst>
          </p:cNvPr>
          <p:cNvSpPr>
            <a:spLocks noGrp="1" noRot="1" noChangeArrowheads="1"/>
          </p:cNvSpPr>
          <p:nvPr>
            <p:ph type="title"/>
          </p:nvPr>
        </p:nvSpPr>
        <p:spPr/>
        <p:txBody>
          <a:bodyPr/>
          <a:lstStyle/>
          <a:p>
            <a:pPr eaLnBrk="1" hangingPunct="1">
              <a:defRPr/>
            </a:pPr>
            <a:r>
              <a:rPr lang="it-IT" altLang="en-US" u="sng"/>
              <a:t>ONTOLOGI</a:t>
            </a:r>
            <a:r>
              <a:rPr lang="it-IT" altLang="en-US"/>
              <a:t> (apa yang dikaji)</a:t>
            </a:r>
            <a:r>
              <a:rPr lang="en-US" altLang="en-US"/>
              <a:t> </a:t>
            </a:r>
          </a:p>
        </p:txBody>
      </p:sp>
      <p:sp>
        <p:nvSpPr>
          <p:cNvPr id="129027" name="Rectangle 3">
            <a:extLst>
              <a:ext uri="{FF2B5EF4-FFF2-40B4-BE49-F238E27FC236}"/>
            </a:extLst>
          </p:cNvPr>
          <p:cNvSpPr>
            <a:spLocks noGrp="1" noChangeArrowheads="1"/>
          </p:cNvSpPr>
          <p:nvPr>
            <p:ph type="body" idx="1"/>
          </p:nvPr>
        </p:nvSpPr>
        <p:spPr/>
        <p:txBody>
          <a:bodyPr/>
          <a:lstStyle/>
          <a:p>
            <a:pPr eaLnBrk="1" hangingPunct="1">
              <a:lnSpc>
                <a:spcPct val="90000"/>
              </a:lnSpc>
              <a:defRPr/>
            </a:pPr>
            <a:r>
              <a:rPr lang="it-IT" altLang="en-US"/>
              <a:t>hakikat  apa  yang  dikaji  atau  ilmunya  itu  sendiri</a:t>
            </a:r>
            <a:r>
              <a:rPr lang="en-US" altLang="en-US"/>
              <a:t> </a:t>
            </a:r>
          </a:p>
          <a:p>
            <a:pPr algn="just" eaLnBrk="1" hangingPunct="1">
              <a:lnSpc>
                <a:spcPct val="90000"/>
              </a:lnSpc>
              <a:defRPr/>
            </a:pPr>
            <a:r>
              <a:rPr lang="sv-SE" altLang="en-US"/>
              <a:t>Democritus,  menerangkan prinsip-2  materialisme : Hanya  berdasarkan  kebiasaan  saja  maka  manis  itu  manis,  panas  itu  panas,  dingin  itu  dingin,  warna  itu  warna.  Artinya,  objek  penginderaan  sering  kita  anggap  nyata,  padahal  tidak  demikian.  Hanya  atom dan  kehampaan  itulah  yang  bersifat  nyata.  Jadi   istilah  “manis,  panas  dan  dingin”  itu  hanyalah  merupakan  terminology  yang  kita  berikan  kepada  gejala  yang  ditangkap  dengan  pancaindera. </a:t>
            </a:r>
            <a:r>
              <a:rPr lang="en-US" altLang="en-US"/>
              <a:t> </a:t>
            </a:r>
            <a:r>
              <a:rPr lang="sv-SE" altLang="en-US"/>
              <a:t> </a:t>
            </a:r>
            <a:endParaRPr lang="en-US" altLang="en-US"/>
          </a:p>
        </p:txBody>
      </p:sp>
    </p:spTree>
    <p:extLst>
      <p:ext uri="{BB962C8B-B14F-4D97-AF65-F5344CB8AC3E}">
        <p14:creationId xmlns:p14="http://schemas.microsoft.com/office/powerpoint/2010/main" val="1505227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264</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SUMBER  PENGETAHUAN </vt:lpstr>
      <vt:lpstr>KRITERIA  KEBENARAN </vt:lpstr>
      <vt:lpstr>ONTOLOGI (apa yang dikaji)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Aspire E 14</dc:creator>
  <cp:lastModifiedBy>Aspire E 14</cp:lastModifiedBy>
  <cp:revision>4</cp:revision>
  <dcterms:created xsi:type="dcterms:W3CDTF">2022-03-07T01:23:45Z</dcterms:created>
  <dcterms:modified xsi:type="dcterms:W3CDTF">2022-03-08T08:27:17Z</dcterms:modified>
</cp:coreProperties>
</file>