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6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2578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54502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983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4080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4060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484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06122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1498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33557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963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1592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1455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/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981200" y="44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>
                <a:cs typeface="Arial" panose="020B0604020202020204" pitchFamily="34" charset="0"/>
              </a:rPr>
              <a:t>Macam Tujuan Penelitian</a:t>
            </a:r>
            <a:endParaRPr lang="en-US" altLang="en-US" sz="3600">
              <a:cs typeface="Times New Roman" panose="02020603050405020304" pitchFamily="18" charset="0"/>
            </a:endParaRPr>
          </a:p>
        </p:txBody>
      </p:sp>
      <p:sp>
        <p:nvSpPr>
          <p:cNvPr id="59395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66876" y="1052513"/>
            <a:ext cx="8893175" cy="6342762"/>
          </a:xfrm>
        </p:spPr>
        <p:txBody>
          <a:bodyPr>
            <a:spAutoFit/>
          </a:bodyPr>
          <a:lstStyle/>
          <a:p>
            <a:pPr marL="533400" indent="-533400" algn="just">
              <a:buFont typeface="Wingdings" panose="05000000000000000000" pitchFamily="2" charset="2"/>
              <a:buAutoNum type="arabicPeriod"/>
              <a:defRPr/>
            </a:pPr>
            <a:r>
              <a:rPr lang="en-US" altLang="en-US" sz="2700" b="1">
                <a:cs typeface="Arial" panose="020B0604020202020204" pitchFamily="34" charset="0"/>
              </a:rPr>
              <a:t>Eksplorasi </a:t>
            </a:r>
            <a:r>
              <a:rPr lang="en-US" altLang="en-US" sz="2700" b="1" i="1">
                <a:cs typeface="Arial" panose="020B0604020202020204" pitchFamily="34" charset="0"/>
              </a:rPr>
              <a:t>(exploration)</a:t>
            </a:r>
            <a:r>
              <a:rPr lang="en-US" altLang="en-US" sz="2700" i="1">
                <a:cs typeface="Arial" panose="020B0604020202020204" pitchFamily="34" charset="0"/>
              </a:rPr>
              <a:t>, </a:t>
            </a:r>
            <a:r>
              <a:rPr lang="en-US" altLang="en-US" sz="2700" i="1"/>
              <a:t>berkaitan dengan upaya untuk menentukan apakah suatu fenomena ada atau tidak.</a:t>
            </a:r>
            <a:r>
              <a:rPr lang="en-US" altLang="en-US" sz="2700"/>
              <a:t> </a:t>
            </a:r>
            <a:r>
              <a:rPr lang="en-US" altLang="en-US" sz="2700" i="1">
                <a:cs typeface="Arial" panose="020B0604020202020204" pitchFamily="34" charset="0"/>
              </a:rPr>
              <a:t> </a:t>
            </a:r>
            <a:endParaRPr lang="en-US" altLang="en-US" sz="2700">
              <a:cs typeface="Times New Roman" panose="02020603050405020304" pitchFamily="18" charset="0"/>
            </a:endParaRPr>
          </a:p>
          <a:p>
            <a:pPr marL="533400" indent="-533400" algn="just">
              <a:buFont typeface="Wingdings" panose="05000000000000000000" pitchFamily="2" charset="2"/>
              <a:buAutoNum type="arabicPeriod"/>
              <a:defRPr/>
            </a:pPr>
            <a:r>
              <a:rPr lang="en-US" altLang="en-US" sz="2700" b="1">
                <a:cs typeface="Arial" panose="020B0604020202020204" pitchFamily="34" charset="0"/>
              </a:rPr>
              <a:t>Deskripsi </a:t>
            </a:r>
            <a:r>
              <a:rPr lang="en-US" altLang="en-US" sz="2700" b="1" i="1">
                <a:cs typeface="Arial" panose="020B0604020202020204" pitchFamily="34" charset="0"/>
              </a:rPr>
              <a:t>(description)</a:t>
            </a:r>
            <a:r>
              <a:rPr lang="en-US" altLang="en-US" sz="2700" i="1">
                <a:cs typeface="Arial" panose="020B0604020202020204" pitchFamily="34" charset="0"/>
              </a:rPr>
              <a:t>, </a:t>
            </a:r>
            <a:r>
              <a:rPr lang="sv-SE" altLang="en-US" sz="2700" i="1"/>
              <a:t>berkaitan dengan pengkajian fenomena secara lebih rinci atau membedakannya dgn fenomena yang lain</a:t>
            </a:r>
            <a:r>
              <a:rPr lang="en-US" altLang="en-US" sz="2700"/>
              <a:t> </a:t>
            </a:r>
            <a:endParaRPr lang="en-US" altLang="en-US" sz="2700">
              <a:cs typeface="Times New Roman" panose="02020603050405020304" pitchFamily="18" charset="0"/>
            </a:endParaRPr>
          </a:p>
          <a:p>
            <a:pPr marL="533400" indent="-533400" algn="just">
              <a:buFont typeface="Wingdings" panose="05000000000000000000" pitchFamily="2" charset="2"/>
              <a:buAutoNum type="arabicPeriod"/>
              <a:defRPr/>
            </a:pPr>
            <a:r>
              <a:rPr lang="en-US" altLang="en-US" sz="2700" b="1">
                <a:cs typeface="Arial" panose="020B0604020202020204" pitchFamily="34" charset="0"/>
              </a:rPr>
              <a:t>Prediksi </a:t>
            </a:r>
            <a:r>
              <a:rPr lang="en-US" altLang="en-US" sz="2700" b="1" i="1">
                <a:cs typeface="Arial" panose="020B0604020202020204" pitchFamily="34" charset="0"/>
              </a:rPr>
              <a:t>(prediction)</a:t>
            </a:r>
            <a:r>
              <a:rPr lang="en-US" altLang="en-US" sz="2700" i="1">
                <a:cs typeface="Arial" panose="020B0604020202020204" pitchFamily="34" charset="0"/>
              </a:rPr>
              <a:t>, </a:t>
            </a:r>
            <a:r>
              <a:rPr lang="en-US" altLang="en-US" sz="2700" i="1"/>
              <a:t>berupaya mengidentifikasi hubungan (keterkaitan) yang memungkinkan kita berspekulasi (menghitung) tentang sesuatu hal (X) dengan mengetahui (berdasar) hal yang lain (Y).</a:t>
            </a:r>
            <a:r>
              <a:rPr lang="en-US" altLang="en-US" sz="2700"/>
              <a:t> </a:t>
            </a:r>
            <a:endParaRPr lang="en-US" altLang="en-US" sz="2700">
              <a:cs typeface="Times New Roman" panose="02020603050405020304" pitchFamily="18" charset="0"/>
            </a:endParaRPr>
          </a:p>
          <a:p>
            <a:pPr marL="533400" indent="-533400" algn="just">
              <a:buFont typeface="Wingdings" panose="05000000000000000000" pitchFamily="2" charset="2"/>
              <a:buAutoNum type="arabicPeriod"/>
              <a:defRPr/>
            </a:pPr>
            <a:r>
              <a:rPr lang="en-US" altLang="en-US" sz="2700" b="1">
                <a:cs typeface="Arial" panose="020B0604020202020204" pitchFamily="34" charset="0"/>
              </a:rPr>
              <a:t>Eksplanasi </a:t>
            </a:r>
            <a:r>
              <a:rPr lang="en-US" altLang="en-US" sz="2700" b="1" i="1">
                <a:cs typeface="Arial" panose="020B0604020202020204" pitchFamily="34" charset="0"/>
              </a:rPr>
              <a:t>(explanation)</a:t>
            </a:r>
            <a:r>
              <a:rPr lang="en-US" altLang="en-US" sz="2700" i="1">
                <a:cs typeface="Arial" panose="020B0604020202020204" pitchFamily="34" charset="0"/>
              </a:rPr>
              <a:t>, </a:t>
            </a:r>
            <a:r>
              <a:rPr lang="sv-SE" altLang="en-US" sz="2700" i="1"/>
              <a:t>mengkaji hubungan sebab-akibat diantara dua fenomena atau lebih.</a:t>
            </a:r>
            <a:r>
              <a:rPr lang="en-US" altLang="en-US" sz="2700"/>
              <a:t> </a:t>
            </a:r>
            <a:endParaRPr lang="en-US" altLang="en-US" sz="2700">
              <a:cs typeface="Times New Roman" panose="02020603050405020304" pitchFamily="18" charset="0"/>
            </a:endParaRPr>
          </a:p>
          <a:p>
            <a:pPr marL="533400" indent="-533400" algn="just">
              <a:buFont typeface="Wingdings" panose="05000000000000000000" pitchFamily="2" charset="2"/>
              <a:buAutoNum type="arabicPeriod"/>
              <a:defRPr/>
            </a:pPr>
            <a:r>
              <a:rPr lang="en-US" altLang="en-US" sz="2700" b="1">
                <a:cs typeface="Arial" panose="020B0604020202020204" pitchFamily="34" charset="0"/>
              </a:rPr>
              <a:t>Aksi </a:t>
            </a:r>
            <a:r>
              <a:rPr lang="en-US" altLang="en-US" sz="2700" b="1" i="1">
                <a:cs typeface="Arial" panose="020B0604020202020204" pitchFamily="34" charset="0"/>
              </a:rPr>
              <a:t>(action)</a:t>
            </a:r>
            <a:r>
              <a:rPr lang="en-US" altLang="en-US" sz="2700" i="1">
                <a:cs typeface="Arial" panose="020B0604020202020204" pitchFamily="34" charset="0"/>
              </a:rPr>
              <a:t>, </a:t>
            </a:r>
            <a:r>
              <a:rPr lang="en-US" altLang="en-US" sz="2700" i="1"/>
              <a:t>dapat meneruskan salah satu tujuan di atas dengan penetapan persyaratan untuk menemukan solusi dengan bertindak sesuatu.</a:t>
            </a:r>
            <a:r>
              <a:rPr lang="en-US" altLang="en-US" sz="2700"/>
              <a:t> </a:t>
            </a:r>
            <a:endParaRPr lang="en-US" altLang="en-US" sz="2700">
              <a:cs typeface="Times New Roman" panose="02020603050405020304" pitchFamily="18" charset="0"/>
            </a:endParaRPr>
          </a:p>
          <a:p>
            <a:pPr marL="533400" indent="-533400">
              <a:buNone/>
              <a:defRPr/>
            </a:pPr>
            <a:endParaRPr lang="en-US" altLang="en-US" sz="2700"/>
          </a:p>
        </p:txBody>
      </p:sp>
    </p:spTree>
    <p:extLst>
      <p:ext uri="{BB962C8B-B14F-4D97-AF65-F5344CB8AC3E}">
        <p14:creationId xmlns:p14="http://schemas.microsoft.com/office/powerpoint/2010/main" val="45884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/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981200" y="1158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v-SE" altLang="en-US" sz="3600">
                <a:cs typeface="Arial" panose="020B0604020202020204" pitchFamily="34" charset="0"/>
              </a:rPr>
              <a:t>Hubungan Penelitian dengan Perancangan</a:t>
            </a:r>
            <a:endParaRPr lang="en-US" altLang="en-US" sz="3600">
              <a:cs typeface="Times New Roman" panose="02020603050405020304" pitchFamily="18" charset="0"/>
            </a:endParaRPr>
          </a:p>
        </p:txBody>
      </p:sp>
      <p:sp>
        <p:nvSpPr>
          <p:cNvPr id="60419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4825" y="1455738"/>
            <a:ext cx="8642350" cy="4781550"/>
          </a:xfrm>
        </p:spPr>
        <p:txBody>
          <a:bodyPr>
            <a:normAutofit fontScale="92500"/>
          </a:bodyPr>
          <a:lstStyle/>
          <a:p>
            <a:pPr algn="just" eaLnBrk="1" hangingPunct="1">
              <a:defRPr/>
            </a:pPr>
            <a:r>
              <a:rPr lang="sv-SE" altLang="en-US">
                <a:cs typeface="Times New Roman" panose="02020603050405020304" pitchFamily="18" charset="0"/>
              </a:rPr>
              <a:t>Menurut Zeisel (1981), perancangan mempunyai tiga langkah utama, yaitu: </a:t>
            </a:r>
            <a:r>
              <a:rPr lang="sv-SE" altLang="en-US" i="1">
                <a:cs typeface="Times New Roman" panose="02020603050405020304" pitchFamily="18" charset="0"/>
              </a:rPr>
              <a:t>imaging, presenting </a:t>
            </a:r>
            <a:r>
              <a:rPr lang="sv-SE" altLang="en-US">
                <a:cs typeface="Times New Roman" panose="02020603050405020304" pitchFamily="18" charset="0"/>
              </a:rPr>
              <a:t>dan </a:t>
            </a:r>
            <a:r>
              <a:rPr lang="sv-SE" altLang="en-US" i="1">
                <a:cs typeface="Times New Roman" panose="02020603050405020304" pitchFamily="18" charset="0"/>
              </a:rPr>
              <a:t>testing</a:t>
            </a:r>
            <a:r>
              <a:rPr lang="sv-SE" altLang="en-US">
                <a:cs typeface="Times New Roman" panose="02020603050405020304" pitchFamily="18" charset="0"/>
              </a:rPr>
              <a:t>, sedangkan </a:t>
            </a:r>
            <a:r>
              <a:rPr lang="sv-SE" altLang="en-US" i="1">
                <a:cs typeface="Times New Roman" panose="02020603050405020304" pitchFamily="18" charset="0"/>
              </a:rPr>
              <a:t>imaging </a:t>
            </a:r>
            <a:r>
              <a:rPr lang="sv-SE" altLang="en-US">
                <a:cs typeface="Times New Roman" panose="02020603050405020304" pitchFamily="18" charset="0"/>
              </a:rPr>
              <a:t>dilakukan berdasar </a:t>
            </a:r>
            <a:r>
              <a:rPr lang="sv-SE" altLang="en-US" i="1">
                <a:cs typeface="Times New Roman" panose="02020603050405020304" pitchFamily="18" charset="0"/>
              </a:rPr>
              <a:t>empirical knowledge</a:t>
            </a:r>
            <a:r>
              <a:rPr lang="sv-SE" altLang="en-US"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defRPr/>
            </a:pPr>
            <a:r>
              <a:rPr lang="sv-SE" altLang="en-US">
                <a:cs typeface="Times New Roman" panose="02020603050405020304" pitchFamily="18" charset="0"/>
              </a:rPr>
              <a:t>Perancangan/perencanaan/pengembangan, selain meng-gunakan pengetahuan dari khazanah ilmu pengetahuan, juga mempertimbangkan hal-hal lain, seperti estetika, perhitungan ekonomis, dan kadang pertimbangan politis, dan lain-lain. </a:t>
            </a:r>
          </a:p>
          <a:p>
            <a:pPr algn="just" eaLnBrk="1" hangingPunct="1">
              <a:defRPr/>
            </a:pPr>
            <a:r>
              <a:rPr lang="sv-SE" altLang="en-US">
                <a:cs typeface="Times New Roman" panose="02020603050405020304" pitchFamily="18" charset="0"/>
              </a:rPr>
              <a:t>Terhadap hasil perencanaan/perancangan/pengembangan juga dapat dilakukan penelitian evaluasi yang hasilnya juga akan memperkaya khazanah ilmu pengetahuan.</a:t>
            </a:r>
            <a:r>
              <a:rPr lang="en-US" altLang="en-US">
                <a:cs typeface="Times New Roman" panose="02020603050405020304" pitchFamily="18" charset="0"/>
              </a:rPr>
              <a:t>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195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cs typeface="Arial" panose="020B0604020202020204" pitchFamily="34" charset="0"/>
              </a:rPr>
              <a:t>RAGAM PENELITIAN</a:t>
            </a:r>
            <a:r>
              <a:rPr lang="en-US" altLang="en-US">
                <a:cs typeface="Times New Roman" panose="02020603050405020304" pitchFamily="18" charset="0"/>
              </a:rPr>
              <a:t/>
            </a:r>
            <a:br>
              <a:rPr lang="en-US" altLang="en-US">
                <a:cs typeface="Times New Roman" panose="02020603050405020304" pitchFamily="18" charset="0"/>
              </a:rPr>
            </a:br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5519739" y="4086225"/>
            <a:ext cx="48974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b="1">
                <a:latin typeface="Arial" panose="020B0604020202020204" pitchFamily="34" charset="0"/>
              </a:rPr>
              <a:t>MODUL - 3</a:t>
            </a:r>
          </a:p>
        </p:txBody>
      </p:sp>
    </p:spTree>
    <p:extLst>
      <p:ext uri="{BB962C8B-B14F-4D97-AF65-F5344CB8AC3E}">
        <p14:creationId xmlns:p14="http://schemas.microsoft.com/office/powerpoint/2010/main" val="42771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185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Office Theme</vt:lpstr>
      <vt:lpstr>Macam Tujuan Penelitian</vt:lpstr>
      <vt:lpstr>Hubungan Penelitian dengan Perancangan</vt:lpstr>
      <vt:lpstr>RAGAM PENELITIAN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Aspire E 14</dc:creator>
  <cp:lastModifiedBy>Aspire E 14</cp:lastModifiedBy>
  <cp:revision>4</cp:revision>
  <dcterms:created xsi:type="dcterms:W3CDTF">2022-03-07T01:23:45Z</dcterms:created>
  <dcterms:modified xsi:type="dcterms:W3CDTF">2022-03-08T08:53:34Z</dcterms:modified>
</cp:coreProperties>
</file>