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6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578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450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98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080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406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84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0612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149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355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963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59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455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981200" y="44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u="sng"/>
              <a:t>KERANGKA  ILMIAH </a:t>
            </a:r>
          </a:p>
        </p:txBody>
      </p:sp>
      <p:sp>
        <p:nvSpPr>
          <p:cNvPr id="13824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1196976"/>
            <a:ext cx="8713788" cy="4525963"/>
          </a:xfrm>
        </p:spPr>
        <p:txBody>
          <a:bodyPr>
            <a:normAutofit lnSpcReduction="10000"/>
          </a:bodyPr>
          <a:lstStyle/>
          <a:p>
            <a:pPr marL="546100" indent="-533400" algn="just">
              <a:defRPr/>
            </a:pPr>
            <a:r>
              <a:rPr lang="en-US" altLang="en-US" sz="2900"/>
              <a:t>Perumusan  masalah  :  pertanyaan  tentang  obyek  empiris yang jelas batas-batasnya serta  dapat  diidentifikasikan  faktor-2  yang  terkait  didalamnya.</a:t>
            </a:r>
            <a:endParaRPr lang="sv-SE" altLang="en-US" sz="2900"/>
          </a:p>
          <a:p>
            <a:pPr marL="546100" indent="-533400" algn="just">
              <a:defRPr/>
            </a:pPr>
            <a:r>
              <a:rPr lang="sv-SE" altLang="en-US" sz="2900"/>
              <a:t>Penyusunan  kerangka  dalam  pengajuan  hipotesis :</a:t>
            </a:r>
          </a:p>
          <a:p>
            <a:pPr marL="1182688" lvl="1" indent="-457200" algn="just">
              <a:defRPr/>
            </a:pPr>
            <a:r>
              <a:rPr lang="sv-SE" altLang="en-US" b="1"/>
              <a:t>Menjelaskan  hubungan  antara  faktor  yang  terkait</a:t>
            </a:r>
            <a:endParaRPr lang="en-US" altLang="en-US" b="1"/>
          </a:p>
          <a:p>
            <a:pPr marL="1182688" lvl="1" indent="-457200" algn="just">
              <a:defRPr/>
            </a:pPr>
            <a:r>
              <a:rPr lang="en-US" altLang="en-US" b="1"/>
              <a:t>Disusun  secara  rasional</a:t>
            </a:r>
          </a:p>
          <a:p>
            <a:pPr marL="1182688" lvl="1" indent="-457200" algn="just">
              <a:defRPr/>
            </a:pPr>
            <a:r>
              <a:rPr lang="en-US" altLang="en-US" b="1"/>
              <a:t>Didasarkan  pada  premis-premis  ilmiah</a:t>
            </a:r>
            <a:endParaRPr lang="sv-SE" altLang="en-US" b="1"/>
          </a:p>
          <a:p>
            <a:pPr marL="1182688" lvl="1" indent="-457200" algn="just">
              <a:defRPr/>
            </a:pPr>
            <a:r>
              <a:rPr lang="sv-SE" altLang="en-US" b="1"/>
              <a:t>Memperhatikan  faktor-faktor  empiris  yang  cocok</a:t>
            </a:r>
            <a:endParaRPr lang="en-US" altLang="en-US" b="1"/>
          </a:p>
          <a:p>
            <a:pPr marL="546100" indent="-533400" algn="just">
              <a:defRPr/>
            </a:pPr>
            <a:r>
              <a:rPr lang="en-US" altLang="en-US" sz="2900"/>
              <a:t>Pengujian  hipotesis  :</a:t>
            </a:r>
            <a:r>
              <a:rPr lang="en-US" altLang="en-US"/>
              <a:t> </a:t>
            </a:r>
            <a:endParaRPr lang="sv-SE" altLang="en-US"/>
          </a:p>
          <a:p>
            <a:pPr marL="1182688" lvl="1" indent="-457200" algn="just">
              <a:defRPr/>
            </a:pPr>
            <a:r>
              <a:rPr lang="sv-SE" altLang="en-US" b="1"/>
              <a:t>mencari  fakta-fakta  yang  mendukung  hipotesis</a:t>
            </a:r>
            <a:endParaRPr lang="en-US" altLang="en-US" b="1"/>
          </a:p>
          <a:p>
            <a:pPr marL="546100" indent="-533400" algn="just">
              <a:defRPr/>
            </a:pPr>
            <a:r>
              <a:rPr lang="en-US" altLang="en-US" sz="2900"/>
              <a:t>Penarikan  kesimpulan</a:t>
            </a:r>
          </a:p>
        </p:txBody>
      </p:sp>
    </p:spTree>
    <p:extLst>
      <p:ext uri="{BB962C8B-B14F-4D97-AF65-F5344CB8AC3E}">
        <p14:creationId xmlns:p14="http://schemas.microsoft.com/office/powerpoint/2010/main" val="349250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981200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u="sng"/>
              <a:t>SARANA  BERPIKIR  ILMIAH </a:t>
            </a:r>
          </a:p>
        </p:txBody>
      </p:sp>
      <p:sp>
        <p:nvSpPr>
          <p:cNvPr id="140291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1" y="1209676"/>
            <a:ext cx="8640763" cy="4619213"/>
          </a:xfrm>
        </p:spPr>
        <p:txBody>
          <a:bodyPr>
            <a:spAutoFit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n-US" altLang="en-US" sz="2400" b="1" u="sng"/>
              <a:t>Bahasa</a:t>
            </a:r>
            <a:r>
              <a:rPr lang="en-US" altLang="en-US" sz="2400"/>
              <a:t>, ialah bahasa  ilmiah  yg  merupakan  sarana  komunikasi  ilmiah  yang  ditujukan  untuk  menyampaikan  informasi berupa  pengetahuan,  syarat-syarat :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en-US" altLang="en-US" sz="2000"/>
              <a:t>bebas  dari  unsur  emotif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en-US" altLang="en-US" sz="2000"/>
              <a:t>reproduktif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en-US" altLang="en-US" sz="2000"/>
              <a:t>obyektif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en-US" altLang="en-US" sz="2000"/>
              <a:t>eksplisit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altLang="en-US" sz="2400" b="1" u="sng"/>
              <a:t>Matematika</a:t>
            </a:r>
            <a:r>
              <a:rPr lang="en-US" altLang="en-US" sz="2400"/>
              <a:t>, pengetahuan  sbg  sarana  berpikir  deduktif  sifat :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en-US" altLang="en-US" sz="2000"/>
              <a:t>jelas,  spesifik  dan  informatif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en-US" altLang="en-US" sz="2000"/>
              <a:t>tidak  menimbulkan  konotasi  emosional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en-US" altLang="en-US" sz="2000"/>
              <a:t>Kuantitatif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altLang="en-US" sz="2400" b="1" u="sng"/>
              <a:t>Statistika</a:t>
            </a:r>
            <a:r>
              <a:rPr lang="en-US" altLang="en-US" sz="2400"/>
              <a:t>,  pengetahuan  sebagai  sarana  berpikir  induktif  sifat  :  </a:t>
            </a:r>
            <a:endParaRPr lang="sv-SE" altLang="en-US" sz="2400"/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sv-SE" altLang="en-US" sz="2000"/>
              <a:t>dapat  digunakan  untuk  menguji  tingkat  ketelitian 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sv-SE" altLang="en-US" sz="2000"/>
              <a:t>untuk  menentukan  hubungan  kausalitas  antar  factor  terkait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245927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u="sng"/>
              <a:t>AKSIOLOGI</a:t>
            </a:r>
            <a:r>
              <a:rPr lang="en-US" altLang="en-US" sz="4000"/>
              <a:t> (Nilai Guna Ilmu) </a:t>
            </a:r>
          </a:p>
        </p:txBody>
      </p:sp>
      <p:sp>
        <p:nvSpPr>
          <p:cNvPr id="14131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600201"/>
            <a:ext cx="8496300" cy="4525963"/>
          </a:xfrm>
        </p:spPr>
        <p:txBody>
          <a:bodyPr/>
          <a:lstStyle/>
          <a:p>
            <a:pPr algn="just" eaLnBrk="1" hangingPunct="1">
              <a:defRPr/>
            </a:pPr>
            <a:r>
              <a:rPr lang="fi-FI" altLang="en-US"/>
              <a:t>Aksiologi  ialah  menyangkut  masalah  nilai  kegunaan  ilmu. </a:t>
            </a:r>
          </a:p>
          <a:p>
            <a:pPr algn="just" eaLnBrk="1" hangingPunct="1">
              <a:defRPr/>
            </a:pPr>
            <a:r>
              <a:rPr lang="fi-FI" altLang="en-US"/>
              <a:t>Ilmu  tidak  bebas  nilai.  Artinya  pada tahap-2 tertentu  kadang  ilmu  harus  disesuaikan  dng nilai-nilai  budaya  &amp; moral  suatu  masyarakat;  sehingga  nilai  kegunaan  ilmu  tersebut  dapat  dirasakan  oleh masyarakat  dalam  usahanya  meningkatkan  kesejahteraan  bersama,  bukan  sebaliknya  malahan  menimbulkan  bencana.</a:t>
            </a:r>
          </a:p>
          <a:p>
            <a:pPr algn="just" eaLnBrk="1" hangingPunct="1"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11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181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KERANGKA  ILMIAH </vt:lpstr>
      <vt:lpstr>SARANA  BERPIKIR  ILMIAH </vt:lpstr>
      <vt:lpstr>AKSIOLOGI (Nilai Guna Ilmu)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Aspire E 14</dc:creator>
  <cp:lastModifiedBy>Aspire E 14</cp:lastModifiedBy>
  <cp:revision>4</cp:revision>
  <dcterms:created xsi:type="dcterms:W3CDTF">2022-03-07T01:23:45Z</dcterms:created>
  <dcterms:modified xsi:type="dcterms:W3CDTF">2022-03-08T08:29:40Z</dcterms:modified>
</cp:coreProperties>
</file>