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3" d="100"/>
          <a:sy n="43" d="100"/>
        </p:scale>
        <p:origin x="66"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625789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75450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4998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74080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25406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351484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A1DC0A7-022F-4CF6-BC43-6094FB928529}" type="datetimeFigureOut">
              <a:rPr lang="id-ID" smtClean="0"/>
              <a:t>08/03/2022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190612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A1DC0A7-022F-4CF6-BC43-6094FB928529}" type="datetimeFigureOut">
              <a:rPr lang="id-ID" smtClean="0"/>
              <a:t>08/03/2022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73149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1DC0A7-022F-4CF6-BC43-6094FB928529}" type="datetimeFigureOut">
              <a:rPr lang="id-ID" smtClean="0"/>
              <a:t>08/03/2022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1033557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15963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3381592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DC0A7-022F-4CF6-BC43-6094FB928529}" type="datetimeFigureOut">
              <a:rPr lang="id-ID" smtClean="0"/>
              <a:t>08/03/2022</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A5276-F414-43BE-B12B-7E0D08F4380F}" type="slidenum">
              <a:rPr lang="id-ID" smtClean="0"/>
              <a:t>‹#›</a:t>
            </a:fld>
            <a:endParaRPr lang="id-ID"/>
          </a:p>
        </p:txBody>
      </p:sp>
    </p:spTree>
    <p:extLst>
      <p:ext uri="{BB962C8B-B14F-4D97-AF65-F5344CB8AC3E}">
        <p14:creationId xmlns:p14="http://schemas.microsoft.com/office/powerpoint/2010/main" val="1714555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extLst>
          </p:cNvPr>
          <p:cNvSpPr>
            <a:spLocks noGrp="1" noRot="1" noChangeArrowheads="1"/>
          </p:cNvSpPr>
          <p:nvPr>
            <p:ph type="title"/>
          </p:nvPr>
        </p:nvSpPr>
        <p:spPr/>
        <p:txBody>
          <a:bodyPr/>
          <a:lstStyle/>
          <a:p>
            <a:pPr eaLnBrk="1" hangingPunct="1">
              <a:defRPr/>
            </a:pPr>
            <a:r>
              <a:rPr lang="sv-SE" altLang="en-US" b="0">
                <a:cs typeface="Arial" panose="020B0604020202020204" pitchFamily="34" charset="0"/>
              </a:rPr>
              <a:t>Judul proposal penelitian</a:t>
            </a:r>
            <a:endParaRPr lang="en-US" altLang="en-US" b="0">
              <a:cs typeface="Arial" panose="020B0604020202020204" pitchFamily="34" charset="0"/>
            </a:endParaRPr>
          </a:p>
        </p:txBody>
      </p:sp>
      <p:sp>
        <p:nvSpPr>
          <p:cNvPr id="149507" name="Rectangle 3">
            <a:extLst>
              <a:ext uri="{FF2B5EF4-FFF2-40B4-BE49-F238E27FC236}"/>
            </a:extLst>
          </p:cNvPr>
          <p:cNvSpPr>
            <a:spLocks noGrp="1" noChangeArrowheads="1"/>
          </p:cNvSpPr>
          <p:nvPr>
            <p:ph type="body" idx="1"/>
          </p:nvPr>
        </p:nvSpPr>
        <p:spPr/>
        <p:txBody>
          <a:bodyPr/>
          <a:lstStyle/>
          <a:p>
            <a:pPr eaLnBrk="1" hangingPunct="1">
              <a:defRPr/>
            </a:pPr>
            <a:r>
              <a:rPr lang="sv-SE" altLang="en-US">
                <a:cs typeface="Times New Roman" panose="02020603050405020304" pitchFamily="18" charset="0"/>
              </a:rPr>
              <a:t>Judul merupakan gerbang pertama seseorang membaca sebuah proposal penelitian. </a:t>
            </a:r>
          </a:p>
          <a:p>
            <a:pPr eaLnBrk="1" hangingPunct="1">
              <a:defRPr/>
            </a:pPr>
            <a:r>
              <a:rPr lang="sv-SE" altLang="en-US">
                <a:cs typeface="Times New Roman" panose="02020603050405020304" pitchFamily="18" charset="0"/>
              </a:rPr>
              <a:t>karena merupakan gerbang pertama, maka judul proposal penelitian perlu dapat menarik minat orang lain untuk membaca. </a:t>
            </a:r>
          </a:p>
          <a:p>
            <a:pPr eaLnBrk="1" hangingPunct="1">
              <a:defRPr/>
            </a:pPr>
            <a:r>
              <a:rPr lang="sv-SE" altLang="en-US">
                <a:cs typeface="Times New Roman" panose="02020603050405020304" pitchFamily="18" charset="0"/>
              </a:rPr>
              <a:t>Judul perlu singkat tapi bermakna dan tentu saja harus jelas terkait dengan isinya. Judul karya ilmiah berbeda dengan judul novel atau semacamnya dalam hal kejelasan kaitannya dengan isi. </a:t>
            </a:r>
            <a:endParaRPr lang="en-US" altLang="en-US">
              <a:cs typeface="Times New Roman" panose="02020603050405020304" pitchFamily="18" charset="0"/>
            </a:endParaRPr>
          </a:p>
        </p:txBody>
      </p:sp>
    </p:spTree>
    <p:extLst>
      <p:ext uri="{BB962C8B-B14F-4D97-AF65-F5344CB8AC3E}">
        <p14:creationId xmlns:p14="http://schemas.microsoft.com/office/powerpoint/2010/main" val="3420930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extLst>
          </p:cNvPr>
          <p:cNvSpPr>
            <a:spLocks noGrp="1" noRot="1" noChangeArrowheads="1"/>
          </p:cNvSpPr>
          <p:nvPr>
            <p:ph type="title"/>
          </p:nvPr>
        </p:nvSpPr>
        <p:spPr/>
        <p:txBody>
          <a:bodyPr/>
          <a:lstStyle/>
          <a:p>
            <a:pPr eaLnBrk="1" hangingPunct="1">
              <a:defRPr/>
            </a:pPr>
            <a:r>
              <a:rPr lang="sv-SE" altLang="en-US">
                <a:cs typeface="Arial" panose="020B0604020202020204" pitchFamily="34" charset="0"/>
              </a:rPr>
              <a:t>Latar belakang</a:t>
            </a:r>
            <a:endParaRPr lang="en-US" altLang="en-US">
              <a:cs typeface="Times New Roman" panose="02020603050405020304" pitchFamily="18" charset="0"/>
            </a:endParaRPr>
          </a:p>
        </p:txBody>
      </p:sp>
      <p:sp>
        <p:nvSpPr>
          <p:cNvPr id="150531" name="Rectangle 3">
            <a:extLst>
              <a:ext uri="{FF2B5EF4-FFF2-40B4-BE49-F238E27FC236}"/>
            </a:extLst>
          </p:cNvPr>
          <p:cNvSpPr>
            <a:spLocks noGrp="1" noChangeArrowheads="1"/>
          </p:cNvSpPr>
          <p:nvPr>
            <p:ph type="body" idx="1"/>
          </p:nvPr>
        </p:nvSpPr>
        <p:spPr/>
        <p:txBody>
          <a:bodyPr/>
          <a:lstStyle/>
          <a:p>
            <a:pPr eaLnBrk="1" hangingPunct="1">
              <a:defRPr/>
            </a:pPr>
            <a:endParaRPr lang="sv-SE" altLang="en-US">
              <a:cs typeface="Times New Roman" panose="02020603050405020304" pitchFamily="18" charset="0"/>
            </a:endParaRPr>
          </a:p>
          <a:p>
            <a:pPr eaLnBrk="1" hangingPunct="1">
              <a:defRPr/>
            </a:pPr>
            <a:r>
              <a:rPr lang="sv-SE" altLang="en-US">
                <a:cs typeface="Times New Roman" panose="02020603050405020304" pitchFamily="18" charset="0"/>
              </a:rPr>
              <a:t>Mengapa kita memilih permasalahan ini? </a:t>
            </a:r>
          </a:p>
          <a:p>
            <a:pPr eaLnBrk="1" hangingPunct="1">
              <a:buFont typeface="Wingdings" panose="05000000000000000000" pitchFamily="2" charset="2"/>
              <a:buNone/>
              <a:defRPr/>
            </a:pPr>
            <a:endParaRPr lang="sv-SE" altLang="en-US">
              <a:cs typeface="Times New Roman" panose="02020603050405020304" pitchFamily="18" charset="0"/>
            </a:endParaRPr>
          </a:p>
          <a:p>
            <a:pPr eaLnBrk="1" hangingPunct="1">
              <a:defRPr/>
            </a:pPr>
            <a:r>
              <a:rPr lang="sv-SE" altLang="en-US">
                <a:cs typeface="Times New Roman" panose="02020603050405020304" pitchFamily="18" charset="0"/>
              </a:rPr>
              <a:t>Apakah ada opini independen yang menunjang diperlukannya penelitian ini?</a:t>
            </a:r>
            <a:r>
              <a:rPr lang="en-US" altLang="en-US"/>
              <a:t> </a:t>
            </a:r>
          </a:p>
        </p:txBody>
      </p:sp>
    </p:spTree>
    <p:extLst>
      <p:ext uri="{BB962C8B-B14F-4D97-AF65-F5344CB8AC3E}">
        <p14:creationId xmlns:p14="http://schemas.microsoft.com/office/powerpoint/2010/main" val="2136220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extLst>
          </p:cNvPr>
          <p:cNvSpPr>
            <a:spLocks noGrp="1" noRot="1" noChangeArrowheads="1"/>
          </p:cNvSpPr>
          <p:nvPr>
            <p:ph type="title"/>
          </p:nvPr>
        </p:nvSpPr>
        <p:spPr/>
        <p:txBody>
          <a:bodyPr/>
          <a:lstStyle/>
          <a:p>
            <a:pPr eaLnBrk="1" hangingPunct="1">
              <a:defRPr/>
            </a:pPr>
            <a:r>
              <a:rPr lang="sv-SE" altLang="en-US">
                <a:cs typeface="Arial" panose="020B0604020202020204" pitchFamily="34" charset="0"/>
              </a:rPr>
              <a:t>Rumusan permasalahan</a:t>
            </a:r>
            <a:endParaRPr lang="en-US" altLang="en-US">
              <a:cs typeface="Times New Roman" panose="02020603050405020304" pitchFamily="18" charset="0"/>
            </a:endParaRPr>
          </a:p>
        </p:txBody>
      </p:sp>
      <p:sp>
        <p:nvSpPr>
          <p:cNvPr id="151555" name="Rectangle 3">
            <a:extLst>
              <a:ext uri="{FF2B5EF4-FFF2-40B4-BE49-F238E27FC236}"/>
            </a:extLst>
          </p:cNvPr>
          <p:cNvSpPr>
            <a:spLocks noGrp="1" noChangeArrowheads="1"/>
          </p:cNvSpPr>
          <p:nvPr>
            <p:ph type="body" idx="1"/>
          </p:nvPr>
        </p:nvSpPr>
        <p:spPr/>
        <p:txBody>
          <a:bodyPr/>
          <a:lstStyle/>
          <a:p>
            <a:pPr algn="just" eaLnBrk="1" hangingPunct="1">
              <a:defRPr/>
            </a:pPr>
            <a:r>
              <a:rPr lang="sv-SE" altLang="en-US">
                <a:cs typeface="Times New Roman" panose="02020603050405020304" pitchFamily="18" charset="0"/>
              </a:rPr>
              <a:t>Rumusan permasalahan perlu dituliskan secara singkat, jelas, mudah dipahami dan mudah dipertahankan</a:t>
            </a:r>
            <a:r>
              <a:rPr lang="en-US" altLang="en-US"/>
              <a:t> </a:t>
            </a:r>
          </a:p>
          <a:p>
            <a:pPr algn="just" eaLnBrk="1" hangingPunct="1">
              <a:defRPr/>
            </a:pPr>
            <a:r>
              <a:rPr lang="sv-SE" altLang="en-US">
                <a:cs typeface="Times New Roman" panose="02020603050405020304" pitchFamily="18" charset="0"/>
              </a:rPr>
              <a:t>Tuliskanlah rumusan permasalahan sebagai kalimat terakhir dari bagian ini agar mudah dibaca (dan mudah dicari) bahasan lebih panjang lebar tentang cara-2 merumuskan permasalahan termuat di bab tersendiri.</a:t>
            </a:r>
            <a:r>
              <a:rPr lang="en-US" altLang="en-US"/>
              <a:t> </a:t>
            </a:r>
          </a:p>
        </p:txBody>
      </p:sp>
    </p:spTree>
    <p:extLst>
      <p:ext uri="{BB962C8B-B14F-4D97-AF65-F5344CB8AC3E}">
        <p14:creationId xmlns:p14="http://schemas.microsoft.com/office/powerpoint/2010/main" val="110040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extLst>
          </p:cNvPr>
          <p:cNvSpPr>
            <a:spLocks noGrp="1" noRot="1" noChangeArrowheads="1"/>
          </p:cNvSpPr>
          <p:nvPr>
            <p:ph type="title"/>
          </p:nvPr>
        </p:nvSpPr>
        <p:spPr/>
        <p:txBody>
          <a:bodyPr/>
          <a:lstStyle/>
          <a:p>
            <a:pPr eaLnBrk="1" hangingPunct="1">
              <a:defRPr/>
            </a:pPr>
            <a:r>
              <a:rPr lang="sv-SE" altLang="en-US">
                <a:cs typeface="Arial" panose="020B0604020202020204" pitchFamily="34" charset="0"/>
              </a:rPr>
              <a:t>Keaslian penelitian</a:t>
            </a:r>
            <a:endParaRPr lang="en-US" altLang="en-US">
              <a:cs typeface="Times New Roman" panose="02020603050405020304" pitchFamily="18" charset="0"/>
            </a:endParaRPr>
          </a:p>
        </p:txBody>
      </p:sp>
      <p:sp>
        <p:nvSpPr>
          <p:cNvPr id="152579" name="Rectangle 3">
            <a:extLst>
              <a:ext uri="{FF2B5EF4-FFF2-40B4-BE49-F238E27FC236}"/>
            </a:extLst>
          </p:cNvPr>
          <p:cNvSpPr>
            <a:spLocks noGrp="1" noChangeArrowheads="1"/>
          </p:cNvSpPr>
          <p:nvPr>
            <p:ph type="body" idx="1"/>
          </p:nvPr>
        </p:nvSpPr>
        <p:spPr/>
        <p:txBody>
          <a:bodyPr/>
          <a:lstStyle/>
          <a:p>
            <a:pPr algn="just" eaLnBrk="1" hangingPunct="1">
              <a:lnSpc>
                <a:spcPct val="90000"/>
              </a:lnSpc>
              <a:defRPr/>
            </a:pPr>
            <a:r>
              <a:rPr lang="sv-SE" altLang="en-US">
                <a:cs typeface="Arial" panose="020B0604020202020204" pitchFamily="34" charset="0"/>
              </a:rPr>
              <a:t>Dalam bagian ini, pada dasarnya, perlu kita tunjukkan (dengan dasar kajian pustaka) bahwa permasalahan yang akan kita teliti belum pernah diteliti sebelumnya. Tapi bila sudah pernah diteliti, maka perlu kita tunjukkan bahwa teori yang ada belum mantap dan perlu diuji kembali. </a:t>
            </a:r>
          </a:p>
          <a:p>
            <a:pPr algn="just" eaLnBrk="1" hangingPunct="1">
              <a:lnSpc>
                <a:spcPct val="90000"/>
              </a:lnSpc>
              <a:buFont typeface="Wingdings" panose="05000000000000000000" pitchFamily="2" charset="2"/>
              <a:buNone/>
              <a:defRPr/>
            </a:pPr>
            <a:endParaRPr lang="sv-SE" altLang="en-US" sz="1200">
              <a:cs typeface="Arial" panose="020B0604020202020204" pitchFamily="34" charset="0"/>
            </a:endParaRPr>
          </a:p>
          <a:p>
            <a:pPr algn="just" eaLnBrk="1" hangingPunct="1">
              <a:lnSpc>
                <a:spcPct val="90000"/>
              </a:lnSpc>
              <a:defRPr/>
            </a:pPr>
            <a:r>
              <a:rPr lang="sv-SE" altLang="en-US">
                <a:cs typeface="Arial" panose="020B0604020202020204" pitchFamily="34" charset="0"/>
              </a:rPr>
              <a:t>Kondisi sebaliknya juga berlaku, yaitu bila permasalahan tersebut sudah pernah diteliti dan teori yang ada telah dianggap mantap, maka kita perlu mengganti permasalahan (dalam arti: mencari judul lain).</a:t>
            </a:r>
            <a:endParaRPr lang="en-US" altLang="en-US">
              <a:cs typeface="Times New Roman" panose="02020603050405020304" pitchFamily="18" charset="0"/>
            </a:endParaRPr>
          </a:p>
          <a:p>
            <a:pPr algn="just" eaLnBrk="1" hangingPunct="1">
              <a:lnSpc>
                <a:spcPct val="90000"/>
              </a:lnSpc>
              <a:defRPr/>
            </a:pPr>
            <a:endParaRPr lang="en-US" altLang="en-US"/>
          </a:p>
        </p:txBody>
      </p:sp>
    </p:spTree>
    <p:extLst>
      <p:ext uri="{BB962C8B-B14F-4D97-AF65-F5344CB8AC3E}">
        <p14:creationId xmlns:p14="http://schemas.microsoft.com/office/powerpoint/2010/main" val="1419262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208</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Wingdings</vt:lpstr>
      <vt:lpstr>Office Theme</vt:lpstr>
      <vt:lpstr>Judul proposal penelitian</vt:lpstr>
      <vt:lpstr>Latar belakang</vt:lpstr>
      <vt:lpstr>Rumusan permasalahan</vt:lpstr>
      <vt:lpstr>Keaslian penelitian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Aspire E 14</dc:creator>
  <cp:lastModifiedBy>Aspire E 14</cp:lastModifiedBy>
  <cp:revision>4</cp:revision>
  <dcterms:created xsi:type="dcterms:W3CDTF">2022-03-07T01:23:45Z</dcterms:created>
  <dcterms:modified xsi:type="dcterms:W3CDTF">2022-03-08T09:01:05Z</dcterms:modified>
</cp:coreProperties>
</file>