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43" d="100"/>
          <a:sy n="43" d="100"/>
        </p:scale>
        <p:origin x="66" y="6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DC0A7-022F-4CF6-BC43-6094FB928529}" type="datetimeFigureOut">
              <a:rPr lang="id-ID" smtClean="0"/>
              <a:t>08/03/2022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A5276-F414-43BE-B12B-7E0D08F4380F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6257895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DC0A7-022F-4CF6-BC43-6094FB928529}" type="datetimeFigureOut">
              <a:rPr lang="id-ID" smtClean="0"/>
              <a:t>08/03/2022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A5276-F414-43BE-B12B-7E0D08F4380F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7545026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DC0A7-022F-4CF6-BC43-6094FB928529}" type="datetimeFigureOut">
              <a:rPr lang="id-ID" smtClean="0"/>
              <a:t>08/03/2022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A5276-F414-43BE-B12B-7E0D08F4380F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99832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DC0A7-022F-4CF6-BC43-6094FB928529}" type="datetimeFigureOut">
              <a:rPr lang="id-ID" smtClean="0"/>
              <a:t>08/03/2022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A5276-F414-43BE-B12B-7E0D08F4380F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7408096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DC0A7-022F-4CF6-BC43-6094FB928529}" type="datetimeFigureOut">
              <a:rPr lang="id-ID" smtClean="0"/>
              <a:t>08/03/2022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A5276-F414-43BE-B12B-7E0D08F4380F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2540600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DC0A7-022F-4CF6-BC43-6094FB928529}" type="datetimeFigureOut">
              <a:rPr lang="id-ID" smtClean="0"/>
              <a:t>08/03/2022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A5276-F414-43BE-B12B-7E0D08F4380F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5148402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DC0A7-022F-4CF6-BC43-6094FB928529}" type="datetimeFigureOut">
              <a:rPr lang="id-ID" smtClean="0"/>
              <a:t>08/03/2022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A5276-F414-43BE-B12B-7E0D08F4380F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9061228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DC0A7-022F-4CF6-BC43-6094FB928529}" type="datetimeFigureOut">
              <a:rPr lang="id-ID" smtClean="0"/>
              <a:t>08/03/2022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A5276-F414-43BE-B12B-7E0D08F4380F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7314980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DC0A7-022F-4CF6-BC43-6094FB928529}" type="datetimeFigureOut">
              <a:rPr lang="id-ID" smtClean="0"/>
              <a:t>08/03/2022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A5276-F414-43BE-B12B-7E0D08F4380F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0335574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DC0A7-022F-4CF6-BC43-6094FB928529}" type="datetimeFigureOut">
              <a:rPr lang="id-ID" smtClean="0"/>
              <a:t>08/03/2022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A5276-F414-43BE-B12B-7E0D08F4380F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1596366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DC0A7-022F-4CF6-BC43-6094FB928529}" type="datetimeFigureOut">
              <a:rPr lang="id-ID" smtClean="0"/>
              <a:t>08/03/2022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A5276-F414-43BE-B12B-7E0D08F4380F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3815923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1DC0A7-022F-4CF6-BC43-6094FB928529}" type="datetimeFigureOut">
              <a:rPr lang="id-ID" smtClean="0"/>
              <a:t>08/03/2022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BA5276-F414-43BE-B12B-7E0D08F4380F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7145551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4445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sz="3600" b="1">
                <a:cs typeface="Arial" panose="020B0604020202020204" pitchFamily="34" charset="0"/>
              </a:rPr>
              <a:t>Penelitian Opini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74826" y="908051"/>
            <a:ext cx="8569325" cy="4525963"/>
          </a:xfrm>
        </p:spPr>
        <p:txBody>
          <a:bodyPr/>
          <a:lstStyle/>
          <a:p>
            <a:pPr algn="just" eaLnBrk="1" hangingPunct="1">
              <a:buFontTx/>
              <a:buNone/>
            </a:pPr>
            <a:r>
              <a:rPr lang="sv-SE" altLang="en-US" sz="2400">
                <a:cs typeface="Times New Roman" panose="02020603050405020304" pitchFamily="18" charset="0"/>
              </a:rPr>
              <a:t>	Bila peneliti mencari pandangan atau persepsi orang-orang terhadap suatu permasalahan, maka ia melakukan penelitian opini. Orang-orang tersebut dapat merupakan kelompok atau perorangan (jadi </a:t>
            </a:r>
            <a:r>
              <a:rPr lang="sv-SE" altLang="en-US" sz="2400" i="1">
                <a:cs typeface="Times New Roman" panose="02020603050405020304" pitchFamily="18" charset="0"/>
              </a:rPr>
              <a:t>domain</a:t>
            </a:r>
            <a:r>
              <a:rPr lang="sv-SE" altLang="en-US" sz="2400">
                <a:cs typeface="Times New Roman" panose="02020603050405020304" pitchFamily="18" charset="0"/>
              </a:rPr>
              <a:t>-nya dapat berupa kelompok atau individual). </a:t>
            </a:r>
            <a:endParaRPr lang="en-US" altLang="en-US" sz="2400">
              <a:cs typeface="Times New Roman" panose="02020603050405020304" pitchFamily="18" charset="0"/>
            </a:endParaRPr>
          </a:p>
        </p:txBody>
      </p:sp>
      <p:sp>
        <p:nvSpPr>
          <p:cNvPr id="43012" name="Rectangle 4"/>
          <p:cNvSpPr>
            <a:spLocks noRot="1" noChangeArrowheads="1"/>
          </p:cNvSpPr>
          <p:nvPr/>
        </p:nvSpPr>
        <p:spPr bwMode="auto">
          <a:xfrm>
            <a:off x="1981200" y="26368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3600" b="1">
                <a:solidFill>
                  <a:schemeClr val="tx2"/>
                </a:solidFill>
                <a:cs typeface="Arial" panose="020B0604020202020204" pitchFamily="34" charset="0"/>
              </a:rPr>
              <a:t>Penelitian Empiris</a:t>
            </a:r>
          </a:p>
        </p:txBody>
      </p:sp>
      <p:pic>
        <p:nvPicPr>
          <p:cNvPr id="43013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3644900"/>
            <a:ext cx="9144000" cy="2808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2454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53975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sz="3600" b="1">
                <a:cs typeface="Arial" panose="020B0604020202020204" pitchFamily="34" charset="0"/>
              </a:rPr>
              <a:t>Penelitian Kearsipan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1052513"/>
            <a:ext cx="8229600" cy="4525962"/>
          </a:xfrm>
        </p:spPr>
        <p:txBody>
          <a:bodyPr/>
          <a:lstStyle/>
          <a:p>
            <a:pPr algn="just" eaLnBrk="1" hangingPunct="1">
              <a:buFontTx/>
              <a:buNone/>
            </a:pPr>
            <a:r>
              <a:rPr lang="sv-SE" altLang="en-US">
                <a:cs typeface="Times New Roman" panose="02020603050405020304" pitchFamily="18" charset="0"/>
              </a:rPr>
              <a:t>	“Arsip”, dalam hal ini, diartikan sebagai rekaman fakta yang disimpan. Kita bedakan tiga tipe arsip, yaitu: (1) primer, (2) sekunder, dan (3) fisik.</a:t>
            </a:r>
            <a:r>
              <a:rPr lang="en-US" altLang="en-US"/>
              <a:t> </a:t>
            </a:r>
          </a:p>
        </p:txBody>
      </p:sp>
      <p:sp>
        <p:nvSpPr>
          <p:cNvPr id="44036" name="Rectangle 4"/>
          <p:cNvSpPr>
            <a:spLocks noRot="1" noChangeArrowheads="1"/>
          </p:cNvSpPr>
          <p:nvPr/>
        </p:nvSpPr>
        <p:spPr bwMode="auto">
          <a:xfrm>
            <a:off x="1981200" y="2501900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3600" b="1">
                <a:solidFill>
                  <a:schemeClr val="tx2"/>
                </a:solidFill>
                <a:cs typeface="Arial" panose="020B0604020202020204" pitchFamily="34" charset="0"/>
              </a:rPr>
              <a:t>Penelitian Analitis</a:t>
            </a:r>
            <a:endParaRPr lang="en-US" altLang="en-US" sz="3600" b="1">
              <a:solidFill>
                <a:schemeClr val="tx2"/>
              </a:solidFill>
              <a:cs typeface="Times New Roman" panose="02020603050405020304" pitchFamily="18" charset="0"/>
            </a:endParaRPr>
          </a:p>
        </p:txBody>
      </p:sp>
      <p:sp>
        <p:nvSpPr>
          <p:cNvPr id="44037" name="Rectangle 5"/>
          <p:cNvSpPr>
            <a:spLocks noChangeArrowheads="1"/>
          </p:cNvSpPr>
          <p:nvPr/>
        </p:nvSpPr>
        <p:spPr bwMode="auto">
          <a:xfrm>
            <a:off x="1981200" y="3511551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/>
            <a:r>
              <a:rPr lang="en-US" altLang="en-US" sz="2800">
                <a:cs typeface="Times New Roman" panose="02020603050405020304" pitchFamily="18" charset="0"/>
              </a:rPr>
              <a:t>Terdapat problema penelitian yang tidak dapat dipecahkan dengan penelitian opini, empiris atau kearsipan. </a:t>
            </a:r>
          </a:p>
          <a:p>
            <a:pPr algn="just" eaLnBrk="1" hangingPunct="1"/>
            <a:r>
              <a:rPr lang="sv-SE" altLang="en-US" sz="2800">
                <a:cs typeface="Times New Roman" panose="02020603050405020304" pitchFamily="18" charset="0"/>
              </a:rPr>
              <a:t>Penelitian analitis mendasarkan diri pada filsafat atau logika. </a:t>
            </a:r>
            <a:endParaRPr lang="en-US" altLang="en-US" sz="280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2361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>
            <a:extLst>
              <a:ext uri="{FF2B5EF4-FFF2-40B4-BE49-F238E27FC236}"/>
            </a:extLst>
          </p:cNvPr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v-SE" altLang="en-US" sz="3600">
                <a:cs typeface="Arial" panose="020B0604020202020204" pitchFamily="34" charset="0"/>
              </a:rPr>
              <a:t>Ragam Penelitian menurut Lain-lain (1)</a:t>
            </a:r>
            <a:endParaRPr lang="en-US" altLang="en-US" sz="3600">
              <a:cs typeface="Times New Roman" panose="02020603050405020304" pitchFamily="18" charset="0"/>
            </a:endParaRPr>
          </a:p>
        </p:txBody>
      </p:sp>
      <p:sp>
        <p:nvSpPr>
          <p:cNvPr id="74755" name="Rectangle 3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>
              <a:buFont typeface="Wingdings" panose="05000000000000000000" pitchFamily="2" charset="2"/>
              <a:buNone/>
              <a:defRPr/>
            </a:pPr>
            <a:r>
              <a:rPr lang="sv-SE" altLang="en-US">
                <a:cs typeface="Arial" panose="020B0604020202020204" pitchFamily="34" charset="0"/>
              </a:rPr>
              <a:t>   Ragam Penelitian menurut pendekatan-sumber: Arikunto (1998: 9-10)</a:t>
            </a:r>
            <a:endParaRPr lang="en-US" altLang="en-US">
              <a:cs typeface="Times New Roman" panose="02020603050405020304" pitchFamily="18" charset="0"/>
            </a:endParaRPr>
          </a:p>
          <a:p>
            <a:pPr algn="just" eaLnBrk="1" hangingPunct="1">
              <a:buFont typeface="Wingdings" panose="05000000000000000000" pitchFamily="2" charset="2"/>
              <a:buNone/>
              <a:defRPr/>
            </a:pPr>
            <a:r>
              <a:rPr lang="sv-SE" altLang="en-US">
                <a:cs typeface="Arial" panose="020B0604020202020204" pitchFamily="34" charset="0"/>
              </a:rPr>
              <a:t>a. </a:t>
            </a:r>
            <a:r>
              <a:rPr lang="sv-SE" altLang="en-US">
                <a:cs typeface="Times New Roman" panose="02020603050405020304" pitchFamily="18" charset="0"/>
              </a:rPr>
              <a:t>Penelitian dengan pendekatan longitudinal  (satu obyek penelitian dilihat bergerak sejalan dengan waktu)</a:t>
            </a:r>
            <a:endParaRPr lang="en-US" altLang="en-US">
              <a:cs typeface="Times New Roman" panose="02020603050405020304" pitchFamily="18" charset="0"/>
            </a:endParaRPr>
          </a:p>
          <a:p>
            <a:pPr algn="just" eaLnBrk="1" hangingPunct="1">
              <a:buFont typeface="Wingdings" panose="05000000000000000000" pitchFamily="2" charset="2"/>
              <a:buNone/>
              <a:defRPr/>
            </a:pPr>
            <a:r>
              <a:rPr lang="sv-SE" altLang="en-US">
                <a:cs typeface="Arial" panose="020B0604020202020204" pitchFamily="34" charset="0"/>
              </a:rPr>
              <a:t>b. Penelitian dengan pendekatan penampang-silang (</a:t>
            </a:r>
            <a:r>
              <a:rPr lang="sv-SE" altLang="en-US" i="1">
                <a:cs typeface="Arial" panose="020B0604020202020204" pitchFamily="34" charset="0"/>
              </a:rPr>
              <a:t>cross-sectional</a:t>
            </a:r>
            <a:r>
              <a:rPr lang="sv-SE" altLang="en-US">
                <a:cs typeface="Arial" panose="020B0604020202020204" pitchFamily="34" charset="0"/>
              </a:rPr>
              <a:t>—yaitu banyak obyek penelitian dilihat pada satu waktu yang sama).</a:t>
            </a:r>
            <a:endParaRPr lang="en-US" altLang="en-US">
              <a:cs typeface="Times New Roman" panose="02020603050405020304" pitchFamily="18" charset="0"/>
            </a:endParaRPr>
          </a:p>
          <a:p>
            <a:pPr eaLnBrk="1" hangingPunct="1">
              <a:defRPr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75381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>
            <a:extLst>
              <a:ext uri="{FF2B5EF4-FFF2-40B4-BE49-F238E27FC236}"/>
            </a:extLst>
          </p:cNvPr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v-SE" altLang="en-US" sz="3600">
                <a:cs typeface="Arial" panose="020B0604020202020204" pitchFamily="34" charset="0"/>
              </a:rPr>
              <a:t>Ragam Penelitian menurut Lain-lain (2)</a:t>
            </a:r>
            <a:endParaRPr lang="en-US" altLang="en-US" sz="3600">
              <a:cs typeface="Arial" panose="020B0604020202020204" pitchFamily="34" charset="0"/>
            </a:endParaRPr>
          </a:p>
        </p:txBody>
      </p:sp>
      <p:sp>
        <p:nvSpPr>
          <p:cNvPr id="75779" name="Rectangle 3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703388" y="1341438"/>
            <a:ext cx="8640762" cy="3751262"/>
          </a:xfrm>
        </p:spPr>
        <p:txBody>
          <a:bodyPr>
            <a:normAutofit fontScale="77500" lnSpcReduction="20000"/>
          </a:bodyPr>
          <a:lstStyle/>
          <a:p>
            <a:pPr marL="457200" indent="-457200" algn="just">
              <a:buNone/>
              <a:defRPr/>
            </a:pPr>
            <a:r>
              <a:rPr lang="en-US" altLang="en-US" sz="1600" b="1">
                <a:cs typeface="Arial" panose="020B0604020202020204" pitchFamily="34" charset="0"/>
              </a:rPr>
              <a:t>         Ragam Penelitian-sumber: Suryabrata (1983: 15-64)</a:t>
            </a:r>
            <a:endParaRPr lang="en-US" altLang="en-US" sz="1600" b="1">
              <a:cs typeface="Times New Roman" panose="02020603050405020304" pitchFamily="18" charset="0"/>
            </a:endParaRPr>
          </a:p>
          <a:p>
            <a:pPr marL="457200" indent="-457200" algn="just">
              <a:buFont typeface="Wingdings" panose="05000000000000000000" pitchFamily="2" charset="2"/>
              <a:buAutoNum type="arabicPeriod"/>
              <a:defRPr/>
            </a:pPr>
            <a:r>
              <a:rPr lang="sv-SE" altLang="en-US" sz="1600" b="1">
                <a:cs typeface="Arial" panose="020B0604020202020204" pitchFamily="34" charset="0"/>
              </a:rPr>
              <a:t>Historis (membuat rekonstruksi masa lampau secara sistematis dan obyektif)</a:t>
            </a:r>
            <a:endParaRPr lang="en-US" altLang="en-US" sz="1600" b="1">
              <a:cs typeface="Times New Roman" panose="02020603050405020304" pitchFamily="18" charset="0"/>
            </a:endParaRPr>
          </a:p>
          <a:p>
            <a:pPr marL="457200" indent="-457200" algn="just">
              <a:buFont typeface="Wingdings" panose="05000000000000000000" pitchFamily="2" charset="2"/>
              <a:buAutoNum type="arabicPeriod"/>
              <a:defRPr/>
            </a:pPr>
            <a:r>
              <a:rPr lang="sv-SE" altLang="en-US" sz="1600" b="1">
                <a:cs typeface="Arial" panose="020B0604020202020204" pitchFamily="34" charset="0"/>
              </a:rPr>
              <a:t>Deskriptif (membuat deskripsi secara sistematis, faktual, dan akurat mengenai fakta dan sifat populasi atau daerah tertentu)</a:t>
            </a:r>
            <a:endParaRPr lang="en-US" altLang="en-US" sz="1600" b="1">
              <a:cs typeface="Times New Roman" panose="02020603050405020304" pitchFamily="18" charset="0"/>
            </a:endParaRPr>
          </a:p>
          <a:p>
            <a:pPr marL="457200" indent="-457200" algn="just">
              <a:buFont typeface="Wingdings" panose="05000000000000000000" pitchFamily="2" charset="2"/>
              <a:buAutoNum type="arabicPeriod"/>
              <a:defRPr/>
            </a:pPr>
            <a:r>
              <a:rPr lang="sv-SE" altLang="en-US" sz="1600" b="1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sv-SE" altLang="en-US" sz="1600" b="1">
                <a:cs typeface="Arial" panose="020B0604020202020204" pitchFamily="34" charset="0"/>
              </a:rPr>
              <a:t>erkembangan (menyelidiki pola dan urutan pertumbuhan dan/atau perubahan sebagai fungsi waktu)</a:t>
            </a:r>
            <a:endParaRPr lang="en-US" altLang="en-US" sz="1600" b="1">
              <a:cs typeface="Times New Roman" panose="02020603050405020304" pitchFamily="18" charset="0"/>
            </a:endParaRPr>
          </a:p>
          <a:p>
            <a:pPr marL="457200" indent="-457200" algn="just">
              <a:buFont typeface="Wingdings" panose="05000000000000000000" pitchFamily="2" charset="2"/>
              <a:buAutoNum type="arabicPeriod"/>
              <a:defRPr/>
            </a:pPr>
            <a:r>
              <a:rPr lang="sv-SE" altLang="en-US" sz="1600" b="1">
                <a:cs typeface="Arial" panose="020B0604020202020204" pitchFamily="34" charset="0"/>
              </a:rPr>
              <a:t>Kasus/Lapangan (mempelajari secara intensif latar belakang keadaan sekarang dan interaksi lingkungan suatu obyek)</a:t>
            </a:r>
            <a:endParaRPr lang="en-US" altLang="en-US" sz="1600" b="1">
              <a:cs typeface="Times New Roman" panose="02020603050405020304" pitchFamily="18" charset="0"/>
            </a:endParaRPr>
          </a:p>
          <a:p>
            <a:pPr marL="457200" indent="-457200" algn="just">
              <a:buFont typeface="Wingdings" panose="05000000000000000000" pitchFamily="2" charset="2"/>
              <a:buAutoNum type="arabicPeriod"/>
              <a:defRPr/>
            </a:pPr>
            <a:r>
              <a:rPr lang="sv-SE" altLang="en-US" sz="1600" b="1">
                <a:cs typeface="Arial" panose="020B0604020202020204" pitchFamily="34" charset="0"/>
              </a:rPr>
              <a:t>Korelasional (mengkaji tingkat keterkaitan antara variasi suatu faktor dengan variasi faktor lain berdasar koefisien korelasi)</a:t>
            </a:r>
            <a:endParaRPr lang="en-US" altLang="en-US" sz="1600" b="1">
              <a:cs typeface="Times New Roman" panose="02020603050405020304" pitchFamily="18" charset="0"/>
            </a:endParaRPr>
          </a:p>
          <a:p>
            <a:pPr marL="457200" indent="-457200" algn="just">
              <a:buFont typeface="Wingdings" panose="05000000000000000000" pitchFamily="2" charset="2"/>
              <a:buAutoNum type="arabicPeriod"/>
              <a:defRPr/>
            </a:pPr>
            <a:r>
              <a:rPr lang="sv-SE" altLang="en-US" sz="1600" b="1">
                <a:cs typeface="Arial" panose="020B0604020202020204" pitchFamily="34" charset="0"/>
              </a:rPr>
              <a:t>Eksperimental sungguhan (menyelidiki kemungkinan hubungan sebab akibat dengan melakukan kontrol/kendali)</a:t>
            </a:r>
            <a:endParaRPr lang="en-US" altLang="en-US" sz="1600" b="1">
              <a:cs typeface="Times New Roman" panose="02020603050405020304" pitchFamily="18" charset="0"/>
            </a:endParaRPr>
          </a:p>
          <a:p>
            <a:pPr marL="457200" indent="-457200" algn="just">
              <a:buFont typeface="Wingdings" panose="05000000000000000000" pitchFamily="2" charset="2"/>
              <a:buAutoNum type="arabicPeriod"/>
              <a:defRPr/>
            </a:pPr>
            <a:r>
              <a:rPr lang="sv-SE" altLang="en-US" sz="1600" b="1">
                <a:cs typeface="Arial" panose="020B0604020202020204" pitchFamily="34" charset="0"/>
              </a:rPr>
              <a:t>Eksperimental semu (mengkaji kemungkinan hubungan sebab akibat dalam keadaan yang tidak memungkinkan ada kontrol/kendali, tapi dapat diperoleh informasi pengganti bagi situasi dengan pengendalian)</a:t>
            </a:r>
            <a:endParaRPr lang="en-US" altLang="en-US" sz="1600" b="1">
              <a:cs typeface="Times New Roman" panose="02020603050405020304" pitchFamily="18" charset="0"/>
            </a:endParaRPr>
          </a:p>
          <a:p>
            <a:pPr marL="457200" indent="-457200" algn="just">
              <a:buFont typeface="Wingdings" panose="05000000000000000000" pitchFamily="2" charset="2"/>
              <a:buAutoNum type="arabicPeriod"/>
              <a:defRPr/>
            </a:pPr>
            <a:r>
              <a:rPr lang="sv-SE" altLang="en-US" sz="1600" b="1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sv-SE" altLang="en-US" sz="1600" b="1">
                <a:cs typeface="Arial" panose="020B0604020202020204" pitchFamily="34" charset="0"/>
              </a:rPr>
              <a:t>ausal-komparatif (menyelidiki kemungkinan hubungan sebab-akibat, tapi tidak dengan jalan eksperimen—dilakukan denganpengamatan terhadap data dari faktor yang diduga menjadi penyebab, sebagai pembanding)</a:t>
            </a:r>
            <a:endParaRPr lang="en-US" altLang="en-US" sz="1600" b="1">
              <a:cs typeface="Times New Roman" panose="02020603050405020304" pitchFamily="18" charset="0"/>
            </a:endParaRPr>
          </a:p>
          <a:p>
            <a:pPr marL="457200" indent="-457200" algn="just">
              <a:buFont typeface="Wingdings" panose="05000000000000000000" pitchFamily="2" charset="2"/>
              <a:buAutoNum type="arabicPeriod"/>
              <a:defRPr/>
            </a:pPr>
            <a:r>
              <a:rPr lang="sv-SE" altLang="en-US" sz="1600" b="1">
                <a:cs typeface="Times New Roman" panose="02020603050405020304" pitchFamily="18" charset="0"/>
              </a:rPr>
              <a:t>Tindakan (mengembangkan ketrampilan baru atau pendekatan baru dan diterapkan langsung serta dikaji hasilnya).</a:t>
            </a:r>
            <a:r>
              <a:rPr lang="en-US" altLang="en-US" sz="1600" b="1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588502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Menurut Yin</a:t>
            </a:r>
          </a:p>
        </p:txBody>
      </p:sp>
      <p:pic>
        <p:nvPicPr>
          <p:cNvPr id="4710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1844675"/>
            <a:ext cx="8077200" cy="403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06782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258</Words>
  <Application>Microsoft Office PowerPoint</Application>
  <PresentationFormat>Widescreen</PresentationFormat>
  <Paragraphs>24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Wingdings</vt:lpstr>
      <vt:lpstr>Office Theme</vt:lpstr>
      <vt:lpstr>Penelitian Opini</vt:lpstr>
      <vt:lpstr>Penelitian Kearsipan</vt:lpstr>
      <vt:lpstr>Ragam Penelitian menurut Lain-lain (1)</vt:lpstr>
      <vt:lpstr>Ragam Penelitian menurut Lain-lain (2)</vt:lpstr>
      <vt:lpstr>Menurut Yin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Aspire E 14</dc:creator>
  <cp:lastModifiedBy>Aspire E 14</cp:lastModifiedBy>
  <cp:revision>4</cp:revision>
  <dcterms:created xsi:type="dcterms:W3CDTF">2022-03-07T01:23:45Z</dcterms:created>
  <dcterms:modified xsi:type="dcterms:W3CDTF">2022-03-08T08:58:10Z</dcterms:modified>
</cp:coreProperties>
</file>