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43" d="100"/>
          <a:sy n="43" d="100"/>
        </p:scale>
        <p:origin x="66" y="6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d-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0A1DC0A7-022F-4CF6-BC43-6094FB928529}" type="datetimeFigureOut">
              <a:rPr lang="id-ID" smtClean="0"/>
              <a:t>08/03/2022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2625789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0A1DC0A7-022F-4CF6-BC43-6094FB928529}" type="datetimeFigureOut">
              <a:rPr lang="id-ID" smtClean="0"/>
              <a:t>08/03/2022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754502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0A1DC0A7-022F-4CF6-BC43-6094FB928529}" type="datetimeFigureOut">
              <a:rPr lang="id-ID" smtClean="0"/>
              <a:t>08/03/2022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49983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0A1DC0A7-022F-4CF6-BC43-6094FB928529}" type="datetimeFigureOut">
              <a:rPr lang="id-ID" smtClean="0"/>
              <a:t>08/03/2022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740809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id-ID"/>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A1DC0A7-022F-4CF6-BC43-6094FB928529}" type="datetimeFigureOut">
              <a:rPr lang="id-ID" smtClean="0"/>
              <a:t>08/03/2022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2254060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0A1DC0A7-022F-4CF6-BC43-6094FB928529}" type="datetimeFigureOut">
              <a:rPr lang="id-ID" smtClean="0"/>
              <a:t>08/03/2022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3514840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id-ID"/>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0A1DC0A7-022F-4CF6-BC43-6094FB928529}" type="datetimeFigureOut">
              <a:rPr lang="id-ID" smtClean="0"/>
              <a:t>08/03/2022</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1906122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0A1DC0A7-022F-4CF6-BC43-6094FB928529}" type="datetimeFigureOut">
              <a:rPr lang="id-ID" smtClean="0"/>
              <a:t>08/03/2022</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27314980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1DC0A7-022F-4CF6-BC43-6094FB928529}" type="datetimeFigureOut">
              <a:rPr lang="id-ID" smtClean="0"/>
              <a:t>08/03/2022</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1033557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1DC0A7-022F-4CF6-BC43-6094FB928529}" type="datetimeFigureOut">
              <a:rPr lang="id-ID" smtClean="0"/>
              <a:t>08/03/2022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2159636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1DC0A7-022F-4CF6-BC43-6094FB928529}" type="datetimeFigureOut">
              <a:rPr lang="id-ID" smtClean="0"/>
              <a:t>08/03/2022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1BA5276-F414-43BE-B12B-7E0D08F4380F}" type="slidenum">
              <a:rPr lang="id-ID" smtClean="0"/>
              <a:t>‹#›</a:t>
            </a:fld>
            <a:endParaRPr lang="id-ID"/>
          </a:p>
        </p:txBody>
      </p:sp>
    </p:spTree>
    <p:extLst>
      <p:ext uri="{BB962C8B-B14F-4D97-AF65-F5344CB8AC3E}">
        <p14:creationId xmlns:p14="http://schemas.microsoft.com/office/powerpoint/2010/main" val="3381592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1DC0A7-022F-4CF6-BC43-6094FB928529}" type="datetimeFigureOut">
              <a:rPr lang="id-ID" smtClean="0"/>
              <a:t>08/03/2022</a:t>
            </a:fld>
            <a:endParaRPr lang="id-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BA5276-F414-43BE-B12B-7E0D08F4380F}" type="slidenum">
              <a:rPr lang="id-ID" smtClean="0"/>
              <a:t>‹#›</a:t>
            </a:fld>
            <a:endParaRPr lang="id-ID"/>
          </a:p>
        </p:txBody>
      </p:sp>
    </p:spTree>
    <p:extLst>
      <p:ext uri="{BB962C8B-B14F-4D97-AF65-F5344CB8AC3E}">
        <p14:creationId xmlns:p14="http://schemas.microsoft.com/office/powerpoint/2010/main" val="17145551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a:extLst>
              <a:ext uri="{FF2B5EF4-FFF2-40B4-BE49-F238E27FC236}"/>
            </a:extLst>
          </p:cNvPr>
          <p:cNvSpPr>
            <a:spLocks noGrp="1" noRot="1" noChangeArrowheads="1"/>
          </p:cNvSpPr>
          <p:nvPr>
            <p:ph type="title"/>
          </p:nvPr>
        </p:nvSpPr>
        <p:spPr/>
        <p:txBody>
          <a:bodyPr/>
          <a:lstStyle/>
          <a:p>
            <a:pPr eaLnBrk="1" hangingPunct="1">
              <a:defRPr/>
            </a:pPr>
            <a:r>
              <a:rPr lang="sv-SE" altLang="en-US" sz="3600">
                <a:cs typeface="Arial" panose="020B0604020202020204" pitchFamily="34" charset="0"/>
              </a:rPr>
              <a:t>RAGAM PENELITIAN MENURUT BIDANG ILMU</a:t>
            </a:r>
            <a:endParaRPr lang="en-US" altLang="en-US" sz="3600">
              <a:cs typeface="Times New Roman" panose="02020603050405020304" pitchFamily="18" charset="0"/>
            </a:endParaRPr>
          </a:p>
        </p:txBody>
      </p:sp>
      <p:sp>
        <p:nvSpPr>
          <p:cNvPr id="63491" name="Rectangle 3">
            <a:extLst>
              <a:ext uri="{FF2B5EF4-FFF2-40B4-BE49-F238E27FC236}"/>
            </a:extLst>
          </p:cNvPr>
          <p:cNvSpPr>
            <a:spLocks noGrp="1" noChangeArrowheads="1"/>
          </p:cNvSpPr>
          <p:nvPr>
            <p:ph type="body" idx="1"/>
          </p:nvPr>
        </p:nvSpPr>
        <p:spPr>
          <a:xfrm>
            <a:off x="1774825" y="1455738"/>
            <a:ext cx="8713788" cy="4781550"/>
          </a:xfrm>
        </p:spPr>
        <p:txBody>
          <a:bodyPr>
            <a:normAutofit lnSpcReduction="10000"/>
          </a:bodyPr>
          <a:lstStyle/>
          <a:p>
            <a:pPr algn="just" eaLnBrk="1" hangingPunct="1">
              <a:lnSpc>
                <a:spcPct val="90000"/>
              </a:lnSpc>
              <a:defRPr/>
            </a:pPr>
            <a:r>
              <a:rPr lang="sv-SE" altLang="en-US">
                <a:cs typeface="Arial" panose="020B0604020202020204" pitchFamily="34" charset="0"/>
              </a:rPr>
              <a:t>Secara umum, ilmu-ilmu dapat dibedakan antara ilmu-ilmu dasar dan ilmu-ilmu terapan. </a:t>
            </a:r>
          </a:p>
          <a:p>
            <a:pPr lvl="1" algn="just" eaLnBrk="1" hangingPunct="1">
              <a:lnSpc>
                <a:spcPct val="90000"/>
              </a:lnSpc>
              <a:defRPr/>
            </a:pPr>
            <a:r>
              <a:rPr lang="sv-SE" altLang="en-US">
                <a:cs typeface="Arial" panose="020B0604020202020204" pitchFamily="34" charset="0"/>
              </a:rPr>
              <a:t>Termasuk kelompok ilmu dasar, antara lain ilmu-ilmu yang dikembangkan di fakultas-fakultas (Mathematika, Fisika, Kimia, Geofosika), Biologi, dan Geografi.</a:t>
            </a:r>
          </a:p>
          <a:p>
            <a:pPr lvl="1" algn="just" eaLnBrk="1" hangingPunct="1">
              <a:lnSpc>
                <a:spcPct val="90000"/>
              </a:lnSpc>
              <a:defRPr/>
            </a:pPr>
            <a:r>
              <a:rPr lang="sv-SE" altLang="en-US">
                <a:cs typeface="Times New Roman" panose="02020603050405020304" pitchFamily="18" charset="0"/>
              </a:rPr>
              <a:t>Kelompok ilmu terapan meliputi antara lain: ilmu-ilmu teknik, ilmu kedokteran, ilmu teknologi pertanian, ilmu ekonomi, dll. </a:t>
            </a:r>
          </a:p>
          <a:p>
            <a:pPr algn="just" eaLnBrk="1" hangingPunct="1">
              <a:lnSpc>
                <a:spcPct val="90000"/>
              </a:lnSpc>
              <a:defRPr/>
            </a:pPr>
            <a:r>
              <a:rPr lang="sv-SE" altLang="en-US">
                <a:cs typeface="Times New Roman" panose="02020603050405020304" pitchFamily="18" charset="0"/>
              </a:rPr>
              <a:t>Ilmu-ilmu dasar dikembangkan lewat penelitian yang biasa disebut sebagai “penelitian dasar” </a:t>
            </a:r>
            <a:r>
              <a:rPr lang="sv-SE" altLang="en-US" i="1">
                <a:cs typeface="Times New Roman" panose="02020603050405020304" pitchFamily="18" charset="0"/>
              </a:rPr>
              <a:t>(basic research), </a:t>
            </a:r>
            <a:r>
              <a:rPr lang="sv-SE" altLang="en-US">
                <a:cs typeface="Times New Roman" panose="02020603050405020304" pitchFamily="18" charset="0"/>
              </a:rPr>
              <a:t>sedangkan penelitian terapan </a:t>
            </a:r>
            <a:r>
              <a:rPr lang="sv-SE" altLang="en-US" i="1">
                <a:cs typeface="Times New Roman" panose="02020603050405020304" pitchFamily="18" charset="0"/>
              </a:rPr>
              <a:t>(applied research) </a:t>
            </a:r>
            <a:r>
              <a:rPr lang="sv-SE" altLang="en-US">
                <a:cs typeface="Times New Roman" panose="02020603050405020304" pitchFamily="18" charset="0"/>
              </a:rPr>
              <a:t>menghasilkan ilmu-ilmu terapan. Penelitian terapan (misalnya di bidang fisika bangunan) dilakukan dengan memanfaatkan ilmu dasar (misal: fisika). </a:t>
            </a:r>
            <a:endParaRPr lang="en-US" altLang="en-US"/>
          </a:p>
        </p:txBody>
      </p:sp>
    </p:spTree>
    <p:extLst>
      <p:ext uri="{BB962C8B-B14F-4D97-AF65-F5344CB8AC3E}">
        <p14:creationId xmlns:p14="http://schemas.microsoft.com/office/powerpoint/2010/main" val="26564066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extLst>
          </p:cNvPr>
          <p:cNvSpPr>
            <a:spLocks noGrp="1" noRot="1" noChangeArrowheads="1"/>
          </p:cNvSpPr>
          <p:nvPr>
            <p:ph type="title"/>
          </p:nvPr>
        </p:nvSpPr>
        <p:spPr/>
        <p:txBody>
          <a:bodyPr/>
          <a:lstStyle/>
          <a:p>
            <a:pPr eaLnBrk="1" hangingPunct="1">
              <a:defRPr/>
            </a:pPr>
            <a:r>
              <a:rPr lang="sv-SE" altLang="en-US" sz="3600">
                <a:cs typeface="Arial" panose="020B0604020202020204" pitchFamily="34" charset="0"/>
              </a:rPr>
              <a:t>RAGAM PENELITIAN MENURUT PEMBENTUKAN ILMU</a:t>
            </a:r>
            <a:endParaRPr lang="en-US" altLang="en-US" sz="3600">
              <a:cs typeface="Times New Roman" panose="02020603050405020304" pitchFamily="18" charset="0"/>
            </a:endParaRPr>
          </a:p>
        </p:txBody>
      </p:sp>
      <p:sp>
        <p:nvSpPr>
          <p:cNvPr id="65539" name="Rectangle 3">
            <a:extLst>
              <a:ext uri="{FF2B5EF4-FFF2-40B4-BE49-F238E27FC236}"/>
            </a:extLst>
          </p:cNvPr>
          <p:cNvSpPr>
            <a:spLocks noGrp="1" noChangeArrowheads="1"/>
          </p:cNvSpPr>
          <p:nvPr>
            <p:ph type="body" idx="1"/>
          </p:nvPr>
        </p:nvSpPr>
        <p:spPr/>
        <p:txBody>
          <a:bodyPr/>
          <a:lstStyle/>
          <a:p>
            <a:pPr algn="just" eaLnBrk="1" hangingPunct="1">
              <a:defRPr/>
            </a:pPr>
            <a:r>
              <a:rPr lang="sv-SE" altLang="en-US">
                <a:cs typeface="Times New Roman" panose="02020603050405020304" pitchFamily="18" charset="0"/>
              </a:rPr>
              <a:t>Ilmu dapat dibentuk lewat penelitian induktif atau penelitian deduktif. Secara sederhana, penelitian induktif adalah penelitian yang menghasilkan teori atau hipotesis, sedangkan penelitian deduktif merupakan penelitian yang menguji (mengetes) teori atau hipotesis (Buckley dkk., 1976: 21). </a:t>
            </a:r>
            <a:endParaRPr lang="en-US" altLang="en-US">
              <a:cs typeface="Times New Roman" panose="02020603050405020304" pitchFamily="18" charset="0"/>
            </a:endParaRPr>
          </a:p>
        </p:txBody>
      </p:sp>
    </p:spTree>
    <p:extLst>
      <p:ext uri="{BB962C8B-B14F-4D97-AF65-F5344CB8AC3E}">
        <p14:creationId xmlns:p14="http://schemas.microsoft.com/office/powerpoint/2010/main" val="34772964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a:extLst>
              <a:ext uri="{FF2B5EF4-FFF2-40B4-BE49-F238E27FC236}"/>
            </a:extLst>
          </p:cNvPr>
          <p:cNvSpPr>
            <a:spLocks noGrp="1" noRot="1" noChangeArrowheads="1"/>
          </p:cNvSpPr>
          <p:nvPr>
            <p:ph type="title"/>
          </p:nvPr>
        </p:nvSpPr>
        <p:spPr/>
        <p:txBody>
          <a:bodyPr/>
          <a:lstStyle/>
          <a:p>
            <a:pPr eaLnBrk="1" hangingPunct="1">
              <a:defRPr/>
            </a:pPr>
            <a:r>
              <a:rPr lang="en-US" altLang="en-US" sz="3200" u="sng">
                <a:cs typeface="Arial" panose="020B0604020202020204" pitchFamily="34" charset="0"/>
              </a:rPr>
              <a:t>RAGAM PENELITIAN MENURUT BENTUK DATA</a:t>
            </a:r>
            <a:r>
              <a:rPr lang="en-US" altLang="en-US" sz="3200">
                <a:cs typeface="Arial" panose="020B0604020202020204" pitchFamily="34" charset="0"/>
              </a:rPr>
              <a:t> (kuantitatif atau kualitatif)</a:t>
            </a:r>
            <a:endParaRPr lang="en-US" altLang="en-US" sz="3200">
              <a:cs typeface="Times New Roman" panose="02020603050405020304" pitchFamily="18" charset="0"/>
            </a:endParaRPr>
          </a:p>
        </p:txBody>
      </p:sp>
      <p:sp>
        <p:nvSpPr>
          <p:cNvPr id="66563" name="Rectangle 3">
            <a:extLst>
              <a:ext uri="{FF2B5EF4-FFF2-40B4-BE49-F238E27FC236}"/>
            </a:extLst>
          </p:cNvPr>
          <p:cNvSpPr>
            <a:spLocks noGrp="1" noChangeArrowheads="1"/>
          </p:cNvSpPr>
          <p:nvPr>
            <p:ph type="body" idx="1"/>
          </p:nvPr>
        </p:nvSpPr>
        <p:spPr>
          <a:xfrm>
            <a:off x="1847850" y="1771650"/>
            <a:ext cx="8280400" cy="4033838"/>
          </a:xfrm>
        </p:spPr>
        <p:txBody>
          <a:bodyPr/>
          <a:lstStyle/>
          <a:p>
            <a:pPr algn="just" eaLnBrk="1" hangingPunct="1">
              <a:lnSpc>
                <a:spcPct val="90000"/>
              </a:lnSpc>
              <a:buFont typeface="Wingdings" panose="05000000000000000000" pitchFamily="2" charset="2"/>
              <a:buNone/>
              <a:defRPr/>
            </a:pPr>
            <a:r>
              <a:rPr lang="en-US" altLang="en-US">
                <a:cs typeface="Times New Roman" panose="02020603050405020304" pitchFamily="18" charset="0"/>
              </a:rPr>
              <a:t>	Macam penelitian dapat pula dibedakan dari “bentuk” datanya, dalam arti data berupa data kuantitatif atau data kualitatif. Data kuantitatif diartikan sebagai data yang berupa angka yang dapat diolah dengan matematika atau statistik, sedangkan data kualitatif adalah sebaliknya (yaitu: datanya bukan berupa angka yang dapat diolah dengan matematika atau statistik). </a:t>
            </a:r>
          </a:p>
        </p:txBody>
      </p:sp>
    </p:spTree>
    <p:extLst>
      <p:ext uri="{BB962C8B-B14F-4D97-AF65-F5344CB8AC3E}">
        <p14:creationId xmlns:p14="http://schemas.microsoft.com/office/powerpoint/2010/main" val="21781989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a:extLst>
              <a:ext uri="{FF2B5EF4-FFF2-40B4-BE49-F238E27FC236}"/>
            </a:extLst>
          </p:cNvPr>
          <p:cNvSpPr>
            <a:spLocks noGrp="1" noRot="1" noChangeArrowheads="1"/>
          </p:cNvSpPr>
          <p:nvPr>
            <p:ph type="title"/>
          </p:nvPr>
        </p:nvSpPr>
        <p:spPr/>
        <p:txBody>
          <a:bodyPr/>
          <a:lstStyle/>
          <a:p>
            <a:pPr eaLnBrk="1" hangingPunct="1">
              <a:defRPr/>
            </a:pPr>
            <a:r>
              <a:rPr lang="sv-SE" altLang="en-US" sz="3600">
                <a:cs typeface="Arial" panose="020B0604020202020204" pitchFamily="34" charset="0"/>
              </a:rPr>
              <a:t>RAGAM PENELITIAN MENURUT PARADIGMA KEILMUAN</a:t>
            </a:r>
            <a:endParaRPr lang="en-US" altLang="en-US" sz="3600">
              <a:cs typeface="Times New Roman" panose="02020603050405020304" pitchFamily="18" charset="0"/>
            </a:endParaRPr>
          </a:p>
        </p:txBody>
      </p:sp>
      <p:sp>
        <p:nvSpPr>
          <p:cNvPr id="67587" name="Rectangle 3">
            <a:extLst>
              <a:ext uri="{FF2B5EF4-FFF2-40B4-BE49-F238E27FC236}"/>
            </a:extLst>
          </p:cNvPr>
          <p:cNvSpPr>
            <a:spLocks noGrp="1" noChangeArrowheads="1"/>
          </p:cNvSpPr>
          <p:nvPr>
            <p:ph type="body" idx="1"/>
          </p:nvPr>
        </p:nvSpPr>
        <p:spPr/>
        <p:txBody>
          <a:bodyPr/>
          <a:lstStyle/>
          <a:p>
            <a:pPr eaLnBrk="1" hangingPunct="1">
              <a:buFont typeface="Wingdings" panose="05000000000000000000" pitchFamily="2" charset="2"/>
              <a:buNone/>
              <a:defRPr/>
            </a:pPr>
            <a:r>
              <a:rPr lang="sv-SE" altLang="en-US" sz="3600">
                <a:cs typeface="Times New Roman" panose="02020603050405020304" pitchFamily="18" charset="0"/>
              </a:rPr>
              <a:t>	Menurut Muhajir (1990), terdapat tiga macam paradigma keilmuan yang berkaitan dengan penelitian, yaitu : </a:t>
            </a:r>
          </a:p>
          <a:p>
            <a:pPr eaLnBrk="1" hangingPunct="1">
              <a:buFont typeface="Wingdings" panose="05000000000000000000" pitchFamily="2" charset="2"/>
              <a:buNone/>
              <a:defRPr/>
            </a:pPr>
            <a:r>
              <a:rPr lang="sv-SE" altLang="en-US" sz="3600">
                <a:cs typeface="Times New Roman" panose="02020603050405020304" pitchFamily="18" charset="0"/>
              </a:rPr>
              <a:t>	(1) Positivisme, </a:t>
            </a:r>
          </a:p>
          <a:p>
            <a:pPr eaLnBrk="1" hangingPunct="1">
              <a:buFont typeface="Wingdings" panose="05000000000000000000" pitchFamily="2" charset="2"/>
              <a:buNone/>
              <a:defRPr/>
            </a:pPr>
            <a:r>
              <a:rPr lang="sv-SE" altLang="en-US" sz="3600">
                <a:cs typeface="Times New Roman" panose="02020603050405020304" pitchFamily="18" charset="0"/>
              </a:rPr>
              <a:t>	(2) Rasionalisme, dan </a:t>
            </a:r>
          </a:p>
          <a:p>
            <a:pPr eaLnBrk="1" hangingPunct="1">
              <a:buFont typeface="Wingdings" panose="05000000000000000000" pitchFamily="2" charset="2"/>
              <a:buNone/>
              <a:defRPr/>
            </a:pPr>
            <a:r>
              <a:rPr lang="sv-SE" altLang="en-US" sz="3600">
                <a:cs typeface="Times New Roman" panose="02020603050405020304" pitchFamily="18" charset="0"/>
              </a:rPr>
              <a:t>	(3) Fenomenologi. </a:t>
            </a:r>
          </a:p>
        </p:txBody>
      </p:sp>
    </p:spTree>
    <p:extLst>
      <p:ext uri="{BB962C8B-B14F-4D97-AF65-F5344CB8AC3E}">
        <p14:creationId xmlns:p14="http://schemas.microsoft.com/office/powerpoint/2010/main" val="26810373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177</Words>
  <Application>Microsoft Office PowerPoint</Application>
  <PresentationFormat>Widescreen</PresentationFormat>
  <Paragraphs>14</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Times New Roman</vt:lpstr>
      <vt:lpstr>Wingdings</vt:lpstr>
      <vt:lpstr>Office Theme</vt:lpstr>
      <vt:lpstr>RAGAM PENELITIAN MENURUT BIDANG ILMU</vt:lpstr>
      <vt:lpstr>RAGAM PENELITIAN MENURUT PEMBENTUKAN ILMU</vt:lpstr>
      <vt:lpstr>RAGAM PENELITIAN MENURUT BENTUK DATA (kuantitatif atau kualitatif)</vt:lpstr>
      <vt:lpstr>RAGAM PENELITIAN MENURUT PARADIGMA KEILMUAN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Aspire E 14</dc:creator>
  <cp:lastModifiedBy>Aspire E 14</cp:lastModifiedBy>
  <cp:revision>4</cp:revision>
  <dcterms:created xsi:type="dcterms:W3CDTF">2022-03-07T01:23:45Z</dcterms:created>
  <dcterms:modified xsi:type="dcterms:W3CDTF">2022-03-08T08:55:19Z</dcterms:modified>
</cp:coreProperties>
</file>