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25789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54502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9983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40809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54060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14840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06122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31498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33557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59636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81592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14555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>
            <a:extLst>
              <a:ext uri="{FF2B5EF4-FFF2-40B4-BE49-F238E27FC236}"/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981200" y="444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sv-SE" altLang="en-US" sz="4000" u="sng"/>
              <a:t>PROSES  SEKULARISASI  ALAM</a:t>
            </a:r>
            <a:r>
              <a:rPr lang="en-US" altLang="en-US" sz="4000" u="sng"/>
              <a:t> </a:t>
            </a:r>
          </a:p>
        </p:txBody>
      </p:sp>
      <p:sp>
        <p:nvSpPr>
          <p:cNvPr id="123907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49425" y="1092200"/>
            <a:ext cx="8820150" cy="507365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defRPr/>
            </a:pPr>
            <a:r>
              <a:rPr lang="sv-SE" altLang="en-US" sz="2500" b="1"/>
              <a:t>.... mulanya manusia  menganggap  alam  suatu  yg  sakral,  sehingga  antara  subyek  dan  obyek  tidak  ada  batasan;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sv-SE" altLang="en-US" sz="2500" b="1"/>
              <a:t>hukum  didefinisikan  sebagai  kaitan-2  yang  tetap  dan  harus  ada  diantara  gejala-2</a:t>
            </a:r>
            <a:r>
              <a:rPr lang="en-US" altLang="en-US" sz="2500" b="1"/>
              <a:t> </a:t>
            </a:r>
            <a:r>
              <a:rPr lang="sv-SE" altLang="en-US" sz="2500" b="1"/>
              <a:t>sejak  dulu  diinterpretasikan  ke  dalam  hukum-hukum </a:t>
            </a:r>
            <a:r>
              <a:rPr lang="sv-SE" altLang="en-US" sz="2500" b="1" i="1"/>
              <a:t>normative</a:t>
            </a:r>
            <a:r>
              <a:rPr lang="en-US" altLang="en-US" sz="2500" b="1" i="1"/>
              <a:t> </a:t>
            </a:r>
            <a:r>
              <a:rPr lang="en-US" altLang="en-US" sz="2500" b="1"/>
              <a:t>;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sv-SE" altLang="en-US" sz="2500" b="1"/>
              <a:t>pengertian  tersebut  dikaitkan  dengan  Tuhan  atau  para  dewa  sebagai  pencipta  hukum  yang  harus  ditaati;</a:t>
            </a:r>
            <a:r>
              <a:rPr lang="en-US" altLang="en-US" sz="2500" b="1"/>
              <a:t> </a:t>
            </a:r>
            <a:endParaRPr lang="sv-SE" altLang="en-US" sz="2500" b="1"/>
          </a:p>
          <a:p>
            <a:pPr algn="just" eaLnBrk="1" hangingPunct="1">
              <a:lnSpc>
                <a:spcPct val="80000"/>
              </a:lnSpc>
              <a:defRPr/>
            </a:pPr>
            <a:r>
              <a:rPr lang="sv-SE" altLang="en-US" sz="2500" b="1"/>
              <a:t>terjadi  pergeseran  konsep  hukum  (alam), pengertian  hukum  sesuai  dengan  hukum  alam, tatanan  di  alam  dapat  disimpulkan  melalui  penelitian  empiris;</a:t>
            </a:r>
            <a:r>
              <a:rPr lang="en-US" altLang="en-US" sz="2500" b="1"/>
              <a:t>   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sv-SE" altLang="en-US" sz="2500" b="1"/>
              <a:t>Tuhan  sebagai  pencipta  hukum  alam  secara berangsur-angsur  memperoleh  sifat  abstrak  dan  impersonal;</a:t>
            </a:r>
            <a:endParaRPr lang="en-US" altLang="en-US" sz="2500" b="1"/>
          </a:p>
          <a:p>
            <a:pPr algn="just" eaLnBrk="1" hangingPunct="1">
              <a:lnSpc>
                <a:spcPct val="80000"/>
              </a:lnSpc>
              <a:defRPr/>
            </a:pPr>
            <a:r>
              <a:rPr lang="sv-SE" altLang="en-US" sz="2500" b="1"/>
              <a:t>ilmu  pengetahuan  alam  bagi  manusia  modern  dengan  kemampuan  ilmiah  manusia  mulai  membuka  rahasia-2 alam.</a:t>
            </a:r>
            <a:r>
              <a:rPr lang="en-US" altLang="en-US" sz="25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0864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/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981200" y="-100013"/>
            <a:ext cx="8229600" cy="1143001"/>
          </a:xfrm>
        </p:spPr>
        <p:txBody>
          <a:bodyPr/>
          <a:lstStyle/>
          <a:p>
            <a:pPr eaLnBrk="1" hangingPunct="1">
              <a:defRPr/>
            </a:pPr>
            <a:r>
              <a:rPr lang="nl-NL" altLang="en-US" sz="4000" u="sng">
                <a:solidFill>
                  <a:schemeClr val="hlink"/>
                </a:solidFill>
                <a:cs typeface="Times New Roman" panose="02020603050405020304" pitchFamily="18" charset="0"/>
              </a:rPr>
              <a:t>Berbagai  Cara  Mencari  Kebenaran</a:t>
            </a:r>
            <a:r>
              <a:rPr lang="en-US" altLang="en-US" sz="4000" u="sng">
                <a:solidFill>
                  <a:schemeClr val="hlink"/>
                </a:solidFill>
              </a:rPr>
              <a:t> </a:t>
            </a:r>
          </a:p>
        </p:txBody>
      </p:sp>
      <p:sp>
        <p:nvSpPr>
          <p:cNvPr id="50179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03388" y="1052513"/>
            <a:ext cx="8820150" cy="4857750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80000"/>
              </a:lnSpc>
              <a:defRPr/>
            </a:pPr>
            <a:r>
              <a:rPr lang="en-US" altLang="en-US" sz="3000">
                <a:solidFill>
                  <a:schemeClr val="hlink"/>
                </a:solidFill>
                <a:cs typeface="Times New Roman" panose="02020603050405020304" pitchFamily="18" charset="0"/>
              </a:rPr>
              <a:t>Secara  kebetulan, (</a:t>
            </a:r>
            <a:r>
              <a:rPr lang="sv-SE" altLang="en-US" sz="3000">
                <a:solidFill>
                  <a:schemeClr val="hlink"/>
                </a:solidFill>
              </a:rPr>
              <a:t>penemuan  terjadi  scr  kebetulan  saja) </a:t>
            </a:r>
            <a:endParaRPr lang="en-US" altLang="en-US" sz="3000">
              <a:solidFill>
                <a:schemeClr val="hlink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en-US" altLang="en-US" sz="3000" i="1">
                <a:solidFill>
                  <a:schemeClr val="hlink"/>
                </a:solidFill>
                <a:cs typeface="Times New Roman" panose="02020603050405020304" pitchFamily="18" charset="0"/>
              </a:rPr>
              <a:t>Trial  And  Error, </a:t>
            </a:r>
            <a:r>
              <a:rPr lang="en-US" altLang="en-US" sz="3000">
                <a:solidFill>
                  <a:schemeClr val="hlink"/>
                </a:solidFill>
                <a:cs typeface="Times New Roman" panose="02020603050405020304" pitchFamily="18" charset="0"/>
              </a:rPr>
              <a:t>(</a:t>
            </a:r>
            <a:r>
              <a:rPr lang="sv-SE" altLang="en-US" sz="3000">
                <a:solidFill>
                  <a:schemeClr val="hlink"/>
                </a:solidFill>
              </a:rPr>
              <a:t>bersifat  untung-untungan)</a:t>
            </a:r>
            <a:r>
              <a:rPr lang="en-US" altLang="en-US" sz="3000">
                <a:solidFill>
                  <a:schemeClr val="hlink"/>
                </a:solidFill>
              </a:rPr>
              <a:t> 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en-US" altLang="en-US" sz="3000">
                <a:solidFill>
                  <a:schemeClr val="hlink"/>
                </a:solidFill>
                <a:cs typeface="Times New Roman" panose="02020603050405020304" pitchFamily="18" charset="0"/>
              </a:rPr>
              <a:t>Melalui  Otoritas, (</a:t>
            </a:r>
            <a:r>
              <a:rPr lang="sv-SE" altLang="en-US" sz="3000">
                <a:solidFill>
                  <a:schemeClr val="hlink"/>
                </a:solidFill>
              </a:rPr>
              <a:t>kebenaran  bisa  didapat  melalui  otoritas  seseorang  yang  memegang  kekuasaan)</a:t>
            </a:r>
            <a:r>
              <a:rPr lang="en-US" altLang="en-US" sz="3000">
                <a:solidFill>
                  <a:schemeClr val="hlink"/>
                </a:solidFill>
              </a:rPr>
              <a:t> 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en-US" altLang="en-US" sz="3000">
                <a:solidFill>
                  <a:schemeClr val="hlink"/>
                </a:solidFill>
                <a:cs typeface="Times New Roman" panose="02020603050405020304" pitchFamily="18" charset="0"/>
              </a:rPr>
              <a:t>Berpikir  Kritis/Berdasarkan  Pengalaman, (</a:t>
            </a:r>
            <a:r>
              <a:rPr lang="sv-SE" altLang="en-US" sz="3000">
                <a:solidFill>
                  <a:schemeClr val="hlink"/>
                </a:solidFill>
              </a:rPr>
              <a:t>berpikir  secara  deduktif  dan  induktif).  </a:t>
            </a:r>
          </a:p>
          <a:p>
            <a:pPr lvl="1"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sv-SE" altLang="en-US" sz="2600">
                <a:solidFill>
                  <a:schemeClr val="hlink"/>
                </a:solidFill>
              </a:rPr>
              <a:t>	Secara  deduktif  artinya  berpikir  dari  yang  umum  ke  khusus;  sedang  induktif  dari  yang  khusus  ke  yang  umum.  </a:t>
            </a:r>
            <a:r>
              <a:rPr lang="fi-FI" altLang="en-US" sz="2600">
                <a:solidFill>
                  <a:schemeClr val="hlink"/>
                </a:solidFill>
              </a:rPr>
              <a:t>Metode  deduktif  sudah  dipakai  selama  ratusan  tahun  semenjak  jamannya  Aristoteles.</a:t>
            </a:r>
            <a:r>
              <a:rPr lang="en-US" altLang="en-US" sz="2600">
                <a:solidFill>
                  <a:schemeClr val="hlink"/>
                </a:solidFill>
              </a:rPr>
              <a:t> </a:t>
            </a:r>
            <a:endParaRPr lang="en-US" altLang="en-US" sz="2600">
              <a:solidFill>
                <a:schemeClr val="hlink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en-US" altLang="en-US" sz="3000">
                <a:solidFill>
                  <a:schemeClr val="hlink"/>
                </a:solidFill>
                <a:cs typeface="Times New Roman" panose="02020603050405020304" pitchFamily="18" charset="0"/>
              </a:rPr>
              <a:t>Melalui  Penyelidikan  Ilmiah, (</a:t>
            </a:r>
            <a:r>
              <a:rPr lang="fi-FI" altLang="en-US" sz="3000">
                <a:solidFill>
                  <a:schemeClr val="hlink"/>
                </a:solidFill>
              </a:rPr>
              <a:t>kebenaran  baru  bisa  didapat  dengan menggunakan  penyelidikan  ilmiah,  berpikir  kritis  dan  induktif). </a:t>
            </a:r>
            <a:endParaRPr lang="en-US" altLang="en-US" sz="3000">
              <a:solidFill>
                <a:schemeClr val="hlink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en-US" sz="3000">
              <a:solidFill>
                <a:schemeClr val="hlink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37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>
            <a:extLst>
              <a:ext uri="{FF2B5EF4-FFF2-40B4-BE49-F238E27FC236}"/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981200" y="539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fi-FI" altLang="en-US" sz="4000" u="sng"/>
              <a:t>DASAR-DASAR  PENGETAHUAN</a:t>
            </a:r>
            <a:r>
              <a:rPr lang="en-US" altLang="en-US" sz="4000" u="sng"/>
              <a:t> </a:t>
            </a:r>
          </a:p>
        </p:txBody>
      </p:sp>
      <p:sp>
        <p:nvSpPr>
          <p:cNvPr id="125955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74825" y="1052513"/>
            <a:ext cx="8642350" cy="5073650"/>
          </a:xfrm>
        </p:spPr>
        <p:txBody>
          <a:bodyPr/>
          <a:lstStyle/>
          <a:p>
            <a:pPr algn="just" eaLnBrk="1" hangingPunct="1">
              <a:defRPr/>
            </a:pPr>
            <a:r>
              <a:rPr lang="fi-FI" altLang="en-US"/>
              <a:t>Penalaran</a:t>
            </a:r>
            <a:endParaRPr lang="en-US" altLang="en-US"/>
          </a:p>
          <a:p>
            <a:pPr lvl="1" algn="just" eaLnBrk="1" hangingPunct="1">
              <a:defRPr/>
            </a:pPr>
            <a:r>
              <a:rPr lang="fi-FI" altLang="en-US"/>
              <a:t>Kegiatan  berpikir  menurut  pola/logika  tertentu  dgn tujuan  untuk  menghasilkan  pengetahuan</a:t>
            </a:r>
            <a:r>
              <a:rPr lang="en-US" altLang="en-US"/>
              <a:t> </a:t>
            </a:r>
          </a:p>
          <a:p>
            <a:pPr lvl="1" algn="just" eaLnBrk="1" hangingPunct="1">
              <a:defRPr/>
            </a:pPr>
            <a:r>
              <a:rPr lang="fi-FI" altLang="en-US"/>
              <a:t>Aliran  yang  menggunakan  penalaran  sebagai  sumber  kebenaran  disebut  rasionalisme  &amp;  yg  menganggap  fakta  dapat  tertangkap  melalui  pengalaman  sebagai  kebenaran  disebut  aliran  empirisme.</a:t>
            </a:r>
            <a:r>
              <a:rPr lang="en-US" altLang="en-US"/>
              <a:t> </a:t>
            </a:r>
          </a:p>
          <a:p>
            <a:pPr algn="just" eaLnBrk="1" hangingPunct="1">
              <a:defRPr/>
            </a:pPr>
            <a:r>
              <a:rPr lang="fi-FI" altLang="en-US"/>
              <a:t>Logika  (Cara  Penarikan  Kesimpulan)</a:t>
            </a:r>
            <a:r>
              <a:rPr lang="en-US" altLang="en-US"/>
              <a:t> </a:t>
            </a:r>
          </a:p>
          <a:p>
            <a:pPr lvl="1" algn="just" eaLnBrk="1" hangingPunct="1">
              <a:defRPr/>
            </a:pPr>
            <a:r>
              <a:rPr lang="fi-FI" altLang="en-US"/>
              <a:t>Pengkajian  untuk  berpikir  secara  sahih  (valid)</a:t>
            </a:r>
            <a:r>
              <a:rPr lang="en-US" altLang="en-US"/>
              <a:t> </a:t>
            </a:r>
          </a:p>
          <a:p>
            <a:pPr lvl="1" algn="just" eaLnBrk="1" hangingPunct="1">
              <a:defRPr/>
            </a:pPr>
            <a:r>
              <a:rPr lang="fi-FI" altLang="en-US"/>
              <a:t>Logika  induktif  dan  deduktif</a:t>
            </a:r>
            <a:r>
              <a:rPr lang="en-US" alt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9517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207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Wingdings</vt:lpstr>
      <vt:lpstr>Office Theme</vt:lpstr>
      <vt:lpstr>PROSES  SEKULARISASI  ALAM </vt:lpstr>
      <vt:lpstr>Berbagai  Cara  Mencari  Kebenaran </vt:lpstr>
      <vt:lpstr>DASAR-DASAR  PENGETAHUAN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Aspire E 14</dc:creator>
  <cp:lastModifiedBy>Aspire E 14</cp:lastModifiedBy>
  <cp:revision>4</cp:revision>
  <dcterms:created xsi:type="dcterms:W3CDTF">2022-03-07T01:23:45Z</dcterms:created>
  <dcterms:modified xsi:type="dcterms:W3CDTF">2022-03-08T08:24:48Z</dcterms:modified>
</cp:coreProperties>
</file>