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90"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A51639-B2D6-4652-B8C3-1B4C224A7BAF}" type="datetimeFigureOut">
              <a:rPr lang="en-US" smtClean="0"/>
              <a:t>3/21/2022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9753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3/21/2022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5123558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3/21/2022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2892933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3/21/2022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6520944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3/21/2022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4285978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3/21/2022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6894405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t>3/21/2022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596611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3/21/2022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52087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3/21/2022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84368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4961B7-6B89-48AB-966F-622E2788EECC}" type="datetimeFigureOut">
              <a:rPr lang="en-US" smtClean="0"/>
              <a:t>3/21/2022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49303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3/21/2022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23588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3/21/2022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67900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3/21/2022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0689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3/21/2022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65474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131DD-A141-4471-BCF9-C6073EDD7E20}" type="datetimeFigureOut">
              <a:rPr lang="en-US" smtClean="0"/>
              <a:t>3/21/2022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7782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334A90-EB03-42F3-8859-2C2B2724C058}" type="datetimeFigureOut">
              <a:rPr lang="en-US" smtClean="0"/>
              <a:t>3/21/2022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82751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C48EC7-AF6A-48D3-8284-14BACBEBDD84}" type="datetimeFigureOut">
              <a:rPr lang="en-US" smtClean="0"/>
              <a:t>3/21/2022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95230086"/>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 id="2147483872" r:id="rId12"/>
    <p:sldLayoutId id="2147483873" r:id="rId13"/>
    <p:sldLayoutId id="2147483874" r:id="rId14"/>
    <p:sldLayoutId id="2147483875" r:id="rId15"/>
    <p:sldLayoutId id="2147483876"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id-ID" sz="2400" dirty="0" smtClean="0"/>
              <a:t>                             Pengertian Hukum Jaminan</a:t>
            </a:r>
            <a:br>
              <a:rPr lang="id-ID" sz="2400" dirty="0" smtClean="0"/>
            </a:br>
            <a:r>
              <a:rPr lang="id-ID" sz="1600" dirty="0" smtClean="0"/>
              <a:t/>
            </a:r>
            <a:br>
              <a:rPr lang="id-ID" sz="1600" dirty="0" smtClean="0"/>
            </a:br>
            <a:r>
              <a:rPr lang="id-ID" sz="1600" dirty="0" smtClean="0"/>
              <a:t>Hukum </a:t>
            </a:r>
            <a:r>
              <a:rPr lang="id-ID" sz="1600" dirty="0"/>
              <a:t>jaminan ini dijelaskan oleh sejumlah ahli. Menurut J Satrio, hukum jaminan adalah aturan hukum yang mengatur jaminan piutang kreditur kepada debitur. </a:t>
            </a:r>
            <a:r>
              <a:rPr lang="id-ID" sz="1600" dirty="0" smtClean="0"/>
              <a:t/>
            </a:r>
            <a:br>
              <a:rPr lang="id-ID" sz="1600" dirty="0" smtClean="0"/>
            </a:br>
            <a:r>
              <a:rPr lang="id-ID" sz="1600" dirty="0" smtClean="0"/>
              <a:t>Menurut </a:t>
            </a:r>
            <a:r>
              <a:rPr lang="id-ID" sz="1600" dirty="0"/>
              <a:t>uraian Satrio, hal ini menyangkut hak kreditor dan mengabaikan hak debitur</a:t>
            </a:r>
            <a:r>
              <a:rPr lang="id-ID" sz="1600" dirty="0" smtClean="0"/>
              <a:t>.</a:t>
            </a:r>
            <a:br>
              <a:rPr lang="id-ID" sz="1600" dirty="0" smtClean="0"/>
            </a:br>
            <a:r>
              <a:rPr lang="id-ID" sz="1600" dirty="0"/>
              <a:t/>
            </a:r>
            <a:br>
              <a:rPr lang="id-ID" sz="1600" dirty="0"/>
            </a:br>
            <a:r>
              <a:rPr lang="id-ID" sz="1600" dirty="0"/>
              <a:t>Menurut Prof M. Ali Mansyur, hukum jaminan adalah aturan yang mengatur hubungan hukum antara kreditur dan debitur ketika agunan diperlukan dalam pemberian kredit.</a:t>
            </a:r>
            <a:br>
              <a:rPr lang="id-ID" sz="1600" dirty="0"/>
            </a:br>
            <a:r>
              <a:rPr lang="id-ID" sz="1600" dirty="0"/>
              <a:t>Sedangkan Sri Soedewi Masjhoen Sofwan menjelaskan, hukum jaminan merupakan undang-undang yang mengatur konstruksi yuridis dan memungkinkan pemberian fasilitas kredit melalui penjaminan barang yang dibeli sebagai jaminan</a:t>
            </a:r>
            <a:r>
              <a:rPr lang="id-ID" sz="1600" dirty="0" smtClean="0"/>
              <a:t>.</a:t>
            </a:r>
            <a:br>
              <a:rPr lang="id-ID" sz="1600" dirty="0" smtClean="0"/>
            </a:br>
            <a:r>
              <a:rPr lang="id-ID" sz="1600" dirty="0"/>
              <a:t/>
            </a:r>
            <a:br>
              <a:rPr lang="id-ID" sz="1600" dirty="0"/>
            </a:br>
            <a:r>
              <a:rPr lang="id-ID" sz="1600" dirty="0"/>
              <a:t>Pada hakikatnya, hukum jaminan adalah suatu peraturan hukum yang mengatur hubungan antara penjamin (debitur) dan penerima jaminan (kreditur) sebagai akibat dari pengenaan hutang (kredit) tertentu dengan jaminan (benda atau orang tertentu).</a:t>
            </a:r>
            <a:br>
              <a:rPr lang="id-ID" sz="1600" dirty="0"/>
            </a:br>
            <a:endParaRPr lang="id-ID" sz="1600" dirty="0"/>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1889494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id-ID" dirty="0"/>
              <a:t>Undang-undang yang Mengatur Hukum Jaminan</a:t>
            </a:r>
          </a:p>
        </p:txBody>
      </p:sp>
      <p:sp>
        <p:nvSpPr>
          <p:cNvPr id="3" name="Content Placeholder 2"/>
          <p:cNvSpPr>
            <a:spLocks noGrp="1"/>
          </p:cNvSpPr>
          <p:nvPr>
            <p:ph idx="1"/>
          </p:nvPr>
        </p:nvSpPr>
        <p:spPr/>
        <p:txBody>
          <a:bodyPr>
            <a:normAutofit/>
          </a:bodyPr>
          <a:lstStyle/>
          <a:p>
            <a:r>
              <a:rPr lang="id-ID" sz="2400" dirty="0"/>
              <a:t>Meskipun tidak ada konsep hukum tentang jaminan dalam undang-undang, KUH Perdata memuat aturan yang mengatur tentang jaminan secara umum. Dinyatakan dalam Pasal 1131 dan 1132 KUH Perdata, menurut Pasal 1131 KUH Perdata “Segala barang-barang bergerak dan tak bergerak milik debitur, baik yang sudah ada maupun yang akan ada, menjadi jaminan untuk perikatan-perikatan perorangan debitur itu.” Alhasil, berdasarkan pasal ini, seluruh harta benda seseorang otomatis menjadi jaminan atas utang.</a:t>
            </a:r>
            <a:endParaRPr lang="id-ID" sz="2400" dirty="0"/>
          </a:p>
        </p:txBody>
      </p:sp>
    </p:spTree>
    <p:extLst>
      <p:ext uri="{BB962C8B-B14F-4D97-AF65-F5344CB8AC3E}">
        <p14:creationId xmlns:p14="http://schemas.microsoft.com/office/powerpoint/2010/main" val="1089331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narVert">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930399"/>
            <a:ext cx="8596668" cy="4110963"/>
          </a:xfrm>
        </p:spPr>
        <p:txBody>
          <a:bodyPr/>
          <a:lstStyle/>
          <a:p>
            <a:r>
              <a:rPr lang="id-ID" sz="2800" dirty="0"/>
              <a:t>Barang-barang tersebut menjadi jaminan bersama bagi semua kreditor terhadap mereka, menurut Pasal 1132 KUH Perdata, dan hasil penjualan barang tersebut dibagi sesuai dengan rasio hutang masing-masing, kecuali ada alasan yang sah untuk didahulukan</a:t>
            </a:r>
            <a:r>
              <a:rPr lang="id-ID" dirty="0"/>
              <a:t>.</a:t>
            </a:r>
            <a:endParaRPr lang="id-ID" dirty="0"/>
          </a:p>
        </p:txBody>
      </p:sp>
    </p:spTree>
    <p:extLst>
      <p:ext uri="{BB962C8B-B14F-4D97-AF65-F5344CB8AC3E}">
        <p14:creationId xmlns:p14="http://schemas.microsoft.com/office/powerpoint/2010/main" val="977181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rgbClr val="FF0000"/>
                </a:solidFill>
              </a:rPr>
              <a:t>Sifat Perjanjian Jaminan</a:t>
            </a:r>
            <a:r>
              <a:rPr lang="id-ID" dirty="0"/>
              <a:t/>
            </a:r>
            <a:br>
              <a:rPr lang="id-ID" dirty="0"/>
            </a:br>
            <a:endParaRPr lang="id-ID" dirty="0"/>
          </a:p>
        </p:txBody>
      </p:sp>
      <p:sp>
        <p:nvSpPr>
          <p:cNvPr id="3" name="Content Placeholder 2"/>
          <p:cNvSpPr>
            <a:spLocks noGrp="1"/>
          </p:cNvSpPr>
          <p:nvPr>
            <p:ph idx="1"/>
          </p:nvPr>
        </p:nvSpPr>
        <p:spPr>
          <a:xfrm>
            <a:off x="677334" y="2160589"/>
            <a:ext cx="10614780" cy="3880773"/>
          </a:xfrm>
        </p:spPr>
        <p:txBody>
          <a:bodyPr/>
          <a:lstStyle/>
          <a:p>
            <a:r>
              <a:rPr lang="id-ID" sz="2800" dirty="0"/>
              <a:t>Perjanjian jaminan tidak dapat berdiri sendiri kecuali jika didahului dengan perjanjian sementara atau perjanjian pokok. Akibatnya, pengaturan jaminan adalah kesepakatan (accessoire), tambahan, atau lanjutan. Karena tidak ada yang dapat menjamin hutang jika tidak berwujud, perjanjian jaminan akan diselesaikan setelah perjanjian pokok diselesaikan</a:t>
            </a:r>
            <a:r>
              <a:rPr lang="id-ID" dirty="0"/>
              <a:t>.</a:t>
            </a:r>
            <a:endParaRPr lang="id-ID" dirty="0"/>
          </a:p>
        </p:txBody>
      </p:sp>
    </p:spTree>
    <p:extLst>
      <p:ext uri="{BB962C8B-B14F-4D97-AF65-F5344CB8AC3E}">
        <p14:creationId xmlns:p14="http://schemas.microsoft.com/office/powerpoint/2010/main" val="2621062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Jaminan Umum dan Jaminan Khusus</a:t>
            </a:r>
          </a:p>
        </p:txBody>
      </p:sp>
      <p:sp>
        <p:nvSpPr>
          <p:cNvPr id="3" name="Content Placeholder 2"/>
          <p:cNvSpPr>
            <a:spLocks noGrp="1"/>
          </p:cNvSpPr>
          <p:nvPr>
            <p:ph idx="1"/>
          </p:nvPr>
        </p:nvSpPr>
        <p:spPr/>
        <p:txBody>
          <a:bodyPr>
            <a:normAutofit fontScale="92500" lnSpcReduction="10000"/>
          </a:bodyPr>
          <a:lstStyle/>
          <a:p>
            <a:pPr marL="0" indent="0">
              <a:buNone/>
            </a:pPr>
            <a:r>
              <a:rPr lang="id-ID" dirty="0"/>
              <a:t>Dapat atau tidaknya suatu objek digunakan sebagai jaminan utang tergantung pada lembaga penjamin.</a:t>
            </a:r>
          </a:p>
          <a:p>
            <a:r>
              <a:rPr lang="id-ID" dirty="0"/>
              <a:t>1) Jaminan Umum</a:t>
            </a:r>
          </a:p>
          <a:p>
            <a:pPr marL="0" indent="0">
              <a:buNone/>
            </a:pPr>
            <a:r>
              <a:rPr lang="id-ID" dirty="0"/>
              <a:t>Sesuai Pasal 1131 KUHPerdata (“KUHPer”), semua barang yang dimiliki oleh pehutang, baik yang bergerak atau tidak bergerak, saat ini atau yang akan datang, menjadi tanggungan untuk segala perikatan perseorangan. Inilah yang disebut sebagai Jaminan umum.</a:t>
            </a:r>
          </a:p>
          <a:p>
            <a:r>
              <a:rPr lang="id-ID" dirty="0"/>
              <a:t>2) Jaminan Khusus</a:t>
            </a:r>
          </a:p>
          <a:p>
            <a:pPr marL="0" indent="0">
              <a:buNone/>
            </a:pPr>
            <a:r>
              <a:rPr lang="id-ID" dirty="0"/>
              <a:t>Ada pasal-pasal dalam hukum jaminan yang mengatur barang-barang yang dijadikan agunan hutang, atau yang dikenal sebagai jaminan kebendaan. Jaminan kebendaan adalah jaminan dengan objek berupa harta bergerak maupun tidak bergerak yang dimaksudkan untuk menjamin hutang debitur kepada kreditor jika debitur tidak mampu membayar hutangnya kepada kreditor di masa mendatang.</a:t>
            </a:r>
          </a:p>
          <a:p>
            <a:endParaRPr lang="id-ID" dirty="0"/>
          </a:p>
        </p:txBody>
      </p:sp>
    </p:spTree>
    <p:extLst>
      <p:ext uri="{BB962C8B-B14F-4D97-AF65-F5344CB8AC3E}">
        <p14:creationId xmlns:p14="http://schemas.microsoft.com/office/powerpoint/2010/main" val="697751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pPr marL="0" indent="0">
              <a:buNone/>
            </a:pPr>
            <a:r>
              <a:rPr lang="id-ID" dirty="0" smtClean="0"/>
              <a:t>                              Jenis-Jenis </a:t>
            </a:r>
            <a:r>
              <a:rPr lang="id-ID" dirty="0"/>
              <a:t>Jaminan Kebendaan</a:t>
            </a:r>
          </a:p>
          <a:p>
            <a:pPr marL="0" indent="0">
              <a:buNone/>
            </a:pPr>
            <a:r>
              <a:rPr lang="id-ID" dirty="0"/>
              <a:t>Tadi telah dijelaskan jika terdapat pasal yang mengatur barang-barang sebagai agunan dan dikenal sebagai jaminan kebendaan. Berikut adalah jenis-jenis jaminan kebendaan.</a:t>
            </a:r>
          </a:p>
          <a:p>
            <a:pPr marL="0" indent="0">
              <a:buNone/>
            </a:pPr>
            <a:r>
              <a:rPr lang="id-ID" dirty="0"/>
              <a:t>1) Gadai</a:t>
            </a:r>
          </a:p>
          <a:p>
            <a:pPr marL="0" indent="0">
              <a:buNone/>
            </a:pPr>
            <a:r>
              <a:rPr lang="id-ID" dirty="0"/>
              <a:t>Barang yang digadaikan adalah barang bergerak yang terdiri dari barang berwujud dan tidak berwujud, seperti perhiasan dan hak untuk mendapat uang (surat piutang). Jika debitur tidak dapat melunasi pinjaman, kreditur dapat memiliki barang yang digadaikan.</a:t>
            </a:r>
          </a:p>
          <a:p>
            <a:pPr marL="0" indent="0">
              <a:buNone/>
            </a:pPr>
            <a:endParaRPr lang="id-ID" dirty="0" smtClean="0"/>
          </a:p>
          <a:p>
            <a:pPr marL="0" indent="0">
              <a:buNone/>
            </a:pPr>
            <a:r>
              <a:rPr lang="id-ID" dirty="0" smtClean="0"/>
              <a:t>Menurut </a:t>
            </a:r>
            <a:r>
              <a:rPr lang="id-ID" dirty="0"/>
              <a:t>Pasal 1155 dan 1156 KUH Perdata, eksekusi barang gadai dapat dilakukan dalam salah satu dari dua bentuk yakni eksekusi langsung atau eksekusi berdasarkan putusan pengadilan sebelumnya.</a:t>
            </a:r>
          </a:p>
          <a:p>
            <a:endParaRPr lang="id-ID" dirty="0"/>
          </a:p>
        </p:txBody>
      </p:sp>
    </p:spTree>
    <p:extLst>
      <p:ext uri="{BB962C8B-B14F-4D97-AF65-F5344CB8AC3E}">
        <p14:creationId xmlns:p14="http://schemas.microsoft.com/office/powerpoint/2010/main" val="1076202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r>
              <a:rPr lang="id-ID" dirty="0"/>
              <a:t>2) Fidusia</a:t>
            </a:r>
          </a:p>
          <a:p>
            <a:pPr marL="0" indent="0">
              <a:buNone/>
            </a:pPr>
            <a:r>
              <a:rPr lang="id-ID" dirty="0"/>
              <a:t>Fidusia adalah pengalihan hak kepemilikan atas suatu benda atas dasar kepercayaan, selama benda yang dialihkan hak kepemilikannya tersebut tetap berada di bawah kendali pemilik benda. Fidusia diatur oleh Undang-Undang Jaminan Fidusia No. 42 tahun 1999.</a:t>
            </a:r>
          </a:p>
          <a:p>
            <a:pPr marL="0" indent="0">
              <a:buNone/>
            </a:pPr>
            <a:r>
              <a:rPr lang="id-ID" dirty="0"/>
              <a:t>Benda fidusia mencakup benda bergerak atau tidak bergerak, baik berwujud maupun tidak berwujud, seperti bangunan yang tidak dibebani hak tanggungan sebagaimana dimaksud dalam Undang-Undang Nomor 4 Tahun 1996 tentang Hak Tanggungan.</a:t>
            </a:r>
          </a:p>
        </p:txBody>
      </p:sp>
    </p:spTree>
    <p:extLst>
      <p:ext uri="{BB962C8B-B14F-4D97-AF65-F5344CB8AC3E}">
        <p14:creationId xmlns:p14="http://schemas.microsoft.com/office/powerpoint/2010/main" val="871283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a:bodyPr>
          <a:lstStyle/>
          <a:p>
            <a:pPr marL="0" indent="0">
              <a:buNone/>
            </a:pPr>
            <a:r>
              <a:rPr lang="id-ID" dirty="0"/>
              <a:t>3) Hipotek</a:t>
            </a:r>
          </a:p>
          <a:p>
            <a:pPr marL="0" indent="0">
              <a:buNone/>
            </a:pPr>
            <a:r>
              <a:rPr lang="id-ID" dirty="0"/>
              <a:t>Hipotek adalah klaim hukum atas harta tak gerak yang digunakan sebagai jaminan dalam penyelesaian kontrak. Objek cicilan adalah kapal dengan kapasitas kargo 20 m3. Pasal 1162 sampai 1232 KUH Perdata, serta UU No. 17 tahun 2008 tentang Pelayaran Bab IV Hipotek dan Piutang-Pelayaran Yang Didahulukan, mengatur hal ini.</a:t>
            </a:r>
          </a:p>
          <a:p>
            <a:pPr marL="0" indent="0">
              <a:buNone/>
            </a:pPr>
            <a:r>
              <a:rPr lang="id-ID" dirty="0"/>
              <a:t>Apa yang terjadi jika debitur gagal memenuhi kewajibannya? Menurut Pasal 1178 (2) KUH Perdata, pelaksanaan hipotek dalam kasus debitur wanprestasi (melanggar janji) memberi peminjam, maka kreditur sebagai pemegang hipotek di kapal berhak untuk melakukan penjualan lelang publik atas kapal yang sudah dibebani hipotek. Hasil penjualan kapal digunakan untuk memenuhi kewajiban debitur kepada kreditur.</a:t>
            </a:r>
          </a:p>
          <a:p>
            <a:pPr marL="0" indent="0">
              <a:buNone/>
            </a:pPr>
            <a:r>
              <a:rPr lang="id-ID" dirty="0"/>
              <a:t>Kini Anda sudah tahu bahwa hukum jaminan beserta prosedurnya mampu membantu Anda mendapatkan dana tambahan. Jadi, pelajarilah hal tersebut secara seksama sebelum mengambil langkah. Yuk cari ilmu legalitas lainnya melalui blog Prospeku.</a:t>
            </a:r>
          </a:p>
          <a:p>
            <a:endParaRPr lang="id-ID" dirty="0"/>
          </a:p>
        </p:txBody>
      </p:sp>
    </p:spTree>
    <p:extLst>
      <p:ext uri="{BB962C8B-B14F-4D97-AF65-F5344CB8AC3E}">
        <p14:creationId xmlns:p14="http://schemas.microsoft.com/office/powerpoint/2010/main" val="23394130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Organic</Template>
  <TotalTime>18</TotalTime>
  <Words>628</Words>
  <Application>Microsoft Office PowerPoint</Application>
  <PresentationFormat>Widescreen</PresentationFormat>
  <Paragraphs>25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                             Pengertian Hukum Jaminan  Hukum jaminan ini dijelaskan oleh sejumlah ahli. Menurut J Satrio, hukum jaminan adalah aturan hukum yang mengatur jaminan piutang kreditur kepada debitur.  Menurut uraian Satrio, hal ini menyangkut hak kreditor dan mengabaikan hak debitur.  Menurut Prof M. Ali Mansyur, hukum jaminan adalah aturan yang mengatur hubungan hukum antara kreditur dan debitur ketika agunan diperlukan dalam pemberian kredit. Sedangkan Sri Soedewi Masjhoen Sofwan menjelaskan, hukum jaminan merupakan undang-undang yang mengatur konstruksi yuridis dan memungkinkan pemberian fasilitas kredit melalui penjaminan barang yang dibeli sebagai jaminan.  Pada hakikatnya, hukum jaminan adalah suatu peraturan hukum yang mengatur hubungan antara penjamin (debitur) dan penerima jaminan (kreditur) sebagai akibat dari pengenaan hutang (kredit) tertentu dengan jaminan (benda atau orang tertentu). </vt:lpstr>
      <vt:lpstr>Undang-undang yang Mengatur Hukum Jaminan</vt:lpstr>
      <vt:lpstr>PowerPoint Presentation</vt:lpstr>
      <vt:lpstr>Sifat Perjanjian Jaminan </vt:lpstr>
      <vt:lpstr>Jaminan Umum dan Jaminan Khusus</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Pengertian Hukum Jaminan  Hukum jaminan ini dijelaskan oleh sejumlah ahli. Menurut J Satrio, hukum jaminan adalah aturan hukum yang mengatur jaminan piutang kreditur kepada debitur.  Menurut uraian Satrio, hal ini menyangkut hak kreditor dan mengabaikan hak debitur.  Menurut Prof M. Ali Mansyur, hukum jaminan adalah aturan yang mengatur hubungan hukum antara kreditur dan debitur ketika agunan diperlukan dalam pemberian kredit. Sedangkan Sri Soedewi Masjhoen Sofwan menjelaskan, hukum jaminan merupakan undang-undang yang mengatur konstruksi yuridis dan memungkinkan pemberian fasilitas kredit melalui penjaminan barang yang dibeli sebagai jaminan.  Pada hakikatnya, hukum jaminan adalah suatu peraturan hukum yang mengatur hubungan antara penjamin (debitur) dan penerima jaminan (kreditur) sebagai akibat dari pengenaan hutang (kredit) tertentu dengan jaminan (benda atau orang tertentu). </dc:title>
  <dc:creator>Aspire E 14</dc:creator>
  <cp:lastModifiedBy>Aspire E 14</cp:lastModifiedBy>
  <cp:revision>4</cp:revision>
  <dcterms:created xsi:type="dcterms:W3CDTF">2022-03-21T13:16:10Z</dcterms:created>
  <dcterms:modified xsi:type="dcterms:W3CDTF">2022-03-21T13:34:11Z</dcterms:modified>
</cp:coreProperties>
</file>