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07/03/2022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25789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07/03/2022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54502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07/03/2022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9983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07/03/2022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080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07/03/2022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4060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07/03/2022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484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07/03/2022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06122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07/03/2022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1498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07/03/2022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33557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07/03/2022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59636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DC0A7-022F-4CF6-BC43-6094FB928529}" type="datetimeFigureOut">
              <a:rPr lang="id-ID" smtClean="0"/>
              <a:t>07/03/2022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1592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1DC0A7-022F-4CF6-BC43-6094FB928529}" type="datetimeFigureOut">
              <a:rPr lang="id-ID" smtClean="0"/>
              <a:t>07/03/2022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A5276-F414-43BE-B12B-7E0D08F4380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455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/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0" y="125413"/>
            <a:ext cx="12075459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sz="3600" dirty="0" err="1"/>
              <a:t>Karakteristik</a:t>
            </a:r>
            <a:r>
              <a:rPr lang="en-GB" sz="3600" dirty="0"/>
              <a:t> </a:t>
            </a:r>
            <a:r>
              <a:rPr lang="en-GB" sz="3600" dirty="0" err="1"/>
              <a:t>Ilmu</a:t>
            </a:r>
            <a:r>
              <a:rPr lang="en-GB" sz="3600" dirty="0"/>
              <a:t> </a:t>
            </a:r>
            <a:r>
              <a:rPr lang="en-GB" sz="3600" dirty="0" err="1"/>
              <a:t>Hukum</a:t>
            </a:r>
            <a:r>
              <a:rPr lang="en-GB" sz="3600" dirty="0"/>
              <a:t> </a:t>
            </a:r>
            <a:r>
              <a:rPr lang="en-GB" sz="3600" dirty="0" err="1"/>
              <a:t>dan</a:t>
            </a:r>
            <a:r>
              <a:rPr lang="en-GB" sz="3600" dirty="0"/>
              <a:t>  </a:t>
            </a:r>
            <a:r>
              <a:rPr lang="en-GB" sz="3600" dirty="0" err="1"/>
              <a:t>Pengaruhnya</a:t>
            </a:r>
            <a:r>
              <a:rPr lang="en-GB" sz="3600" dirty="0"/>
              <a:t> </a:t>
            </a:r>
            <a:r>
              <a:rPr lang="en-GB" sz="3600" dirty="0" err="1"/>
              <a:t>terhadap</a:t>
            </a:r>
            <a:r>
              <a:rPr lang="en-GB" sz="3600" dirty="0"/>
              <a:t> </a:t>
            </a:r>
            <a:r>
              <a:rPr lang="en-GB" sz="3600" dirty="0" err="1"/>
              <a:t>Penelitian</a:t>
            </a:r>
            <a:r>
              <a:rPr lang="en-GB" sz="3600" dirty="0"/>
              <a:t> </a:t>
            </a:r>
            <a:r>
              <a:rPr lang="en-GB" sz="3600" dirty="0" err="1"/>
              <a:t>Hukum</a:t>
            </a:r>
            <a:r>
              <a:rPr lang="id-ID" altLang="en-US" sz="3600" u="sng" dirty="0" smtClean="0"/>
              <a:t/>
            </a:r>
            <a:br>
              <a:rPr lang="id-ID" altLang="en-US" sz="3600" u="sng" dirty="0" smtClean="0"/>
            </a:br>
            <a:r>
              <a:rPr lang="id-ID" altLang="en-US" sz="3600" dirty="0" smtClean="0"/>
              <a:t>                                       </a:t>
            </a:r>
            <a:r>
              <a:rPr lang="en-US" altLang="en-US" sz="3600" b="1" u="sng" dirty="0" smtClean="0"/>
              <a:t>MANUSIA </a:t>
            </a:r>
            <a:r>
              <a:rPr lang="en-US" altLang="en-US" sz="3600" b="1" u="sng" dirty="0"/>
              <a:t>MENCARI KEBENARAN</a:t>
            </a:r>
          </a:p>
        </p:txBody>
      </p:sp>
      <p:sp>
        <p:nvSpPr>
          <p:cNvPr id="121859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4825" y="1268413"/>
            <a:ext cx="8713788" cy="5040312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it-IT" altLang="en-US" sz="2400" b="1" dirty="0"/>
              <a:t>Manusia mencari kebenaran dengan menggunakan akal sehat (</a:t>
            </a:r>
            <a:r>
              <a:rPr lang="it-IT" altLang="en-US" sz="2400" b="1" i="1" dirty="0"/>
              <a:t>common  sense</a:t>
            </a:r>
            <a:r>
              <a:rPr lang="it-IT" altLang="en-US" sz="2400" b="1" dirty="0"/>
              <a:t>)   dan dengan ilmu pengetahuan.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altLang="en-US" sz="2400" b="1" dirty="0"/>
              <a:t>Letak  perbedaan  yang  mendasar  antara  keduanya  ialah  berkisar  pada  kata  “sistematik”  dan  “terkendali”.</a:t>
            </a:r>
            <a:r>
              <a:rPr lang="en-US" altLang="en-US" sz="2400" b="1" dirty="0"/>
              <a:t>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it-IT" altLang="en-US" sz="2400" b="1" dirty="0"/>
              <a:t>Lima  hal  pokok  yang  membedakan  antara  ilmu  dan  akal  sehat. 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altLang="en-US" sz="2000" b="1" dirty="0"/>
              <a:t>Ilmu  pengetahuan  dikembangkan  melalui  struktur</a:t>
            </a:r>
            <a:r>
              <a:rPr lang="it-IT" altLang="en-US" sz="2000" b="1" baseline="30000" dirty="0"/>
              <a:t>2</a:t>
            </a:r>
            <a:r>
              <a:rPr lang="it-IT" altLang="en-US" sz="2000" b="1" dirty="0"/>
              <a:t> teori,  &amp; diuji  konsistensi  internalnya (dilakukan  tes/pengujian  secara  empiris).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altLang="en-US" sz="2000" b="1" dirty="0"/>
              <a:t>Teori  dan  hipotesis  selalu  diuji  secara  empiris/faktual.  Halnya  dengan  orang  yang  bukan  ilmuwan  dengan  cara  “selektif”. 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it-IT" altLang="en-US" sz="2000" b="1" dirty="0"/>
              <a:t>Adanya  pengertian  kendali  (kontrol) dalam  penelitian  ilmiah, tidak dapat  mempunyai  pengertian  yang  bermacam-macam. 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sv-SE" altLang="en-US" sz="2000" b="1" dirty="0"/>
              <a:t>Menekankan  adanya  hubungan  antara  fenomena  secara  sadar  dan  sistematis.  Pola  penghubungnya tidak  dilakukan  secara  asal-asalan.  </a:t>
            </a:r>
          </a:p>
          <a:p>
            <a:pPr lvl="1" algn="just" eaLnBrk="1" hangingPunct="1">
              <a:lnSpc>
                <a:spcPct val="80000"/>
              </a:lnSpc>
              <a:defRPr/>
            </a:pPr>
            <a:r>
              <a:rPr lang="sv-SE" altLang="en-US" sz="2000" b="1" dirty="0"/>
              <a:t>Cara  memberi penjelasan  yang  berlainan  dalam  mengamati  suatu  fenomena.  Ilmuwan  melakukan  dengan  hati-hati  dan  menghindari  penafsiran  yang  bersifat  metafisis.  Proposisi  yang  dihasilkan  selalu  terbuka  untuk  pengamatan  dan  pengujian  secara  ilmiah.</a:t>
            </a:r>
            <a:endParaRPr lang="en-US" altLang="en-US" sz="2000" b="1" dirty="0"/>
          </a:p>
        </p:txBody>
      </p:sp>
      <p:sp>
        <p:nvSpPr>
          <p:cNvPr id="121860" name="Rectangle 4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1524000" y="6477000"/>
            <a:ext cx="9144000" cy="381000"/>
          </a:xfrm>
          <a:prstGeom prst="rect">
            <a:avLst/>
          </a:prstGeom>
          <a:solidFill>
            <a:srgbClr val="FF9900"/>
          </a:solidFill>
          <a:ln w="19050" algn="ctr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alt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r>
              <a:rPr lang="id-ID" alt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Hidayat</a:t>
            </a:r>
            <a:endParaRPr lang="en-US" alt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731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082" y="295835"/>
            <a:ext cx="10730753" cy="6158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37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158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Karakteristik Ilmu Hukum dan  Pengaruhnya terhadap Penelitian Hukum                                        MANUSIA MENCARI KEBENARAN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Aspire E 14</dc:creator>
  <cp:lastModifiedBy>Aspire E 14</cp:lastModifiedBy>
  <cp:revision>3</cp:revision>
  <dcterms:created xsi:type="dcterms:W3CDTF">2022-03-07T01:23:45Z</dcterms:created>
  <dcterms:modified xsi:type="dcterms:W3CDTF">2022-03-07T01:53:24Z</dcterms:modified>
</cp:coreProperties>
</file>