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0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6" r:id="rId116"/>
    <p:sldId id="377" r:id="rId117"/>
    <p:sldId id="378" r:id="rId118"/>
    <p:sldId id="379" r:id="rId119"/>
    <p:sldId id="380" r:id="rId120"/>
    <p:sldId id="381" r:id="rId121"/>
    <p:sldId id="382" r:id="rId122"/>
    <p:sldId id="383" r:id="rId123"/>
    <p:sldId id="384" r:id="rId124"/>
    <p:sldId id="385" r:id="rId125"/>
    <p:sldId id="386" r:id="rId126"/>
    <p:sldId id="387" r:id="rId127"/>
    <p:sldId id="388" r:id="rId128"/>
    <p:sldId id="389" r:id="rId129"/>
    <p:sldId id="390" r:id="rId130"/>
    <p:sldId id="391" r:id="rId131"/>
    <p:sldId id="392" r:id="rId132"/>
    <p:sldId id="393" r:id="rId133"/>
    <p:sldId id="394" r:id="rId134"/>
    <p:sldId id="395" r:id="rId135"/>
    <p:sldId id="396" r:id="rId136"/>
    <p:sldId id="397" r:id="rId137"/>
    <p:sldId id="398" r:id="rId138"/>
    <p:sldId id="399" r:id="rId139"/>
    <p:sldId id="400" r:id="rId140"/>
    <p:sldId id="401" r:id="rId141"/>
    <p:sldId id="402" r:id="rId142"/>
    <p:sldId id="403" r:id="rId143"/>
    <p:sldId id="404" r:id="rId144"/>
    <p:sldId id="405" r:id="rId145"/>
    <p:sldId id="406" r:id="rId146"/>
    <p:sldId id="407" r:id="rId147"/>
    <p:sldId id="408" r:id="rId148"/>
    <p:sldId id="409" r:id="rId149"/>
    <p:sldId id="410" r:id="rId150"/>
    <p:sldId id="411" r:id="rId151"/>
    <p:sldId id="412" r:id="rId152"/>
    <p:sldId id="413" r:id="rId153"/>
    <p:sldId id="414" r:id="rId154"/>
    <p:sldId id="415" r:id="rId155"/>
    <p:sldId id="416" r:id="rId156"/>
    <p:sldId id="417" r:id="rId157"/>
    <p:sldId id="418" r:id="rId158"/>
    <p:sldId id="419" r:id="rId159"/>
    <p:sldId id="420" r:id="rId160"/>
    <p:sldId id="421" r:id="rId161"/>
    <p:sldId id="422" r:id="rId162"/>
    <p:sldId id="423" r:id="rId163"/>
    <p:sldId id="424" r:id="rId164"/>
    <p:sldId id="425" r:id="rId165"/>
    <p:sldId id="426" r:id="rId166"/>
    <p:sldId id="427" r:id="rId167"/>
    <p:sldId id="428" r:id="rId168"/>
  </p:sldIdLst>
  <p:sldSz cx="5334000" cy="7562850"/>
  <p:notesSz cx="5334000" cy="756285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299" y="506873"/>
            <a:ext cx="4207400" cy="62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2499" y="1788113"/>
            <a:ext cx="4302760" cy="1840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bit/do/WDR2016-Fig2_25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f.org/external/np/loi/1113a98.htm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BN_(identifier)" TargetMode="External"/><Relationship Id="rId2" Type="http://schemas.openxmlformats.org/officeDocument/2006/relationships/hyperlink" Target="https://en.wikipedia.org/wiki/A_Theory_of_Just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stor.org/stable/2840430" TargetMode="External"/><Relationship Id="rId5" Type="http://schemas.openxmlformats.org/officeDocument/2006/relationships/hyperlink" Target="http://www.jstor.org/publisher/rai" TargetMode="External"/><Relationship Id="rId4" Type="http://schemas.openxmlformats.org/officeDocument/2006/relationships/hyperlink" Target="https://zenodo.org/record/1449522" TargetMode="Externa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ship.law.georgetown.edu/facpub/1326" TargetMode="External"/><Relationship Id="rId2" Type="http://schemas.openxmlformats.org/officeDocument/2006/relationships/hyperlink" Target="https://en.wikipedia.org/wiki/George_Mitchell_(Chesterhall)_Ltd_v_Finney_Lock_Seeds_Ltd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ains.kompas.com/read/2018/08/09/203300423/penemuan-yang-mengubah-dunia--uang-sejak-kapan-digunakan-?page=all" TargetMode="External"/><Relationship Id="rId4" Type="http://schemas.openxmlformats.org/officeDocument/2006/relationships/hyperlink" Target="http://ssrn.com/abstract=2410381" TargetMode="Externa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hyperlink" Target="mailto:o@giz.de" TargetMode="External"/><Relationship Id="rId2" Type="http://schemas.openxmlformats.org/officeDocument/2006/relationships/hyperlink" Target="mailto:info@giz.d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hyperlink" Target="http://www.giz.d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srn.com/%20abstract=2410381" TargetMode="External"/><Relationship Id="rId2" Type="http://schemas.openxmlformats.org/officeDocument/2006/relationships/hyperlink" Target="https://scholarship.law.georgetown.edu/facpub/1326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publisher/rai" TargetMode="External"/><Relationship Id="rId2" Type="http://schemas.openxmlformats.org/officeDocument/2006/relationships/hyperlink" Target="https://zenodo.org/record/1449522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jstor.org/stable/284043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BN_(identifier)" TargetMode="External"/><Relationship Id="rId2" Type="http://schemas.openxmlformats.org/officeDocument/2006/relationships/hyperlink" Target="https://en.wikipedia.org/wiki/A_Theory_of_Justice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orge_Mitchell_(Chesterhall)_Ltd_v_Finney_Lock_Seeds_Ltd" TargetMode="External"/><Relationship Id="rId2" Type="http://schemas.openxmlformats.org/officeDocument/2006/relationships/hyperlink" Target="https://en.wikipedia.org/wiki/George_Mitchell_(Chesterhall)_Ltd_v_Finney_Lock_Seeds_Ltd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n.wikipedia.org/wiki/Lord_Denning_MR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disperindag.jabarprov.go.id/bidang/3" TargetMode="Externa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99" y="506873"/>
            <a:ext cx="4207400" cy="2154436"/>
          </a:xfrm>
        </p:spPr>
        <p:txBody>
          <a:bodyPr/>
          <a:lstStyle/>
          <a:p>
            <a:pPr algn="ctr"/>
            <a:r>
              <a:rPr lang="id-ID" dirty="0" smtClean="0"/>
              <a:t>FUNGSI DAN TUJUAN HUBUNGAN PERJANJIAN BAKU</a:t>
            </a: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>M.HIDAYAT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5368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4485" algn="l"/>
              </a:tabLst>
            </a:pP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erjanjian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u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: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Masala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h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	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3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5799" y="518853"/>
            <a:ext cx="4111625" cy="416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8580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terikat.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1234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15" baseline="35353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292100" indent="-216535">
              <a:lnSpc>
                <a:spcPct val="100000"/>
              </a:lnSpc>
              <a:spcBef>
                <a:spcPts val="380"/>
              </a:spcBef>
              <a:buAutoNum type="alphaLcPeriod"/>
              <a:tabLst>
                <a:tab pos="2927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tu;</a:t>
            </a:r>
            <a:endParaRPr sz="1000">
              <a:latin typeface="Calibri"/>
              <a:cs typeface="Calibri"/>
            </a:endParaRPr>
          </a:p>
          <a:p>
            <a:pPr marL="292100" indent="-216535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2927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berbuat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sesuatu;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endParaRPr sz="1000">
              <a:latin typeface="Calibri"/>
              <a:cs typeface="Calibri"/>
            </a:endParaRPr>
          </a:p>
          <a:p>
            <a:pPr marL="292100" indent="-216535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292100" algn="l"/>
                <a:tab pos="2927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berbuat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sesuatu.</a:t>
            </a:r>
            <a:endParaRPr sz="1000">
              <a:latin typeface="Calibri"/>
              <a:cs typeface="Calibri"/>
            </a:endParaRPr>
          </a:p>
          <a:p>
            <a:pPr marL="76200" marR="66675" algn="just">
              <a:lnSpc>
                <a:spcPct val="1083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perikatan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dilahirkan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1233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15" baseline="35353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perikatan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dilahirkan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undang-undang saja,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undang-undang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manusia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1352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15" baseline="35353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. Selanjutnya,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perikatan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dilahirkan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akibat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manusia,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terbit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Arrest Lindenbaum vs. Cohen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tanggal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31 Januari 1919,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perubahan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penafsiran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1401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Burgerlijk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Wetboek </a:t>
            </a:r>
            <a:r>
              <a:rPr sz="1000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(BW)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Belanda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1365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semula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ditafsirkan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r>
              <a:rPr sz="1000" b="1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(on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wet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matige</a:t>
            </a:r>
            <a:r>
              <a:rPr sz="1000" i="1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daad),</a:t>
            </a:r>
            <a:r>
              <a:rPr sz="1000" i="1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ditafsirkan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lebih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luas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(on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recht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matige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daad)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1353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825" spc="-15" baseline="35353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76200" marR="65405" algn="just">
              <a:lnSpc>
                <a:spcPct val="108300"/>
              </a:lnSpc>
              <a:spcBef>
                <a:spcPts val="57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itu,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pengertian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‘undang-undang’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sumber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perikatan,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ditafsirkan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‘hukum’.</a:t>
            </a:r>
            <a:endParaRPr sz="1000">
              <a:latin typeface="Calibri"/>
              <a:cs typeface="Calibri"/>
            </a:endParaRPr>
          </a:p>
          <a:p>
            <a:pPr marL="76200" marR="68580" algn="just">
              <a:lnSpc>
                <a:spcPct val="108300"/>
              </a:lnSpc>
              <a:spcBef>
                <a:spcPts val="56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uraian di atas, sumber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lahirnya perikatan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digambarkan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847725">
              <a:lnSpc>
                <a:spcPct val="100000"/>
              </a:lnSpc>
              <a:spcBef>
                <a:spcPts val="800"/>
              </a:spcBef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1: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Bagan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Sumber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Kelahiran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Perikatan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298" y="4736071"/>
            <a:ext cx="3961765" cy="1656714"/>
          </a:xfrm>
          <a:custGeom>
            <a:avLst/>
            <a:gdLst/>
            <a:ahLst/>
            <a:cxnLst/>
            <a:rect l="l" t="t" r="r" b="b"/>
            <a:pathLst>
              <a:path w="3961765" h="1656714">
                <a:moveTo>
                  <a:pt x="3961384" y="0"/>
                </a:moveTo>
                <a:lnTo>
                  <a:pt x="0" y="0"/>
                </a:lnTo>
                <a:lnTo>
                  <a:pt x="0" y="1656346"/>
                </a:lnTo>
                <a:lnTo>
                  <a:pt x="3961384" y="1656346"/>
                </a:lnTo>
                <a:lnTo>
                  <a:pt x="3961384" y="0"/>
                </a:lnTo>
                <a:close/>
              </a:path>
            </a:pathLst>
          </a:custGeom>
          <a:solidFill>
            <a:srgbClr val="F9D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4716" y="5057190"/>
            <a:ext cx="539750" cy="3759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b="1" spc="-35" dirty="0">
                <a:solidFill>
                  <a:srgbClr val="231F20"/>
                </a:solidFill>
                <a:latin typeface="Cambria"/>
                <a:cs typeface="Cambria"/>
              </a:rPr>
              <a:t>Perikatan </a:t>
            </a:r>
            <a:r>
              <a:rPr sz="800" b="1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asa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1233  </a:t>
            </a:r>
            <a:r>
              <a:rPr sz="800" spc="-55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00" spc="-45" dirty="0">
                <a:solidFill>
                  <a:srgbClr val="231F20"/>
                </a:solidFill>
                <a:latin typeface="Cambria"/>
                <a:cs typeface="Cambria"/>
              </a:rPr>
              <a:t>UH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spc="-4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data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2559" y="5343397"/>
            <a:ext cx="539750" cy="3759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b="1" spc="-50" dirty="0">
                <a:solidFill>
                  <a:srgbClr val="231F20"/>
                </a:solidFill>
                <a:latin typeface="Cambria"/>
                <a:cs typeface="Cambria"/>
              </a:rPr>
              <a:t>Hukum </a:t>
            </a:r>
            <a:r>
              <a:rPr sz="800" b="1" spc="-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asa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1352  </a:t>
            </a:r>
            <a:r>
              <a:rPr sz="800" spc="-55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00" spc="-45" dirty="0">
                <a:solidFill>
                  <a:srgbClr val="231F20"/>
                </a:solidFill>
                <a:latin typeface="Cambria"/>
                <a:cs typeface="Cambria"/>
              </a:rPr>
              <a:t>UH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spc="-4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data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2559" y="4751171"/>
            <a:ext cx="539750" cy="3759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b="1" spc="-50" dirty="0">
                <a:solidFill>
                  <a:srgbClr val="231F20"/>
                </a:solidFill>
                <a:latin typeface="Cambria"/>
                <a:cs typeface="Cambria"/>
              </a:rPr>
              <a:t>Hukum </a:t>
            </a:r>
            <a:r>
              <a:rPr sz="800" b="1" spc="-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asa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1313  </a:t>
            </a:r>
            <a:r>
              <a:rPr sz="800" spc="-55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00" spc="-45" dirty="0">
                <a:solidFill>
                  <a:srgbClr val="231F20"/>
                </a:solidFill>
                <a:latin typeface="Cambria"/>
                <a:cs typeface="Cambria"/>
              </a:rPr>
              <a:t>UH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spc="-4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data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96784" y="5602173"/>
            <a:ext cx="772795" cy="3759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b="1" spc="-45" dirty="0">
                <a:solidFill>
                  <a:srgbClr val="231F20"/>
                </a:solidFill>
                <a:latin typeface="Cambria"/>
                <a:cs typeface="Cambria"/>
              </a:rPr>
              <a:t>Hu</a:t>
            </a:r>
            <a:r>
              <a:rPr sz="800" b="1" spc="-6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00" b="1" spc="-45" dirty="0">
                <a:solidFill>
                  <a:srgbClr val="231F20"/>
                </a:solidFill>
                <a:latin typeface="Cambria"/>
                <a:cs typeface="Cambria"/>
              </a:rPr>
              <a:t>u</a:t>
            </a:r>
            <a:r>
              <a:rPr sz="800" b="1" spc="-55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-35" dirty="0">
                <a:solidFill>
                  <a:srgbClr val="231F20"/>
                </a:solidFill>
                <a:latin typeface="Cambria"/>
                <a:cs typeface="Cambria"/>
              </a:rPr>
              <a:t>seba</a:t>
            </a:r>
            <a:r>
              <a:rPr sz="800" b="1" spc="-45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b="1" spc="-35" dirty="0">
                <a:solidFill>
                  <a:srgbClr val="231F20"/>
                </a:solidFill>
                <a:latin typeface="Cambria"/>
                <a:cs typeface="Cambria"/>
              </a:rPr>
              <a:t>ai  akiba</a:t>
            </a:r>
            <a:r>
              <a:rPr sz="800" b="1" spc="-25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-35" dirty="0">
                <a:solidFill>
                  <a:srgbClr val="231F20"/>
                </a:solidFill>
                <a:latin typeface="Cambria"/>
                <a:cs typeface="Cambria"/>
              </a:rPr>
              <a:t>perbuatan  </a:t>
            </a:r>
            <a:r>
              <a:rPr sz="800" b="1" spc="-40" dirty="0">
                <a:solidFill>
                  <a:srgbClr val="231F20"/>
                </a:solidFill>
                <a:latin typeface="Cambria"/>
                <a:cs typeface="Cambria"/>
              </a:rPr>
              <a:t>manusia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0912" y="5057292"/>
            <a:ext cx="744220" cy="3759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b="1" spc="-45" dirty="0">
                <a:solidFill>
                  <a:srgbClr val="231F20"/>
                </a:solidFill>
                <a:latin typeface="Cambria"/>
                <a:cs typeface="Cambria"/>
              </a:rPr>
              <a:t>Hu</a:t>
            </a:r>
            <a:r>
              <a:rPr sz="800" b="1" spc="-6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00" b="1" spc="-45" dirty="0">
                <a:solidFill>
                  <a:srgbClr val="231F20"/>
                </a:solidFill>
                <a:latin typeface="Cambria"/>
                <a:cs typeface="Cambria"/>
              </a:rPr>
              <a:t>u</a:t>
            </a:r>
            <a:r>
              <a:rPr sz="800" b="1" spc="-55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-25" dirty="0">
                <a:solidFill>
                  <a:srgbClr val="231F20"/>
                </a:solidFill>
                <a:latin typeface="Cambria"/>
                <a:cs typeface="Cambria"/>
              </a:rPr>
              <a:t>saja  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Cont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oh: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asa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298  </a:t>
            </a:r>
            <a:r>
              <a:rPr sz="800" spc="-55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00" spc="-45" dirty="0">
                <a:solidFill>
                  <a:srgbClr val="231F20"/>
                </a:solidFill>
                <a:latin typeface="Cambria"/>
                <a:cs typeface="Cambria"/>
              </a:rPr>
              <a:t>UH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spc="-4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data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9914" y="5084114"/>
            <a:ext cx="548005" cy="12795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3335">
              <a:lnSpc>
                <a:spcPts val="900"/>
              </a:lnSpc>
              <a:spcBef>
                <a:spcPts val="180"/>
              </a:spcBef>
            </a:pPr>
            <a:r>
              <a:rPr sz="800" b="1" spc="-40" dirty="0">
                <a:solidFill>
                  <a:srgbClr val="231F20"/>
                </a:solidFill>
                <a:latin typeface="Cambria"/>
                <a:cs typeface="Cambria"/>
              </a:rPr>
              <a:t>Perbuatan </a:t>
            </a:r>
            <a:r>
              <a:rPr sz="800" b="1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-30" dirty="0">
                <a:solidFill>
                  <a:srgbClr val="231F20"/>
                </a:solidFill>
                <a:latin typeface="Cambria"/>
                <a:cs typeface="Cambria"/>
              </a:rPr>
              <a:t>sesuai </a:t>
            </a:r>
            <a:r>
              <a:rPr sz="800" b="1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-50" dirty="0">
                <a:solidFill>
                  <a:srgbClr val="231F20"/>
                </a:solidFill>
                <a:latin typeface="Cambria"/>
                <a:cs typeface="Cambria"/>
              </a:rPr>
              <a:t>hukum </a:t>
            </a:r>
            <a:r>
              <a:rPr sz="800" b="1" spc="-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asa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1354  </a:t>
            </a:r>
            <a:r>
              <a:rPr sz="800" spc="-55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00" spc="-45" dirty="0">
                <a:solidFill>
                  <a:srgbClr val="231F20"/>
                </a:solidFill>
                <a:latin typeface="Cambria"/>
                <a:cs typeface="Cambria"/>
              </a:rPr>
              <a:t>UH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spc="-4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data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50">
              <a:latin typeface="Cambria"/>
              <a:cs typeface="Cambria"/>
            </a:endParaRPr>
          </a:p>
          <a:p>
            <a:pPr marL="20955" marR="5080">
              <a:lnSpc>
                <a:spcPts val="900"/>
              </a:lnSpc>
            </a:pPr>
            <a:r>
              <a:rPr sz="800" b="1" spc="-40" dirty="0">
                <a:solidFill>
                  <a:srgbClr val="231F20"/>
                </a:solidFill>
                <a:latin typeface="Cambria"/>
                <a:cs typeface="Cambria"/>
              </a:rPr>
              <a:t>Perbuatan </a:t>
            </a:r>
            <a:r>
              <a:rPr sz="800" b="1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-40" dirty="0">
                <a:solidFill>
                  <a:srgbClr val="231F20"/>
                </a:solidFill>
                <a:latin typeface="Cambria"/>
                <a:cs typeface="Cambria"/>
              </a:rPr>
              <a:t>melanggar </a:t>
            </a:r>
            <a:r>
              <a:rPr sz="800" b="1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-50" dirty="0">
                <a:solidFill>
                  <a:srgbClr val="231F20"/>
                </a:solidFill>
                <a:latin typeface="Cambria"/>
                <a:cs typeface="Cambria"/>
              </a:rPr>
              <a:t>hukum </a:t>
            </a:r>
            <a:r>
              <a:rPr sz="800" b="1" spc="-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asa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1365  </a:t>
            </a:r>
            <a:r>
              <a:rPr sz="800" spc="-55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00" spc="-45" dirty="0">
                <a:solidFill>
                  <a:srgbClr val="231F20"/>
                </a:solidFill>
                <a:latin typeface="Cambria"/>
                <a:cs typeface="Cambria"/>
              </a:rPr>
              <a:t>UH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spc="-4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data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93747" y="4912486"/>
            <a:ext cx="2502535" cy="1189990"/>
            <a:chOff x="1393747" y="4912486"/>
            <a:chExt cx="2502535" cy="1189990"/>
          </a:xfrm>
        </p:grpSpPr>
        <p:sp>
          <p:nvSpPr>
            <p:cNvPr id="12" name="object 12"/>
            <p:cNvSpPr/>
            <p:nvPr/>
          </p:nvSpPr>
          <p:spPr>
            <a:xfrm>
              <a:off x="1463069" y="5256263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09">
                  <a:moveTo>
                    <a:pt x="117728" y="0"/>
                  </a:moveTo>
                  <a:lnTo>
                    <a:pt x="0" y="0"/>
                  </a:lnTo>
                </a:path>
              </a:pathLst>
            </a:custGeom>
            <a:ln w="12661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3747" y="5223878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4" h="65404">
                  <a:moveTo>
                    <a:pt x="89014" y="0"/>
                  </a:moveTo>
                  <a:lnTo>
                    <a:pt x="0" y="32385"/>
                  </a:lnTo>
                  <a:lnTo>
                    <a:pt x="89014" y="64782"/>
                  </a:lnTo>
                  <a:lnTo>
                    <a:pt x="89014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64588" y="5256263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10">
                  <a:moveTo>
                    <a:pt x="117729" y="0"/>
                  </a:moveTo>
                  <a:lnTo>
                    <a:pt x="0" y="0"/>
                  </a:lnTo>
                </a:path>
              </a:pathLst>
            </a:custGeom>
            <a:ln w="12661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5266" y="5223878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4">
                  <a:moveTo>
                    <a:pt x="89014" y="0"/>
                  </a:moveTo>
                  <a:lnTo>
                    <a:pt x="0" y="32385"/>
                  </a:lnTo>
                  <a:lnTo>
                    <a:pt x="89014" y="64782"/>
                  </a:lnTo>
                  <a:lnTo>
                    <a:pt x="89014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64588" y="5790867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10">
                  <a:moveTo>
                    <a:pt x="117729" y="0"/>
                  </a:moveTo>
                  <a:lnTo>
                    <a:pt x="0" y="0"/>
                  </a:lnTo>
                </a:path>
              </a:pathLst>
            </a:custGeom>
            <a:ln w="12661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95266" y="5758482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4">
                  <a:moveTo>
                    <a:pt x="89014" y="0"/>
                  </a:moveTo>
                  <a:lnTo>
                    <a:pt x="0" y="32385"/>
                  </a:lnTo>
                  <a:lnTo>
                    <a:pt x="89014" y="64782"/>
                  </a:lnTo>
                  <a:lnTo>
                    <a:pt x="89014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82973" y="5790867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10">
                  <a:moveTo>
                    <a:pt x="117728" y="0"/>
                  </a:moveTo>
                  <a:lnTo>
                    <a:pt x="0" y="0"/>
                  </a:lnTo>
                </a:path>
              </a:pathLst>
            </a:custGeom>
            <a:ln w="12661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13651" y="5758482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4">
                  <a:moveTo>
                    <a:pt x="89014" y="0"/>
                  </a:moveTo>
                  <a:lnTo>
                    <a:pt x="0" y="32385"/>
                  </a:lnTo>
                  <a:lnTo>
                    <a:pt x="89014" y="64782"/>
                  </a:lnTo>
                  <a:lnTo>
                    <a:pt x="89014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78337" y="5403870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10">
                  <a:moveTo>
                    <a:pt x="117728" y="0"/>
                  </a:moveTo>
                  <a:lnTo>
                    <a:pt x="0" y="0"/>
                  </a:lnTo>
                </a:path>
              </a:pathLst>
            </a:custGeom>
            <a:ln w="12661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09015" y="5371485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4">
                  <a:moveTo>
                    <a:pt x="89014" y="0"/>
                  </a:moveTo>
                  <a:lnTo>
                    <a:pt x="0" y="32384"/>
                  </a:lnTo>
                  <a:lnTo>
                    <a:pt x="89014" y="64782"/>
                  </a:lnTo>
                  <a:lnTo>
                    <a:pt x="89014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78337" y="6069869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10">
                  <a:moveTo>
                    <a:pt x="117728" y="0"/>
                  </a:moveTo>
                  <a:lnTo>
                    <a:pt x="0" y="0"/>
                  </a:lnTo>
                </a:path>
              </a:pathLst>
            </a:custGeom>
            <a:ln w="12661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09015" y="6037484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4">
                  <a:moveTo>
                    <a:pt x="89014" y="0"/>
                  </a:moveTo>
                  <a:lnTo>
                    <a:pt x="0" y="32385"/>
                  </a:lnTo>
                  <a:lnTo>
                    <a:pt x="89014" y="64782"/>
                  </a:lnTo>
                  <a:lnTo>
                    <a:pt x="89014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75058" y="4944871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10">
                  <a:moveTo>
                    <a:pt x="117729" y="0"/>
                  </a:moveTo>
                  <a:lnTo>
                    <a:pt x="0" y="0"/>
                  </a:lnTo>
                </a:path>
              </a:pathLst>
            </a:custGeom>
            <a:ln w="12661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5737" y="4912486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4">
                  <a:moveTo>
                    <a:pt x="89014" y="0"/>
                  </a:moveTo>
                  <a:lnTo>
                    <a:pt x="0" y="32385"/>
                  </a:lnTo>
                  <a:lnTo>
                    <a:pt x="89014" y="64782"/>
                  </a:lnTo>
                  <a:lnTo>
                    <a:pt x="89014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5058" y="5538870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10">
                  <a:moveTo>
                    <a:pt x="117729" y="0"/>
                  </a:moveTo>
                  <a:lnTo>
                    <a:pt x="0" y="0"/>
                  </a:lnTo>
                </a:path>
              </a:pathLst>
            </a:custGeom>
            <a:ln w="12661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05737" y="5506485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4">
                  <a:moveTo>
                    <a:pt x="89014" y="0"/>
                  </a:moveTo>
                  <a:lnTo>
                    <a:pt x="0" y="32385"/>
                  </a:lnTo>
                  <a:lnTo>
                    <a:pt x="89014" y="64782"/>
                  </a:lnTo>
                  <a:lnTo>
                    <a:pt x="89014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81695" y="5538870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10">
                  <a:moveTo>
                    <a:pt x="105257" y="0"/>
                  </a:moveTo>
                  <a:lnTo>
                    <a:pt x="0" y="0"/>
                  </a:lnTo>
                </a:path>
              </a:pathLst>
            </a:custGeom>
            <a:ln w="12661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12372" y="5506485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4">
                  <a:moveTo>
                    <a:pt x="89014" y="0"/>
                  </a:moveTo>
                  <a:lnTo>
                    <a:pt x="0" y="32385"/>
                  </a:lnTo>
                  <a:lnTo>
                    <a:pt x="89014" y="64782"/>
                  </a:lnTo>
                  <a:lnTo>
                    <a:pt x="89014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04369" y="5394866"/>
              <a:ext cx="0" cy="687705"/>
            </a:xfrm>
            <a:custGeom>
              <a:avLst/>
              <a:gdLst/>
              <a:ahLst/>
              <a:cxnLst/>
              <a:rect l="l" t="t" r="r" b="b"/>
              <a:pathLst>
                <a:path h="687704">
                  <a:moveTo>
                    <a:pt x="0" y="0"/>
                  </a:moveTo>
                  <a:lnTo>
                    <a:pt x="0" y="687603"/>
                  </a:lnTo>
                </a:path>
              </a:pathLst>
            </a:custGeom>
            <a:ln w="6337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88540" y="5245566"/>
              <a:ext cx="0" cy="555625"/>
            </a:xfrm>
            <a:custGeom>
              <a:avLst/>
              <a:gdLst/>
              <a:ahLst/>
              <a:cxnLst/>
              <a:rect l="l" t="t" r="r" b="b"/>
              <a:pathLst>
                <a:path h="555625">
                  <a:moveTo>
                    <a:pt x="0" y="0"/>
                  </a:moveTo>
                  <a:lnTo>
                    <a:pt x="0" y="555193"/>
                  </a:lnTo>
                </a:path>
              </a:pathLst>
            </a:custGeom>
            <a:ln w="6337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94855" y="4928661"/>
              <a:ext cx="0" cy="621030"/>
            </a:xfrm>
            <a:custGeom>
              <a:avLst/>
              <a:gdLst/>
              <a:ahLst/>
              <a:cxnLst/>
              <a:rect l="l" t="t" r="r" b="b"/>
              <a:pathLst>
                <a:path h="621029">
                  <a:moveTo>
                    <a:pt x="0" y="0"/>
                  </a:moveTo>
                  <a:lnTo>
                    <a:pt x="0" y="620991"/>
                  </a:lnTo>
                </a:path>
              </a:pathLst>
            </a:custGeom>
            <a:ln w="6337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575999" y="64963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3299" y="6503943"/>
            <a:ext cx="79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</a:tabLst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4	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 269.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228600" algn="l"/>
              </a:tabLst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5	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228600" algn="l"/>
              </a:tabLst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6	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 287.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228600" algn="l"/>
              </a:tabLst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7	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93</a:t>
            </a:r>
            <a:endParaRPr sz="10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999" y="576003"/>
          <a:ext cx="4179570" cy="640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700"/>
                <a:gridCol w="2326005"/>
                <a:gridCol w="1069974"/>
              </a:tblGrid>
              <a:tr h="227966">
                <a:tc>
                  <a:txBody>
                    <a:bodyPr/>
                    <a:lstStyle/>
                    <a:p>
                      <a:pPr marR="24066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Sektor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Otoritas/Kementerian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3440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67310">
                        <a:lnSpc>
                          <a:spcPts val="1000"/>
                        </a:lnSpc>
                        <a:spcBef>
                          <a:spcPts val="450"/>
                        </a:spcBef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debitur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besar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beruba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tu-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waktu.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kreditur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hanya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menyampaikan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besaran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denda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keterlambatan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tanpa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harus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mendiskusikan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debitur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sanggup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etujui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besa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63830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erjanjian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editur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merupakan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bukti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mutlak,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sempurna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mengikat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hadap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debitur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jaminan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hubun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eluru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jumlah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terhutang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debitur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kreditur.”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76200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Pemberi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fasilitas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dimungkinkan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melakukan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ebelu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empo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pelunasa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melakukan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pembayaran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dipercepat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sepanjang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mengikuti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ketentuan-ketentuan,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persyaratan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atau perhitungan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Pemberi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Fasilitas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termasuk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tetapi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ebesa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………%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(…..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persen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nila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pelunasan.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indent="-144780">
                        <a:lnSpc>
                          <a:spcPct val="100000"/>
                        </a:lnSpc>
                        <a:spcBef>
                          <a:spcPts val="51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Penerima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fasilitas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setuju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mengikatkan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diri….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06680" indent="-144145">
                        <a:lnSpc>
                          <a:spcPts val="1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enerima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asilitas/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Jaminan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setuju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ansi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jamina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perusahaan  asu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emberi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asilitas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ditanggung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enerima  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asilitas/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emberi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Jaminan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ui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emberi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asilitas.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itas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Jasa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euan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08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  <a:tr h="2733540">
                <a:tc>
                  <a:txBody>
                    <a:bodyPr/>
                    <a:lstStyle/>
                    <a:p>
                      <a:pPr marR="22796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5.</a:t>
                      </a:r>
                      <a:r>
                        <a:rPr sz="850" spc="19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Asuransi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68580" indent="-144145">
                        <a:lnSpc>
                          <a:spcPts val="1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Ketentuan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perubahan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alokasi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dana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investasi: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tingkat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penawaran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penawaran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perubahan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tersebut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ditentukan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98755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mengumpul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emi,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membebas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pemegang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polis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kewajiban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membayar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premi.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96520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Risiko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timbul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pilihan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investasi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ditanggung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sepenuhnya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pemegang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polis,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baik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harga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satuan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maupun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pengembalian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investasi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unit.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06045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harus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diaju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rtuli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harus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rtai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ume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asl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aiman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sud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asal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95885">
                        <a:lnSpc>
                          <a:spcPts val="1000"/>
                        </a:lnSpc>
                      </a:pP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17.2.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Dokumen-dokumen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harus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diserahkan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waktu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90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(sembilan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puluh)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hari sejak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kematian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tertanggung atau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akhir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masa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pertanggungan.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Jika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ume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ah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menolak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dipermasalahkan.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itas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Jasa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euan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an,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50165" marR="248285">
                        <a:lnSpc>
                          <a:spcPts val="1000"/>
                        </a:lnSpc>
                        <a:spcBef>
                          <a:spcPts val="600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ek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Jende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al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Lemba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euan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94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999" y="576003"/>
          <a:ext cx="4179570" cy="640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700"/>
                <a:gridCol w="2326005"/>
                <a:gridCol w="1069974"/>
              </a:tblGrid>
              <a:tr h="227966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Sektor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Otoritas/Kementerian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6173683">
                <a:tc>
                  <a:txBody>
                    <a:bodyPr/>
                    <a:lstStyle/>
                    <a:p>
                      <a:pPr marL="50165">
                        <a:lnSpc>
                          <a:spcPts val="1010"/>
                        </a:lnSpc>
                        <a:spcBef>
                          <a:spcPts val="400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6.</a:t>
                      </a:r>
                      <a:r>
                        <a:rPr sz="850" spc="2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Layanan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>
                        <a:lnSpc>
                          <a:spcPts val="1010"/>
                        </a:lnSpc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Kesehatan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08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44780">
                        <a:lnSpc>
                          <a:spcPct val="100000"/>
                        </a:lnSpc>
                        <a:spcBef>
                          <a:spcPts val="40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Pasien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menuntut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dokter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rumah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sakit.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indent="-144780">
                        <a:lnSpc>
                          <a:spcPct val="100000"/>
                        </a:lnSpc>
                        <a:spcBef>
                          <a:spcPts val="5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Segala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konsekuensi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adalah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tanggung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jawab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keluarga.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62230" indent="-144145">
                        <a:lnSpc>
                          <a:spcPts val="1000"/>
                        </a:lnSpc>
                        <a:spcBef>
                          <a:spcPts val="59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Anggot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etuj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Fitness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bertanggung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jawab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atas segala jenis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kecelakaan,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termasuk,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namun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ecela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pribadi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ecela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kaan  tubuh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ecela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mental,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erugian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onomi,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kerugian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anggota,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keluarganya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sebagai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akibatdari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tindakan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seseorang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menggunakan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fasilitas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ataupun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tindakan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pegawai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agen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Fitness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67310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Anggot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etuj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epenuh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erugian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timbul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sebagai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akibat dari setiap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kecelakaan,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termasuk,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namu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ecela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tubu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ecela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mental,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erugian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onomi,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etiap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kerugian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bagi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anggota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disebabkan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tindakan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kesengajaan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kelalaian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anggota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sendiri.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83515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tuntuta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diaju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siapa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pun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juga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berdasarkan</a:t>
                      </a:r>
                      <a:r>
                        <a:rPr sz="850" spc="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setiap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kecelakaan,</a:t>
                      </a:r>
                      <a:r>
                        <a:rPr sz="850" spc="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kerugian,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sin,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melibat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anggota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atau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tamunya,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anggota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setuju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membela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Fitness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atas segala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tuntutan tersebut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Fitness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pengelua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tuntutan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tersebut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melindungi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Fitness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segala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42545">
                        <a:lnSpc>
                          <a:spcPts val="100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anggot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suami/is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a,  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andun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elua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iap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saja,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sebagai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akibat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tuntutan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tersebut.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62230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Fitness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memiliki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meningkatkan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pembayaran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bulanan/biaya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pembaruan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berdasarkan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ebija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pemberitahua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ebelum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297180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Fitness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mengubah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setiap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seluruh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220979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Fitness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bertanggung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jawab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atas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barang-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barang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hilang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dicuri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locker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harian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loc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10489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eanggotaan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bulana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telah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dibayarkan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dikembalikan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terlepas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dari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jumlah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penggunaan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aktual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perubahan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asilita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ea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klub.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Perubahan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biaya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berkaitan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hal-hal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ditingkatkan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melalui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7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(tujuh)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hari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ebelum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pemberitahua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08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hatan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08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95</a:t>
            </a:r>
            <a:endParaRPr sz="10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999" y="576003"/>
          <a:ext cx="4179570" cy="640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700"/>
                <a:gridCol w="2326005"/>
                <a:gridCol w="1069974"/>
              </a:tblGrid>
              <a:tr h="227966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Sektor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Otoritas/Kementerian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2589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70485">
                        <a:lnSpc>
                          <a:spcPts val="1000"/>
                        </a:lnSpc>
                        <a:spcBef>
                          <a:spcPts val="450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diki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aiman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akan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perjanjian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diperoleh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melalui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email atau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alamat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kantor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Anda.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Semua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uang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dibayarkan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dikembalikan.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Jika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salah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satu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klub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kami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berhenti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beroperasi,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keanggotaan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Anda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omatis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ans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kat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kami.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78435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bole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eanggotaan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ecuali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bepe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Indonesi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lebi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30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hari, 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disertai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bukti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bentuk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tiket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pesawat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pesana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pekerjaan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atau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sekolah.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Selama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pembekuan,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Anda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bulana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telah ditetapkan,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tetapi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dikenakan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Holding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ee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47320">
                        <a:lnSpc>
                          <a:spcPts val="1000"/>
                        </a:lnSpc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mempertahankan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keanggotaan.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Fitness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memiliki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meningkatkan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biaya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pembekuan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  <a:tr h="1967966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7.</a:t>
                      </a:r>
                      <a:r>
                        <a:rPr sz="850" spc="2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Transportasi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62230" indent="-144145">
                        <a:lnSpc>
                          <a:spcPts val="1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Maskapa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erugian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apapun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ditimbulkan</a:t>
                      </a:r>
                      <a:r>
                        <a:rPr sz="850" spc="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pembatalan</a:t>
                      </a:r>
                      <a:r>
                        <a:rPr sz="850" spc="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atau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keterlambatan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pengangkutan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ini,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termasuk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rlamba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penumpan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keterlambatan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penyerahan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bagasi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(Pesawat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terbang)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243840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menggunakan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kartu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pemegang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kartu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tundu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pada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eta  Commu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Line)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97485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Barang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hilang/rusak/tertukar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risiko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penumpang.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a)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93980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Karcis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sudah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dibeli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ditukar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uang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a)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84505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Kementerian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hubun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  <a:tr h="879967">
                <a:tc>
                  <a:txBody>
                    <a:bodyPr/>
                    <a:lstStyle/>
                    <a:p>
                      <a:pPr marL="194310" marR="250825" indent="-144145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8.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Fasilitas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Parkir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113030" indent="-144145">
                        <a:lnSpc>
                          <a:spcPts val="1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Pengelola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parkir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bertanggung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jawab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terhadap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23825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rkir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ang-ba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aan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merupakan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jawab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pengguna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kendaraan.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65455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Kementerian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hubun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an,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50165" marR="483870">
                        <a:lnSpc>
                          <a:spcPts val="1000"/>
                        </a:lnSpc>
                        <a:spcBef>
                          <a:spcPts val="570"/>
                        </a:spcBef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Kementerian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an,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ah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  <a:tr h="736606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9.</a:t>
                      </a:r>
                      <a:r>
                        <a:rPr sz="850" spc="204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Laundry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363220" indent="-144145">
                        <a:lnSpc>
                          <a:spcPts val="1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luntu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luar  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ami.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11125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Cucian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diambil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waktu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bulan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bila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rusak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hilang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jawab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kami.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137160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asi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ecil 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Menengah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96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999" y="576003"/>
          <a:ext cx="4179570" cy="640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700"/>
                <a:gridCol w="2326005"/>
                <a:gridCol w="1069974"/>
              </a:tblGrid>
              <a:tr h="227966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Sektor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Otoritas/Kementerian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2767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190500" indent="-144145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Luntur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susut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tanggung  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ami.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indent="-144780">
                        <a:lnSpc>
                          <a:spcPct val="100000"/>
                        </a:lnSpc>
                        <a:spcBef>
                          <a:spcPts val="52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Kancing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lepas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jawab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kami.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62560" indent="-144145">
                        <a:lnSpc>
                          <a:spcPts val="1000"/>
                        </a:lnSpc>
                        <a:spcBef>
                          <a:spcPts val="59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rusak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lapu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ab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kami.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200025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Kerusakan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kelunturan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disebabkan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sifat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bahan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pakaian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adalah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risiko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konsumen.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49225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rting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cucian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hilang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rusak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tanggung  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ami.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51435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Barang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rusak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hilang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karena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kesalahan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kami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10x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cuci.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60655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an/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diambil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lebi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30 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hari.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86360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mencuci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laundr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etujui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  <a:tr h="3406541">
                <a:tc>
                  <a:txBody>
                    <a:bodyPr/>
                    <a:lstStyle/>
                    <a:p>
                      <a:pPr marL="50165">
                        <a:lnSpc>
                          <a:spcPts val="1010"/>
                        </a:lnSpc>
                        <a:spcBef>
                          <a:spcPts val="37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10.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Jasa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73660"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engi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iman/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Ekspedisi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112395" indent="-144145">
                        <a:lnSpc>
                          <a:spcPts val="1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dibebani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perjanjian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selain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ditulis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ssp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kecuali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perjanjian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tertulis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ditandatangani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oleh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pejabat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enang.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76530" indent="-144145">
                        <a:lnSpc>
                          <a:spcPts val="1000"/>
                        </a:lnSpc>
                        <a:spcBef>
                          <a:spcPts val="6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bertanggung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jawab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atas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denda,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kehilangan atau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kerusahakan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selama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dokumen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pengirima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pejabat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berwenang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lainnya.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Pengirim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68910">
                        <a:lnSpc>
                          <a:spcPts val="1000"/>
                        </a:lnSpc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membebaskan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perusahaan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keharusan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jawab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denda/kerugian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tersebut.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38430" indent="-144145">
                        <a:lnSpc>
                          <a:spcPts val="1000"/>
                        </a:lnSpc>
                        <a:spcBef>
                          <a:spcPts val="6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engi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membebas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tuntutan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manapun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seluruh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biaya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kerusakan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biaya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lainnya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apabila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rjad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33985" indent="-144145">
                        <a:lnSpc>
                          <a:spcPts val="1000"/>
                        </a:lnSpc>
                        <a:spcBef>
                          <a:spcPts val="6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mengganti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kerugian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dialami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pengirim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akibat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kerusakan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kehilangan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pengiriman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ume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epanjang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erugian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ume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masih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asan  perusahaan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tersebut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semata-mata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disebabkan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karena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kelalaian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age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perusahaan.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502920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erian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97</a:t>
            </a:r>
            <a:endParaRPr sz="10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999" y="576003"/>
          <a:ext cx="4179570" cy="640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700"/>
                <a:gridCol w="2326005"/>
                <a:gridCol w="1069974"/>
              </a:tblGrid>
              <a:tr h="227966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Sektor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Otoritas/Kementerian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866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116839" indent="-144145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Setiap klaim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pengirim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sehubungan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harus  disampai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ertulis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erima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kantor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paling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lambat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14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hari setelah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tanggal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dokumen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barang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tersebut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seharusnya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erima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tujuan.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  <a:tr h="1111366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11.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Ri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364490" indent="-144145">
                        <a:lnSpc>
                          <a:spcPts val="1000"/>
                        </a:lnSpc>
                        <a:spcBef>
                          <a:spcPts val="425"/>
                        </a:spcBef>
                        <a:buAutoNum type="arabicPeriod"/>
                        <a:tabLst>
                          <a:tab pos="194945" algn="l"/>
                        </a:tabLst>
                      </a:pP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Barang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telah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dibeli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ditukar/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dikembalikan.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indent="-144780">
                        <a:lnSpc>
                          <a:spcPct val="100000"/>
                        </a:lnSpc>
                        <a:spcBef>
                          <a:spcPts val="605"/>
                        </a:spcBef>
                        <a:buAutoNum type="arabicPeriod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rusak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dijual.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indent="-144780">
                        <a:lnSpc>
                          <a:spcPct val="100000"/>
                        </a:lnSpc>
                        <a:spcBef>
                          <a:spcPts val="630"/>
                        </a:spcBef>
                        <a:buAutoNum type="arabicPeriod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ege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membeli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281305" indent="-144145">
                        <a:lnSpc>
                          <a:spcPts val="1000"/>
                        </a:lnSpc>
                        <a:spcBef>
                          <a:spcPts val="680"/>
                        </a:spcBef>
                        <a:buAutoNum type="arabicPeriod"/>
                        <a:tabLst>
                          <a:tab pos="194945" algn="l"/>
                        </a:tabLst>
                      </a:pP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Barang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dikumpulkan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waktu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minggu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eja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erima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83870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Kementerian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an,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50165" marR="137160">
                        <a:lnSpc>
                          <a:spcPts val="1000"/>
                        </a:lnSpc>
                        <a:spcBef>
                          <a:spcPts val="570"/>
                        </a:spcBef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asi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ecil 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Menengah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  <a:tr h="2083167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12.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erumahan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127635" indent="-144145">
                        <a:lnSpc>
                          <a:spcPts val="1000"/>
                        </a:lnSpc>
                        <a:spcBef>
                          <a:spcPts val="425"/>
                        </a:spcBef>
                        <a:buAutoNum type="arabicPeriod" startAt="5"/>
                        <a:tabLst>
                          <a:tab pos="1949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encana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al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secara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penjual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tetapi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muka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embali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onsumen.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403860" indent="-144145">
                        <a:lnSpc>
                          <a:spcPts val="1000"/>
                        </a:lnSpc>
                        <a:spcBef>
                          <a:spcPts val="655"/>
                        </a:spcBef>
                        <a:buAutoNum type="arabicPeriod" startAt="5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Prosedur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menandatangani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PPJB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transparan.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377825" indent="-144145">
                        <a:lnSpc>
                          <a:spcPts val="1000"/>
                        </a:lnSpc>
                        <a:spcBef>
                          <a:spcPts val="650"/>
                        </a:spcBef>
                        <a:buAutoNum type="arabicPeriod" startAt="5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Sejumla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klausul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merugi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emen.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46990" indent="-144145">
                        <a:lnSpc>
                          <a:spcPts val="1000"/>
                        </a:lnSpc>
                        <a:spcBef>
                          <a:spcPts val="650"/>
                        </a:spcBef>
                        <a:buAutoNum type="arabicPeriod" startAt="5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Klausul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pembelian  apar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  dib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embali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erjadi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epihak.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203835" indent="-144145">
                        <a:lnSpc>
                          <a:spcPts val="1000"/>
                        </a:lnSpc>
                        <a:spcBef>
                          <a:spcPts val="655"/>
                        </a:spcBef>
                        <a:buAutoNum type="arabicPeriod" startAt="5"/>
                        <a:tabLst>
                          <a:tab pos="1949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pengembalia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bisni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alasan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baku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surat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pesanan.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93980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erjaan  Umum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rumahan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  <a:tr h="2113006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13.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omodasi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42545" indent="-144145" algn="just">
                        <a:lnSpc>
                          <a:spcPts val="1000"/>
                        </a:lnSpc>
                        <a:spcBef>
                          <a:spcPts val="425"/>
                        </a:spcBef>
                        <a:buAutoNum type="arabicPeriod" startAt="10"/>
                        <a:tabLst>
                          <a:tab pos="1949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</a:t>
                      </a:r>
                      <a:r>
                        <a:rPr sz="850" spc="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lupa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ecurian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uang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hiasan,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barang berharga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lainnya,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kecuali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ditempatkan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41910" indent="-144145" algn="just">
                        <a:lnSpc>
                          <a:spcPts val="1000"/>
                        </a:lnSpc>
                        <a:spcBef>
                          <a:spcPts val="570"/>
                        </a:spcBef>
                        <a:buAutoNum type="arabicPeriod" startAt="10"/>
                        <a:tabLst>
                          <a:tab pos="194945" algn="l"/>
                        </a:tabLst>
                      </a:pP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hotel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menyimpan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barang-barang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ditinggalkan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tamu,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tetapi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keadaan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jarang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terjadi,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kami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menyimpan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barang-barang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tertentu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Lost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&amp;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Found,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setelah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(tiga)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bulan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barang-barang</a:t>
                      </a:r>
                      <a:r>
                        <a:rPr sz="850" spc="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akan</a:t>
                      </a:r>
                      <a:r>
                        <a:rPr sz="850" spc="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disumbangkan</a:t>
                      </a:r>
                      <a:r>
                        <a:rPr sz="850" spc="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dan/atau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dibuang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diklaim.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43180" indent="-144145" algn="just">
                        <a:lnSpc>
                          <a:spcPts val="1000"/>
                        </a:lnSpc>
                        <a:spcBef>
                          <a:spcPts val="565"/>
                        </a:spcBef>
                        <a:buAutoNum type="arabicPeriod" startAt="10"/>
                        <a:tabLst>
                          <a:tab pos="1949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ecela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n/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cedera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pada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setiap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tamu/pengunjung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termasuk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ang-ba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pribadi.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70485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wisata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onomi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eatif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799" y="515043"/>
            <a:ext cx="4330065" cy="384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85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Beberapa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faktor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kendala dalam pencegahan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85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76200" marR="685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Kurangnya kesadaran hukum. Rendahnya kesadaran masyarakat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disebabkan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budaya 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Indonesia. Prinsip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harmoni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dipegang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 sosialnya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memengaruhi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sikap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tindakan masyarakat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bidang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hukum. Masyarakat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cenderung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enggan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memperjuangkan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hak-haknya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dilanggar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disebabkan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kurangnya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pengetahuan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konsumen.</a:t>
            </a:r>
            <a:endParaRPr sz="1000">
              <a:latin typeface="Calibri"/>
              <a:cs typeface="Calibri"/>
            </a:endParaRPr>
          </a:p>
          <a:p>
            <a:pPr marL="304800" marR="69215" indent="-228600" algn="just">
              <a:lnSpc>
                <a:spcPct val="110800"/>
              </a:lnSpc>
              <a:spcBef>
                <a:spcPts val="705"/>
              </a:spcBef>
              <a:buAutoNum type="arabicPeriod"/>
              <a:tabLst>
                <a:tab pos="2927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Tingkat pendidikan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rendah.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Rendahnya tingkat pendidikan masyarakat,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terutama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pengetahuan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ditawarkan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upaya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negosiasi.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Kurangnya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pengetahuan dan sosialisasi dari pihak terkait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semakin leluasa dan bebas untuk mencantumkan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klausula-klausula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ini.</a:t>
            </a:r>
            <a:endParaRPr sz="1000">
              <a:latin typeface="Calibri"/>
              <a:cs typeface="Calibri"/>
            </a:endParaRPr>
          </a:p>
          <a:p>
            <a:pPr marL="304800" marR="69215" indent="-228600" algn="just">
              <a:lnSpc>
                <a:spcPct val="110800"/>
              </a:lnSpc>
              <a:spcBef>
                <a:spcPts val="710"/>
              </a:spcBef>
              <a:buAutoNum type="arabicPeriod"/>
              <a:tabLst>
                <a:tab pos="2927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Kurangnya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sosialisasi. Sosialisasi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pendekatan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dibutuhkan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pengetahuan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umum.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praktiknya,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mengetahui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standar yang dilarang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hukum.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Sosialisasi merupakan tugas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wewenang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LPKSM untuk mengedukasi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 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seluk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merampas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hak-hak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995" y="4629162"/>
            <a:ext cx="4176395" cy="230504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1397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1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sz="13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Masalah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Penggunaan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Perjanjian</a:t>
            </a:r>
            <a:r>
              <a:rPr sz="13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Baku</a:t>
            </a:r>
            <a:r>
              <a:rPr sz="13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mbria"/>
                <a:cs typeface="Cambria"/>
              </a:rPr>
              <a:t>Digital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686208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3299" y="4965083"/>
            <a:ext cx="4201795" cy="237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rancangan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DPR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bulan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Oktober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1998,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PK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perkembangan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digital.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Perdagangan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Sistem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Elektronik (PMSE)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 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PMSE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transaksi berupa jual beli,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menyewa, sewa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beli, hutang piutang, tukar menukar barang, dan pemberian jasa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komersial 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pemberian jasa profesional.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PMSE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dihindari,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proses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digitalisasi 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keniscayaan 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conditio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sine qua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non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digambarkan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85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Supra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note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73.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98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869703"/>
            <a:ext cx="420179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86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Statistik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E-Commerce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2019,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Badan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Pusat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Statistik.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355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99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15043"/>
            <a:ext cx="4201795" cy="266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Konsekuensi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PMSE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penggunaaan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semua transaksi 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PMSE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 dihindari.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data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persentase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PMSE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b="1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dunia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data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persentase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transaksi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PMSE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 itu, 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prospek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pekerjaan yang 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dengan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komputer,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teknologi,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hasil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penelitian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Bank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Dunia.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mengetahui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ketiga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 tersebut,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dapat diprediksi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prospek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 sehingga perlu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digital.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diketahui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dihadapi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persentase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PMSE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di dunia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Calibri"/>
              <a:cs typeface="Calibri"/>
            </a:endParaRPr>
          </a:p>
          <a:p>
            <a:pPr marL="181610" algn="ctr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8.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Persentase Konsumen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dalam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PSME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di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dunia</a:t>
            </a:r>
            <a:endParaRPr sz="9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154" y="3357778"/>
            <a:ext cx="4133697" cy="21858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6249" y="5581709"/>
            <a:ext cx="21729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40" dirty="0">
                <a:solidFill>
                  <a:srgbClr val="231F20"/>
                </a:solidFill>
                <a:latin typeface="Cambria"/>
                <a:cs typeface="Cambria"/>
              </a:rPr>
              <a:t>Sumber:</a:t>
            </a:r>
            <a:r>
              <a:rPr sz="6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00" spc="-35" dirty="0">
                <a:solidFill>
                  <a:srgbClr val="231F20"/>
                </a:solidFill>
                <a:latin typeface="Cambria"/>
                <a:cs typeface="Cambria"/>
              </a:rPr>
              <a:t>Laporan</a:t>
            </a:r>
            <a:r>
              <a:rPr sz="6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Cambria"/>
                <a:cs typeface="Cambria"/>
              </a:rPr>
              <a:t>Global</a:t>
            </a:r>
            <a:r>
              <a:rPr sz="6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00" spc="-35" dirty="0">
                <a:solidFill>
                  <a:srgbClr val="231F20"/>
                </a:solidFill>
                <a:latin typeface="Cambria"/>
                <a:cs typeface="Cambria"/>
              </a:rPr>
              <a:t>Online</a:t>
            </a:r>
            <a:r>
              <a:rPr sz="6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00" spc="-35" dirty="0">
                <a:solidFill>
                  <a:srgbClr val="231F20"/>
                </a:solidFill>
                <a:latin typeface="Cambria"/>
                <a:cs typeface="Cambria"/>
              </a:rPr>
              <a:t>Consumer</a:t>
            </a:r>
            <a:r>
              <a:rPr sz="6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Cambria"/>
                <a:cs typeface="Cambria"/>
              </a:rPr>
              <a:t>oleh</a:t>
            </a:r>
            <a:r>
              <a:rPr sz="6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00" spc="-45" dirty="0">
                <a:solidFill>
                  <a:srgbClr val="231F20"/>
                </a:solidFill>
                <a:latin typeface="Cambria"/>
                <a:cs typeface="Cambria"/>
              </a:rPr>
              <a:t>KPMG</a:t>
            </a:r>
            <a:r>
              <a:rPr sz="6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Cambria"/>
                <a:cs typeface="Cambria"/>
              </a:rPr>
              <a:t>International,</a:t>
            </a:r>
            <a:r>
              <a:rPr sz="6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00" spc="-35" dirty="0">
                <a:solidFill>
                  <a:srgbClr val="231F20"/>
                </a:solidFill>
                <a:latin typeface="Cambria"/>
                <a:cs typeface="Cambria"/>
              </a:rPr>
              <a:t>2017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899" y="5804039"/>
            <a:ext cx="4252595" cy="36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persentase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transaksi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PMSE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di 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berikut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86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5999" y="686208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25900" y="4982403"/>
          <a:ext cx="539115" cy="55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505"/>
                <a:gridCol w="434975"/>
              </a:tblGrid>
              <a:tr h="644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4D93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20%+</a:t>
                      </a:r>
                      <a:endParaRPr sz="600">
                        <a:latin typeface="Cambria"/>
                        <a:cs typeface="Cambria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15%-19%</a:t>
                      </a:r>
                      <a:endParaRPr sz="600">
                        <a:latin typeface="Cambria"/>
                        <a:cs typeface="Cambria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10%-14%</a:t>
                      </a:r>
                      <a:endParaRPr sz="600">
                        <a:latin typeface="Cambria"/>
                        <a:cs typeface="Cambria"/>
                      </a:endParaRPr>
                    </a:p>
                    <a:p>
                      <a:pPr marL="25400" marR="20320">
                        <a:lnSpc>
                          <a:spcPct val="113300"/>
                        </a:lnSpc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10% or 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less 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No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data</a:t>
                      </a:r>
                      <a:endParaRPr sz="6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solidFill>
                      <a:srgbClr val="FFFFFF"/>
                    </a:solidFill>
                  </a:tcPr>
                </a:tc>
              </a:tr>
              <a:tr h="10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36DA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solidFill>
                      <a:srgbClr val="FFFFFF"/>
                    </a:solidFill>
                  </a:tcPr>
                </a:tc>
              </a:tr>
              <a:tr h="109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B91C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solidFill>
                      <a:srgbClr val="FFFFFF"/>
                    </a:solidFill>
                  </a:tcPr>
                </a:tc>
              </a:tr>
              <a:tr h="103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7C0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solidFill>
                      <a:srgbClr val="FFFFFF"/>
                    </a:solidFill>
                  </a:tcPr>
                </a:tc>
              </a:tr>
              <a:tr h="103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CDC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solidFill>
                      <a:srgbClr val="FFFFFF"/>
                    </a:solidFill>
                  </a:tcPr>
                </a:tc>
              </a:tr>
              <a:tr h="64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CDC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625863"/>
            <a:ext cx="420306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87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Informasi lebih lanjut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dapat dilihat di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World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Development Report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(WDR) 2016,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berdasarkan </a:t>
            </a:r>
            <a:r>
              <a:rPr sz="800" spc="-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STEP survey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rumah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tangga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oleh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World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Bank,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Frey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dan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Osborne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2013. Data dapat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diakses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 </a:t>
            </a:r>
            <a:r>
              <a:rPr sz="800" spc="5" dirty="0">
                <a:solidFill>
                  <a:srgbClr val="0048AA"/>
                </a:solidFill>
                <a:latin typeface="Cambria"/>
                <a:cs typeface="Cambria"/>
              </a:rPr>
              <a:t> </a:t>
            </a:r>
            <a:r>
              <a:rPr sz="800" u="sng" spc="-5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  <a:hlinkClick r:id="rId2"/>
              </a:rPr>
              <a:t>http://bit/do/WDR2016-Fig2_25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100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289" y="544253"/>
            <a:ext cx="3496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9.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Persentase Konsumen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 dalam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PSME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di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Indonesia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Tahun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2018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5995" y="794054"/>
            <a:ext cx="4176395" cy="1892300"/>
            <a:chOff x="575995" y="794054"/>
            <a:chExt cx="4176395" cy="1892300"/>
          </a:xfrm>
        </p:grpSpPr>
        <p:sp>
          <p:nvSpPr>
            <p:cNvPr id="5" name="object 5"/>
            <p:cNvSpPr/>
            <p:nvPr/>
          </p:nvSpPr>
          <p:spPr>
            <a:xfrm>
              <a:off x="575995" y="794054"/>
              <a:ext cx="4176395" cy="1798955"/>
            </a:xfrm>
            <a:custGeom>
              <a:avLst/>
              <a:gdLst/>
              <a:ahLst/>
              <a:cxnLst/>
              <a:rect l="l" t="t" r="r" b="b"/>
              <a:pathLst>
                <a:path w="4176395" h="1798955">
                  <a:moveTo>
                    <a:pt x="4176001" y="0"/>
                  </a:moveTo>
                  <a:lnTo>
                    <a:pt x="0" y="0"/>
                  </a:lnTo>
                  <a:lnTo>
                    <a:pt x="0" y="1798408"/>
                  </a:lnTo>
                  <a:lnTo>
                    <a:pt x="4176001" y="1798408"/>
                  </a:lnTo>
                  <a:lnTo>
                    <a:pt x="4176001" y="0"/>
                  </a:lnTo>
                  <a:close/>
                </a:path>
              </a:pathLst>
            </a:custGeom>
            <a:solidFill>
              <a:srgbClr val="F9D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29672" y="1734324"/>
              <a:ext cx="951230" cy="951230"/>
            </a:xfrm>
            <a:custGeom>
              <a:avLst/>
              <a:gdLst/>
              <a:ahLst/>
              <a:cxnLst/>
              <a:rect l="l" t="t" r="r" b="b"/>
              <a:pathLst>
                <a:path w="951229" h="951230">
                  <a:moveTo>
                    <a:pt x="950976" y="0"/>
                  </a:moveTo>
                  <a:lnTo>
                    <a:pt x="0" y="0"/>
                  </a:lnTo>
                  <a:lnTo>
                    <a:pt x="0" y="950976"/>
                  </a:lnTo>
                  <a:lnTo>
                    <a:pt x="950976" y="950976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231F2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12766" y="1739084"/>
              <a:ext cx="790575" cy="790575"/>
            </a:xfrm>
            <a:custGeom>
              <a:avLst/>
              <a:gdLst/>
              <a:ahLst/>
              <a:cxnLst/>
              <a:rect l="l" t="t" r="r" b="b"/>
              <a:pathLst>
                <a:path w="790575" h="790575">
                  <a:moveTo>
                    <a:pt x="395135" y="0"/>
                  </a:moveTo>
                  <a:lnTo>
                    <a:pt x="349054" y="2658"/>
                  </a:lnTo>
                  <a:lnTo>
                    <a:pt x="304535" y="10435"/>
                  </a:lnTo>
                  <a:lnTo>
                    <a:pt x="261873" y="23036"/>
                  </a:lnTo>
                  <a:lnTo>
                    <a:pt x="221365" y="40162"/>
                  </a:lnTo>
                  <a:lnTo>
                    <a:pt x="183309" y="61519"/>
                  </a:lnTo>
                  <a:lnTo>
                    <a:pt x="147999" y="86808"/>
                  </a:lnTo>
                  <a:lnTo>
                    <a:pt x="115733" y="115735"/>
                  </a:lnTo>
                  <a:lnTo>
                    <a:pt x="86807" y="148001"/>
                  </a:lnTo>
                  <a:lnTo>
                    <a:pt x="61518" y="183312"/>
                  </a:lnTo>
                  <a:lnTo>
                    <a:pt x="40162" y="221370"/>
                  </a:lnTo>
                  <a:lnTo>
                    <a:pt x="23036" y="261879"/>
                  </a:lnTo>
                  <a:lnTo>
                    <a:pt x="10435" y="304543"/>
                  </a:lnTo>
                  <a:lnTo>
                    <a:pt x="2658" y="349064"/>
                  </a:lnTo>
                  <a:lnTo>
                    <a:pt x="0" y="395147"/>
                  </a:lnTo>
                  <a:lnTo>
                    <a:pt x="2658" y="441218"/>
                  </a:lnTo>
                  <a:lnTo>
                    <a:pt x="10435" y="485728"/>
                  </a:lnTo>
                  <a:lnTo>
                    <a:pt x="23036" y="528383"/>
                  </a:lnTo>
                  <a:lnTo>
                    <a:pt x="40162" y="568884"/>
                  </a:lnTo>
                  <a:lnTo>
                    <a:pt x="61518" y="606936"/>
                  </a:lnTo>
                  <a:lnTo>
                    <a:pt x="86807" y="642242"/>
                  </a:lnTo>
                  <a:lnTo>
                    <a:pt x="115733" y="674504"/>
                  </a:lnTo>
                  <a:lnTo>
                    <a:pt x="147999" y="703428"/>
                  </a:lnTo>
                  <a:lnTo>
                    <a:pt x="183309" y="728715"/>
                  </a:lnTo>
                  <a:lnTo>
                    <a:pt x="221365" y="750070"/>
                  </a:lnTo>
                  <a:lnTo>
                    <a:pt x="261873" y="767196"/>
                  </a:lnTo>
                  <a:lnTo>
                    <a:pt x="304535" y="779796"/>
                  </a:lnTo>
                  <a:lnTo>
                    <a:pt x="349054" y="787573"/>
                  </a:lnTo>
                  <a:lnTo>
                    <a:pt x="395135" y="790232"/>
                  </a:lnTo>
                  <a:lnTo>
                    <a:pt x="441215" y="787573"/>
                  </a:lnTo>
                  <a:lnTo>
                    <a:pt x="485735" y="779796"/>
                  </a:lnTo>
                  <a:lnTo>
                    <a:pt x="528396" y="767196"/>
                  </a:lnTo>
                  <a:lnTo>
                    <a:pt x="568904" y="750070"/>
                  </a:lnTo>
                  <a:lnTo>
                    <a:pt x="606961" y="728715"/>
                  </a:lnTo>
                  <a:lnTo>
                    <a:pt x="642270" y="703428"/>
                  </a:lnTo>
                  <a:lnTo>
                    <a:pt x="674536" y="674504"/>
                  </a:lnTo>
                  <a:lnTo>
                    <a:pt x="703462" y="642242"/>
                  </a:lnTo>
                  <a:lnTo>
                    <a:pt x="728751" y="606936"/>
                  </a:lnTo>
                  <a:lnTo>
                    <a:pt x="750107" y="568884"/>
                  </a:lnTo>
                  <a:lnTo>
                    <a:pt x="767234" y="528383"/>
                  </a:lnTo>
                  <a:lnTo>
                    <a:pt x="779834" y="485728"/>
                  </a:lnTo>
                  <a:lnTo>
                    <a:pt x="787611" y="441218"/>
                  </a:lnTo>
                  <a:lnTo>
                    <a:pt x="790270" y="395147"/>
                  </a:lnTo>
                  <a:lnTo>
                    <a:pt x="787611" y="349064"/>
                  </a:lnTo>
                  <a:lnTo>
                    <a:pt x="779834" y="304543"/>
                  </a:lnTo>
                  <a:lnTo>
                    <a:pt x="767234" y="261879"/>
                  </a:lnTo>
                  <a:lnTo>
                    <a:pt x="750107" y="221370"/>
                  </a:lnTo>
                  <a:lnTo>
                    <a:pt x="728751" y="183312"/>
                  </a:lnTo>
                  <a:lnTo>
                    <a:pt x="703462" y="148001"/>
                  </a:lnTo>
                  <a:lnTo>
                    <a:pt x="674536" y="115735"/>
                  </a:lnTo>
                  <a:lnTo>
                    <a:pt x="642270" y="86808"/>
                  </a:lnTo>
                  <a:lnTo>
                    <a:pt x="606961" y="61519"/>
                  </a:lnTo>
                  <a:lnTo>
                    <a:pt x="568904" y="40162"/>
                  </a:lnTo>
                  <a:lnTo>
                    <a:pt x="528396" y="23036"/>
                  </a:lnTo>
                  <a:lnTo>
                    <a:pt x="485735" y="10435"/>
                  </a:lnTo>
                  <a:lnTo>
                    <a:pt x="441215" y="2658"/>
                  </a:lnTo>
                  <a:lnTo>
                    <a:pt x="395135" y="0"/>
                  </a:lnTo>
                  <a:close/>
                </a:path>
              </a:pathLst>
            </a:custGeom>
            <a:solidFill>
              <a:srgbClr val="F78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12766" y="1739084"/>
              <a:ext cx="790575" cy="790575"/>
            </a:xfrm>
            <a:custGeom>
              <a:avLst/>
              <a:gdLst/>
              <a:ahLst/>
              <a:cxnLst/>
              <a:rect l="l" t="t" r="r" b="b"/>
              <a:pathLst>
                <a:path w="790575" h="790575">
                  <a:moveTo>
                    <a:pt x="395135" y="790232"/>
                  </a:moveTo>
                  <a:lnTo>
                    <a:pt x="441215" y="787573"/>
                  </a:lnTo>
                  <a:lnTo>
                    <a:pt x="485735" y="779796"/>
                  </a:lnTo>
                  <a:lnTo>
                    <a:pt x="528396" y="767196"/>
                  </a:lnTo>
                  <a:lnTo>
                    <a:pt x="568904" y="750070"/>
                  </a:lnTo>
                  <a:lnTo>
                    <a:pt x="606961" y="728715"/>
                  </a:lnTo>
                  <a:lnTo>
                    <a:pt x="642270" y="703428"/>
                  </a:lnTo>
                  <a:lnTo>
                    <a:pt x="674536" y="674504"/>
                  </a:lnTo>
                  <a:lnTo>
                    <a:pt x="703462" y="642242"/>
                  </a:lnTo>
                  <a:lnTo>
                    <a:pt x="728751" y="606936"/>
                  </a:lnTo>
                  <a:lnTo>
                    <a:pt x="750107" y="568884"/>
                  </a:lnTo>
                  <a:lnTo>
                    <a:pt x="767234" y="528383"/>
                  </a:lnTo>
                  <a:lnTo>
                    <a:pt x="779834" y="485728"/>
                  </a:lnTo>
                  <a:lnTo>
                    <a:pt x="787611" y="441218"/>
                  </a:lnTo>
                  <a:lnTo>
                    <a:pt x="790270" y="395147"/>
                  </a:lnTo>
                  <a:lnTo>
                    <a:pt x="787611" y="349064"/>
                  </a:lnTo>
                  <a:lnTo>
                    <a:pt x="779834" y="304543"/>
                  </a:lnTo>
                  <a:lnTo>
                    <a:pt x="767234" y="261879"/>
                  </a:lnTo>
                  <a:lnTo>
                    <a:pt x="750107" y="221370"/>
                  </a:lnTo>
                  <a:lnTo>
                    <a:pt x="728751" y="183312"/>
                  </a:lnTo>
                  <a:lnTo>
                    <a:pt x="703462" y="148001"/>
                  </a:lnTo>
                  <a:lnTo>
                    <a:pt x="674536" y="115735"/>
                  </a:lnTo>
                  <a:lnTo>
                    <a:pt x="642270" y="86808"/>
                  </a:lnTo>
                  <a:lnTo>
                    <a:pt x="606961" y="61519"/>
                  </a:lnTo>
                  <a:lnTo>
                    <a:pt x="568904" y="40162"/>
                  </a:lnTo>
                  <a:lnTo>
                    <a:pt x="528396" y="23036"/>
                  </a:lnTo>
                  <a:lnTo>
                    <a:pt x="485735" y="10435"/>
                  </a:lnTo>
                  <a:lnTo>
                    <a:pt x="441215" y="2658"/>
                  </a:lnTo>
                  <a:lnTo>
                    <a:pt x="395135" y="0"/>
                  </a:lnTo>
                  <a:lnTo>
                    <a:pt x="349054" y="2658"/>
                  </a:lnTo>
                  <a:lnTo>
                    <a:pt x="304535" y="10435"/>
                  </a:lnTo>
                  <a:lnTo>
                    <a:pt x="261873" y="23036"/>
                  </a:lnTo>
                  <a:lnTo>
                    <a:pt x="221365" y="40162"/>
                  </a:lnTo>
                  <a:lnTo>
                    <a:pt x="183309" y="61519"/>
                  </a:lnTo>
                  <a:lnTo>
                    <a:pt x="147999" y="86808"/>
                  </a:lnTo>
                  <a:lnTo>
                    <a:pt x="115733" y="115735"/>
                  </a:lnTo>
                  <a:lnTo>
                    <a:pt x="86807" y="148001"/>
                  </a:lnTo>
                  <a:lnTo>
                    <a:pt x="61518" y="183312"/>
                  </a:lnTo>
                  <a:lnTo>
                    <a:pt x="40162" y="221370"/>
                  </a:lnTo>
                  <a:lnTo>
                    <a:pt x="23036" y="261879"/>
                  </a:lnTo>
                  <a:lnTo>
                    <a:pt x="10435" y="304543"/>
                  </a:lnTo>
                  <a:lnTo>
                    <a:pt x="2658" y="349064"/>
                  </a:lnTo>
                  <a:lnTo>
                    <a:pt x="0" y="395147"/>
                  </a:lnTo>
                  <a:lnTo>
                    <a:pt x="2658" y="441218"/>
                  </a:lnTo>
                  <a:lnTo>
                    <a:pt x="10435" y="485728"/>
                  </a:lnTo>
                  <a:lnTo>
                    <a:pt x="23036" y="528383"/>
                  </a:lnTo>
                  <a:lnTo>
                    <a:pt x="40162" y="568884"/>
                  </a:lnTo>
                  <a:lnTo>
                    <a:pt x="61518" y="606936"/>
                  </a:lnTo>
                  <a:lnTo>
                    <a:pt x="86807" y="642242"/>
                  </a:lnTo>
                  <a:lnTo>
                    <a:pt x="115733" y="674504"/>
                  </a:lnTo>
                  <a:lnTo>
                    <a:pt x="147999" y="703428"/>
                  </a:lnTo>
                  <a:lnTo>
                    <a:pt x="183309" y="728715"/>
                  </a:lnTo>
                  <a:lnTo>
                    <a:pt x="221365" y="750070"/>
                  </a:lnTo>
                  <a:lnTo>
                    <a:pt x="261873" y="767196"/>
                  </a:lnTo>
                  <a:lnTo>
                    <a:pt x="304535" y="779796"/>
                  </a:lnTo>
                  <a:lnTo>
                    <a:pt x="349054" y="787573"/>
                  </a:lnTo>
                  <a:lnTo>
                    <a:pt x="395135" y="790232"/>
                  </a:lnTo>
                  <a:close/>
                </a:path>
              </a:pathLst>
            </a:custGeom>
            <a:ln w="246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637" y="846142"/>
              <a:ext cx="2720807" cy="18400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33259" y="1446044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39" h="434339">
                  <a:moveTo>
                    <a:pt x="216979" y="0"/>
                  </a:moveTo>
                  <a:lnTo>
                    <a:pt x="167227" y="5730"/>
                  </a:lnTo>
                  <a:lnTo>
                    <a:pt x="121556" y="22053"/>
                  </a:lnTo>
                  <a:lnTo>
                    <a:pt x="81268" y="47668"/>
                  </a:lnTo>
                  <a:lnTo>
                    <a:pt x="47667" y="81271"/>
                  </a:lnTo>
                  <a:lnTo>
                    <a:pt x="22053" y="121560"/>
                  </a:lnTo>
                  <a:lnTo>
                    <a:pt x="5730" y="167235"/>
                  </a:lnTo>
                  <a:lnTo>
                    <a:pt x="0" y="216992"/>
                  </a:lnTo>
                  <a:lnTo>
                    <a:pt x="5730" y="266737"/>
                  </a:lnTo>
                  <a:lnTo>
                    <a:pt x="22053" y="312406"/>
                  </a:lnTo>
                  <a:lnTo>
                    <a:pt x="47667" y="352697"/>
                  </a:lnTo>
                  <a:lnTo>
                    <a:pt x="81268" y="386304"/>
                  </a:lnTo>
                  <a:lnTo>
                    <a:pt x="121556" y="411923"/>
                  </a:lnTo>
                  <a:lnTo>
                    <a:pt x="167227" y="428251"/>
                  </a:lnTo>
                  <a:lnTo>
                    <a:pt x="216979" y="433984"/>
                  </a:lnTo>
                  <a:lnTo>
                    <a:pt x="266731" y="428251"/>
                  </a:lnTo>
                  <a:lnTo>
                    <a:pt x="312402" y="411923"/>
                  </a:lnTo>
                  <a:lnTo>
                    <a:pt x="352690" y="386304"/>
                  </a:lnTo>
                  <a:lnTo>
                    <a:pt x="386291" y="352697"/>
                  </a:lnTo>
                  <a:lnTo>
                    <a:pt x="411905" y="312406"/>
                  </a:lnTo>
                  <a:lnTo>
                    <a:pt x="428228" y="266737"/>
                  </a:lnTo>
                  <a:lnTo>
                    <a:pt x="433959" y="216992"/>
                  </a:lnTo>
                  <a:lnTo>
                    <a:pt x="428228" y="167235"/>
                  </a:lnTo>
                  <a:lnTo>
                    <a:pt x="411905" y="121560"/>
                  </a:lnTo>
                  <a:lnTo>
                    <a:pt x="386291" y="81271"/>
                  </a:lnTo>
                  <a:lnTo>
                    <a:pt x="352690" y="47668"/>
                  </a:lnTo>
                  <a:lnTo>
                    <a:pt x="312402" y="22053"/>
                  </a:lnTo>
                  <a:lnTo>
                    <a:pt x="266731" y="5730"/>
                  </a:lnTo>
                  <a:lnTo>
                    <a:pt x="216979" y="0"/>
                  </a:lnTo>
                  <a:close/>
                </a:path>
              </a:pathLst>
            </a:custGeom>
            <a:solidFill>
              <a:srgbClr val="FEB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7094" y="1605089"/>
              <a:ext cx="196443" cy="13887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27541" y="1610002"/>
            <a:ext cx="14478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1" spc="-3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550" b="1" spc="-35" dirty="0">
                <a:solidFill>
                  <a:srgbClr val="FFFFFF"/>
                </a:solidFill>
                <a:latin typeface="Cambria"/>
                <a:cs typeface="Cambria"/>
              </a:rPr>
              <a:t>ale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8072" y="1910373"/>
            <a:ext cx="599440" cy="4546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85" dirty="0">
                <a:solidFill>
                  <a:srgbClr val="FFFFFF"/>
                </a:solidFill>
                <a:latin typeface="Cambria"/>
                <a:cs typeface="Cambria"/>
              </a:rPr>
              <a:t>1,56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1996" y="1646752"/>
            <a:ext cx="941705" cy="6127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650" b="1" spc="-6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650" b="1" spc="-50" dirty="0">
                <a:solidFill>
                  <a:srgbClr val="FFFFFF"/>
                </a:solidFill>
                <a:latin typeface="Cambria"/>
                <a:cs typeface="Cambria"/>
              </a:rPr>
              <a:t>onsumen</a:t>
            </a:r>
            <a:r>
              <a:rPr sz="65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40" dirty="0">
                <a:solidFill>
                  <a:srgbClr val="FFFFFF"/>
                </a:solidFill>
                <a:latin typeface="Cambria"/>
                <a:cs typeface="Cambria"/>
              </a:rPr>
              <a:t>Akhir</a:t>
            </a:r>
            <a:endParaRPr sz="650">
              <a:latin typeface="Cambria"/>
              <a:cs typeface="Cambria"/>
            </a:endParaRPr>
          </a:p>
          <a:p>
            <a:pPr marL="184785">
              <a:lnSpc>
                <a:spcPct val="100000"/>
              </a:lnSpc>
              <a:spcBef>
                <a:spcPts val="365"/>
              </a:spcBef>
            </a:pPr>
            <a:r>
              <a:rPr sz="2800" b="1" spc="-295" dirty="0">
                <a:solidFill>
                  <a:srgbClr val="FFFFFF"/>
                </a:solidFill>
                <a:latin typeface="Cambria"/>
                <a:cs typeface="Cambria"/>
              </a:rPr>
              <a:t>53,10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71815" y="1648581"/>
            <a:ext cx="925830" cy="61087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550" b="1" spc="-4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550" b="1" spc="-35" dirty="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sz="550" b="1" spc="-30" dirty="0">
                <a:solidFill>
                  <a:srgbClr val="FFFFFF"/>
                </a:solidFill>
                <a:latin typeface="Cambria"/>
                <a:cs typeface="Cambria"/>
              </a:rPr>
              <a:t>sumen</a:t>
            </a:r>
            <a:r>
              <a:rPr sz="55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50" b="1" spc="-25" dirty="0">
                <a:solidFill>
                  <a:srgbClr val="FFFFFF"/>
                </a:solidFill>
                <a:latin typeface="Cambria"/>
                <a:cs typeface="Cambria"/>
              </a:rPr>
              <a:t>Akhir</a:t>
            </a:r>
            <a:r>
              <a:rPr sz="55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50" b="1" spc="-30" dirty="0">
                <a:solidFill>
                  <a:srgbClr val="FFFFFF"/>
                </a:solidFill>
                <a:latin typeface="Cambria"/>
                <a:cs typeface="Cambria"/>
              </a:rPr>
              <a:t>dan</a:t>
            </a:r>
            <a:r>
              <a:rPr sz="55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50" b="1" spc="-30" dirty="0">
                <a:solidFill>
                  <a:srgbClr val="FFFFFF"/>
                </a:solidFill>
                <a:latin typeface="Cambria"/>
                <a:cs typeface="Cambria"/>
              </a:rPr>
              <a:t>Agen</a:t>
            </a:r>
            <a:endParaRPr sz="550">
              <a:latin typeface="Cambria"/>
              <a:cs typeface="Cambria"/>
            </a:endParaRPr>
          </a:p>
          <a:p>
            <a:pPr marL="168910">
              <a:lnSpc>
                <a:spcPct val="100000"/>
              </a:lnSpc>
              <a:spcBef>
                <a:spcPts val="465"/>
              </a:spcBef>
            </a:pPr>
            <a:r>
              <a:rPr sz="2800" b="1" spc="-295" dirty="0">
                <a:solidFill>
                  <a:srgbClr val="FFFFFF"/>
                </a:solidFill>
                <a:latin typeface="Cambria"/>
                <a:cs typeface="Cambria"/>
              </a:rPr>
              <a:t>45,34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94385" y="1396798"/>
            <a:ext cx="438784" cy="489584"/>
            <a:chOff x="3694385" y="1396798"/>
            <a:chExt cx="438784" cy="489584"/>
          </a:xfrm>
        </p:grpSpPr>
        <p:sp>
          <p:nvSpPr>
            <p:cNvPr id="17" name="object 17"/>
            <p:cNvSpPr/>
            <p:nvPr/>
          </p:nvSpPr>
          <p:spPr>
            <a:xfrm>
              <a:off x="3694385" y="1396798"/>
              <a:ext cx="438784" cy="489584"/>
            </a:xfrm>
            <a:custGeom>
              <a:avLst/>
              <a:gdLst/>
              <a:ahLst/>
              <a:cxnLst/>
              <a:rect l="l" t="t" r="r" b="b"/>
              <a:pathLst>
                <a:path w="438785" h="489585">
                  <a:moveTo>
                    <a:pt x="214603" y="0"/>
                  </a:moveTo>
                  <a:lnTo>
                    <a:pt x="171570" y="8239"/>
                  </a:lnTo>
                  <a:lnTo>
                    <a:pt x="133258" y="30441"/>
                  </a:lnTo>
                  <a:lnTo>
                    <a:pt x="104114" y="65859"/>
                  </a:lnTo>
                  <a:lnTo>
                    <a:pt x="86606" y="138002"/>
                  </a:lnTo>
                  <a:lnTo>
                    <a:pt x="84246" y="179046"/>
                  </a:lnTo>
                  <a:lnTo>
                    <a:pt x="81546" y="219490"/>
                  </a:lnTo>
                  <a:lnTo>
                    <a:pt x="76142" y="280948"/>
                  </a:lnTo>
                  <a:lnTo>
                    <a:pt x="74170" y="314874"/>
                  </a:lnTo>
                  <a:lnTo>
                    <a:pt x="72872" y="330617"/>
                  </a:lnTo>
                  <a:lnTo>
                    <a:pt x="69492" y="337526"/>
                  </a:lnTo>
                  <a:lnTo>
                    <a:pt x="61271" y="344950"/>
                  </a:lnTo>
                  <a:lnTo>
                    <a:pt x="45453" y="362238"/>
                  </a:lnTo>
                  <a:lnTo>
                    <a:pt x="32405" y="385787"/>
                  </a:lnTo>
                  <a:lnTo>
                    <a:pt x="18549" y="421208"/>
                  </a:lnTo>
                  <a:lnTo>
                    <a:pt x="6782" y="458929"/>
                  </a:lnTo>
                  <a:lnTo>
                    <a:pt x="0" y="489378"/>
                  </a:lnTo>
                  <a:lnTo>
                    <a:pt x="438365" y="489454"/>
                  </a:lnTo>
                  <a:lnTo>
                    <a:pt x="417863" y="421009"/>
                  </a:lnTo>
                  <a:lnTo>
                    <a:pt x="401495" y="385122"/>
                  </a:lnTo>
                  <a:lnTo>
                    <a:pt x="370993" y="348142"/>
                  </a:lnTo>
                  <a:lnTo>
                    <a:pt x="362927" y="341960"/>
                  </a:lnTo>
                  <a:lnTo>
                    <a:pt x="359548" y="330725"/>
                  </a:lnTo>
                  <a:lnTo>
                    <a:pt x="355194" y="259296"/>
                  </a:lnTo>
                  <a:lnTo>
                    <a:pt x="351084" y="204969"/>
                  </a:lnTo>
                  <a:lnTo>
                    <a:pt x="345197" y="148260"/>
                  </a:lnTo>
                  <a:lnTo>
                    <a:pt x="337390" y="98874"/>
                  </a:lnTo>
                  <a:lnTo>
                    <a:pt x="297027" y="28393"/>
                  </a:lnTo>
                  <a:lnTo>
                    <a:pt x="257905" y="6469"/>
                  </a:lnTo>
                  <a:lnTo>
                    <a:pt x="21460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91426" y="1418586"/>
              <a:ext cx="238125" cy="306705"/>
            </a:xfrm>
            <a:custGeom>
              <a:avLst/>
              <a:gdLst/>
              <a:ahLst/>
              <a:cxnLst/>
              <a:rect l="l" t="t" r="r" b="b"/>
              <a:pathLst>
                <a:path w="238125" h="306705">
                  <a:moveTo>
                    <a:pt x="129876" y="0"/>
                  </a:moveTo>
                  <a:lnTo>
                    <a:pt x="66508" y="15650"/>
                  </a:lnTo>
                  <a:lnTo>
                    <a:pt x="21857" y="67456"/>
                  </a:lnTo>
                  <a:lnTo>
                    <a:pt x="10056" y="153543"/>
                  </a:lnTo>
                  <a:lnTo>
                    <a:pt x="5694" y="203422"/>
                  </a:lnTo>
                  <a:lnTo>
                    <a:pt x="1882" y="253316"/>
                  </a:lnTo>
                  <a:lnTo>
                    <a:pt x="0" y="302610"/>
                  </a:lnTo>
                  <a:lnTo>
                    <a:pt x="65938" y="278887"/>
                  </a:lnTo>
                  <a:lnTo>
                    <a:pt x="59831" y="249947"/>
                  </a:lnTo>
                  <a:lnTo>
                    <a:pt x="45389" y="228488"/>
                  </a:lnTo>
                  <a:lnTo>
                    <a:pt x="31234" y="200936"/>
                  </a:lnTo>
                  <a:lnTo>
                    <a:pt x="25984" y="153715"/>
                  </a:lnTo>
                  <a:lnTo>
                    <a:pt x="35132" y="106655"/>
                  </a:lnTo>
                  <a:lnTo>
                    <a:pt x="54032" y="98024"/>
                  </a:lnTo>
                  <a:lnTo>
                    <a:pt x="77437" y="101707"/>
                  </a:lnTo>
                  <a:lnTo>
                    <a:pt x="100101" y="91587"/>
                  </a:lnTo>
                  <a:lnTo>
                    <a:pt x="102958" y="88018"/>
                  </a:lnTo>
                  <a:lnTo>
                    <a:pt x="101752" y="85631"/>
                  </a:lnTo>
                  <a:lnTo>
                    <a:pt x="107810" y="77719"/>
                  </a:lnTo>
                  <a:lnTo>
                    <a:pt x="125991" y="82714"/>
                  </a:lnTo>
                  <a:lnTo>
                    <a:pt x="132460" y="90009"/>
                  </a:lnTo>
                  <a:lnTo>
                    <a:pt x="143493" y="96642"/>
                  </a:lnTo>
                  <a:lnTo>
                    <a:pt x="175361" y="99651"/>
                  </a:lnTo>
                  <a:lnTo>
                    <a:pt x="184746" y="99537"/>
                  </a:lnTo>
                  <a:lnTo>
                    <a:pt x="188569" y="99982"/>
                  </a:lnTo>
                  <a:lnTo>
                    <a:pt x="199542" y="102547"/>
                  </a:lnTo>
                  <a:lnTo>
                    <a:pt x="206489" y="104401"/>
                  </a:lnTo>
                  <a:lnTo>
                    <a:pt x="210108" y="123273"/>
                  </a:lnTo>
                  <a:lnTo>
                    <a:pt x="213193" y="154434"/>
                  </a:lnTo>
                  <a:lnTo>
                    <a:pt x="210818" y="184018"/>
                  </a:lnTo>
                  <a:lnTo>
                    <a:pt x="202688" y="212163"/>
                  </a:lnTo>
                  <a:lnTo>
                    <a:pt x="188506" y="239009"/>
                  </a:lnTo>
                  <a:lnTo>
                    <a:pt x="176458" y="254725"/>
                  </a:lnTo>
                  <a:lnTo>
                    <a:pt x="173498" y="263119"/>
                  </a:lnTo>
                  <a:lnTo>
                    <a:pt x="202593" y="294666"/>
                  </a:lnTo>
                  <a:lnTo>
                    <a:pt x="237909" y="306395"/>
                  </a:lnTo>
                  <a:lnTo>
                    <a:pt x="236708" y="260581"/>
                  </a:lnTo>
                  <a:lnTo>
                    <a:pt x="232933" y="209054"/>
                  </a:lnTo>
                  <a:lnTo>
                    <a:pt x="227839" y="157267"/>
                  </a:lnTo>
                  <a:lnTo>
                    <a:pt x="222681" y="110675"/>
                  </a:lnTo>
                  <a:lnTo>
                    <a:pt x="210759" y="62641"/>
                  </a:lnTo>
                  <a:lnTo>
                    <a:pt x="189440" y="28882"/>
                  </a:lnTo>
                  <a:lnTo>
                    <a:pt x="161541" y="8351"/>
                  </a:lnTo>
                  <a:lnTo>
                    <a:pt x="129876" y="0"/>
                  </a:lnTo>
                  <a:close/>
                </a:path>
              </a:pathLst>
            </a:custGeom>
            <a:solidFill>
              <a:srgbClr val="7778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18626" y="1536451"/>
              <a:ext cx="191135" cy="265430"/>
            </a:xfrm>
            <a:custGeom>
              <a:avLst/>
              <a:gdLst/>
              <a:ahLst/>
              <a:cxnLst/>
              <a:rect l="l" t="t" r="r" b="b"/>
              <a:pathLst>
                <a:path w="191135" h="265430">
                  <a:moveTo>
                    <a:pt x="95593" y="0"/>
                  </a:moveTo>
                  <a:lnTo>
                    <a:pt x="90635" y="1120"/>
                  </a:lnTo>
                  <a:lnTo>
                    <a:pt x="84488" y="3592"/>
                  </a:lnTo>
                  <a:lnTo>
                    <a:pt x="67424" y="5173"/>
                  </a:lnTo>
                  <a:lnTo>
                    <a:pt x="37301" y="3862"/>
                  </a:lnTo>
                  <a:lnTo>
                    <a:pt x="27978" y="7199"/>
                  </a:lnTo>
                  <a:lnTo>
                    <a:pt x="22504" y="18000"/>
                  </a:lnTo>
                  <a:lnTo>
                    <a:pt x="20793" y="40400"/>
                  </a:lnTo>
                  <a:lnTo>
                    <a:pt x="24187" y="65240"/>
                  </a:lnTo>
                  <a:lnTo>
                    <a:pt x="31934" y="89300"/>
                  </a:lnTo>
                  <a:lnTo>
                    <a:pt x="43281" y="109364"/>
                  </a:lnTo>
                  <a:lnTo>
                    <a:pt x="52744" y="119739"/>
                  </a:lnTo>
                  <a:lnTo>
                    <a:pt x="58215" y="124657"/>
                  </a:lnTo>
                  <a:lnTo>
                    <a:pt x="60892" y="131672"/>
                  </a:lnTo>
                  <a:lnTo>
                    <a:pt x="61975" y="148340"/>
                  </a:lnTo>
                  <a:lnTo>
                    <a:pt x="61293" y="170287"/>
                  </a:lnTo>
                  <a:lnTo>
                    <a:pt x="54143" y="181419"/>
                  </a:lnTo>
                  <a:lnTo>
                    <a:pt x="35415" y="189544"/>
                  </a:lnTo>
                  <a:lnTo>
                    <a:pt x="0" y="202468"/>
                  </a:lnTo>
                  <a:lnTo>
                    <a:pt x="14699" y="227518"/>
                  </a:lnTo>
                  <a:lnTo>
                    <a:pt x="40002" y="249675"/>
                  </a:lnTo>
                  <a:lnTo>
                    <a:pt x="73090" y="263918"/>
                  </a:lnTo>
                  <a:lnTo>
                    <a:pt x="111144" y="265226"/>
                  </a:lnTo>
                  <a:lnTo>
                    <a:pt x="151347" y="248575"/>
                  </a:lnTo>
                  <a:lnTo>
                    <a:pt x="190881" y="208945"/>
                  </a:lnTo>
                  <a:lnTo>
                    <a:pt x="178180" y="201911"/>
                  </a:lnTo>
                  <a:lnTo>
                    <a:pt x="159096" y="193337"/>
                  </a:lnTo>
                  <a:lnTo>
                    <a:pt x="139549" y="185324"/>
                  </a:lnTo>
                  <a:lnTo>
                    <a:pt x="125463" y="179976"/>
                  </a:lnTo>
                  <a:lnTo>
                    <a:pt x="123888" y="153154"/>
                  </a:lnTo>
                  <a:lnTo>
                    <a:pt x="118845" y="152220"/>
                  </a:lnTo>
                  <a:lnTo>
                    <a:pt x="109708" y="148644"/>
                  </a:lnTo>
                  <a:lnTo>
                    <a:pt x="105211" y="141179"/>
                  </a:lnTo>
                  <a:lnTo>
                    <a:pt x="114084" y="128579"/>
                  </a:lnTo>
                  <a:lnTo>
                    <a:pt x="125304" y="122670"/>
                  </a:lnTo>
                  <a:lnTo>
                    <a:pt x="145189" y="104849"/>
                  </a:lnTo>
                  <a:lnTo>
                    <a:pt x="160850" y="68407"/>
                  </a:lnTo>
                  <a:lnTo>
                    <a:pt x="159397" y="6634"/>
                  </a:lnTo>
                  <a:lnTo>
                    <a:pt x="146101" y="5458"/>
                  </a:lnTo>
                  <a:lnTo>
                    <a:pt x="134007" y="5180"/>
                  </a:lnTo>
                  <a:lnTo>
                    <a:pt x="122032" y="4587"/>
                  </a:lnTo>
                  <a:lnTo>
                    <a:pt x="95593" y="0"/>
                  </a:lnTo>
                  <a:close/>
                </a:path>
              </a:pathLst>
            </a:custGeom>
            <a:solidFill>
              <a:srgbClr val="FFE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26072" y="1748758"/>
              <a:ext cx="374015" cy="114935"/>
            </a:xfrm>
            <a:custGeom>
              <a:avLst/>
              <a:gdLst/>
              <a:ahLst/>
              <a:cxnLst/>
              <a:rect l="l" t="t" r="r" b="b"/>
              <a:pathLst>
                <a:path w="374014" h="114935">
                  <a:moveTo>
                    <a:pt x="69748" y="0"/>
                  </a:moveTo>
                  <a:lnTo>
                    <a:pt x="37852" y="18893"/>
                  </a:lnTo>
                  <a:lnTo>
                    <a:pt x="16209" y="52143"/>
                  </a:lnTo>
                  <a:lnTo>
                    <a:pt x="3899" y="87750"/>
                  </a:lnTo>
                  <a:lnTo>
                    <a:pt x="0" y="113715"/>
                  </a:lnTo>
                  <a:lnTo>
                    <a:pt x="373748" y="114604"/>
                  </a:lnTo>
                  <a:lnTo>
                    <a:pt x="356901" y="54748"/>
                  </a:lnTo>
                  <a:lnTo>
                    <a:pt x="308051" y="4178"/>
                  </a:lnTo>
                  <a:lnTo>
                    <a:pt x="287240" y="29525"/>
                  </a:lnTo>
                  <a:lnTo>
                    <a:pt x="263707" y="52985"/>
                  </a:lnTo>
                  <a:lnTo>
                    <a:pt x="231989" y="70009"/>
                  </a:lnTo>
                  <a:lnTo>
                    <a:pt x="186626" y="76047"/>
                  </a:lnTo>
                  <a:lnTo>
                    <a:pt x="144238" y="69233"/>
                  </a:lnTo>
                  <a:lnTo>
                    <a:pt x="113647" y="52444"/>
                  </a:lnTo>
                  <a:lnTo>
                    <a:pt x="90326" y="28445"/>
                  </a:lnTo>
                  <a:lnTo>
                    <a:pt x="69748" y="0"/>
                  </a:lnTo>
                  <a:close/>
                </a:path>
              </a:pathLst>
            </a:custGeom>
            <a:solidFill>
              <a:srgbClr val="F26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946804" y="1745233"/>
            <a:ext cx="306070" cy="127000"/>
          </a:xfrm>
          <a:prstGeom prst="rect">
            <a:avLst/>
          </a:prstGeom>
          <a:solidFill>
            <a:srgbClr val="E3322A"/>
          </a:solidFill>
          <a:ln w="12319">
            <a:solidFill>
              <a:srgbClr val="FFFFFF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20"/>
              </a:spcBef>
            </a:pPr>
            <a:r>
              <a:rPr sz="550" b="1" spc="-35" dirty="0">
                <a:solidFill>
                  <a:srgbClr val="FFFFFF"/>
                </a:solidFill>
                <a:latin typeface="Cambria"/>
                <a:cs typeface="Cambria"/>
              </a:rPr>
              <a:t>Agen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3299" y="2698363"/>
            <a:ext cx="420306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Pus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sepanjan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ahun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2018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erjadi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 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besar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gambar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libri"/>
              <a:cs typeface="Calibri"/>
            </a:endParaRPr>
          </a:p>
          <a:p>
            <a:pPr marL="310515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10.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Jumlah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transaksi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 digital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dalam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PSME di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Indonesia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Tahun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2018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0800" y="3459200"/>
            <a:ext cx="3686810" cy="1466215"/>
          </a:xfrm>
          <a:custGeom>
            <a:avLst/>
            <a:gdLst/>
            <a:ahLst/>
            <a:cxnLst/>
            <a:rect l="l" t="t" r="r" b="b"/>
            <a:pathLst>
              <a:path w="3686810" h="1466214">
                <a:moveTo>
                  <a:pt x="3686403" y="0"/>
                </a:moveTo>
                <a:lnTo>
                  <a:pt x="0" y="0"/>
                </a:lnTo>
                <a:lnTo>
                  <a:pt x="0" y="1466202"/>
                </a:lnTo>
                <a:lnTo>
                  <a:pt x="3686403" y="1466202"/>
                </a:lnTo>
                <a:lnTo>
                  <a:pt x="3686403" y="0"/>
                </a:lnTo>
                <a:close/>
              </a:path>
            </a:pathLst>
          </a:custGeom>
          <a:solidFill>
            <a:srgbClr val="E33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64401" y="3623699"/>
            <a:ext cx="771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FFFFFF"/>
                </a:solidFill>
                <a:latin typeface="Cambria"/>
                <a:cs typeface="Cambria"/>
              </a:rPr>
              <a:t>Jumlah</a:t>
            </a:r>
            <a:r>
              <a:rPr sz="9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8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900" spc="-5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900" spc="-50" dirty="0">
                <a:solidFill>
                  <a:srgbClr val="FFFFFF"/>
                </a:solidFill>
                <a:latin typeface="Cambria"/>
                <a:cs typeface="Cambria"/>
              </a:rPr>
              <a:t>ansa</a:t>
            </a:r>
            <a:r>
              <a:rPr sz="900" spc="-6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900" spc="-35" dirty="0">
                <a:solidFill>
                  <a:srgbClr val="FFFFFF"/>
                </a:solidFill>
                <a:latin typeface="Cambria"/>
                <a:cs typeface="Cambria"/>
              </a:rPr>
              <a:t>si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57200" y="3720706"/>
            <a:ext cx="2007870" cy="1177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694">
              <a:lnSpc>
                <a:spcPct val="100000"/>
              </a:lnSpc>
              <a:spcBef>
                <a:spcPts val="100"/>
              </a:spcBef>
            </a:pPr>
            <a:r>
              <a:rPr sz="1800" spc="-375" dirty="0">
                <a:solidFill>
                  <a:srgbClr val="FFFFFF"/>
                </a:solidFill>
                <a:latin typeface="Cambria"/>
                <a:cs typeface="Cambria"/>
              </a:rPr>
              <a:t>24,82</a:t>
            </a:r>
            <a:r>
              <a:rPr sz="1800" spc="-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330" dirty="0">
                <a:solidFill>
                  <a:srgbClr val="FFFFFF"/>
                </a:solidFill>
                <a:latin typeface="Cambria"/>
                <a:cs typeface="Cambria"/>
              </a:rPr>
              <a:t>Juta</a:t>
            </a:r>
            <a:r>
              <a:rPr sz="1800" spc="-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0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800" spc="-34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800" spc="-390" dirty="0">
                <a:solidFill>
                  <a:srgbClr val="FFFFFF"/>
                </a:solidFill>
                <a:latin typeface="Cambria"/>
                <a:cs typeface="Cambria"/>
              </a:rPr>
              <a:t>ansa</a:t>
            </a:r>
            <a:r>
              <a:rPr sz="1800" spc="-42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1800" spc="-275" dirty="0">
                <a:solidFill>
                  <a:srgbClr val="FFFFFF"/>
                </a:solidFill>
                <a:latin typeface="Cambria"/>
                <a:cs typeface="Cambria"/>
              </a:rPr>
              <a:t>si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r>
              <a:rPr sz="900" spc="-40" dirty="0">
                <a:solidFill>
                  <a:srgbClr val="FFFFFF"/>
                </a:solidFill>
                <a:latin typeface="Cambria"/>
                <a:cs typeface="Cambria"/>
              </a:rPr>
              <a:t>Nilai</a:t>
            </a:r>
            <a:r>
              <a:rPr sz="9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spc="-8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900" spc="-5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900" spc="-50" dirty="0">
                <a:solidFill>
                  <a:srgbClr val="FFFFFF"/>
                </a:solidFill>
                <a:latin typeface="Cambria"/>
                <a:cs typeface="Cambria"/>
              </a:rPr>
              <a:t>ansa</a:t>
            </a:r>
            <a:r>
              <a:rPr sz="900" spc="-6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900" spc="-35" dirty="0">
                <a:solidFill>
                  <a:srgbClr val="FFFFFF"/>
                </a:solidFill>
                <a:latin typeface="Cambria"/>
                <a:cs typeface="Cambria"/>
              </a:rPr>
              <a:t>si</a:t>
            </a: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450">
              <a:latin typeface="Cambria"/>
              <a:cs typeface="Cambria"/>
            </a:endParaRPr>
          </a:p>
          <a:p>
            <a:pPr marL="341630">
              <a:lnSpc>
                <a:spcPct val="100000"/>
              </a:lnSpc>
              <a:tabLst>
                <a:tab pos="857250" algn="l"/>
              </a:tabLst>
            </a:pPr>
            <a:r>
              <a:rPr sz="1800" spc="-195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1800" spc="-375" dirty="0">
                <a:solidFill>
                  <a:srgbClr val="FFFFFF"/>
                </a:solidFill>
                <a:latin typeface="Cambria"/>
                <a:cs typeface="Cambria"/>
              </a:rPr>
              <a:t>17,21</a:t>
            </a:r>
            <a:r>
              <a:rPr sz="1800" spc="-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0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800" spc="-305" dirty="0">
                <a:solidFill>
                  <a:srgbClr val="FFFFFF"/>
                </a:solidFill>
                <a:latin typeface="Cambria"/>
                <a:cs typeface="Cambria"/>
              </a:rPr>
              <a:t>riliun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08149" y="3602814"/>
            <a:ext cx="2044064" cy="1220470"/>
            <a:chOff x="908149" y="3602814"/>
            <a:chExt cx="2044064" cy="1220470"/>
          </a:xfrm>
        </p:grpSpPr>
        <p:sp>
          <p:nvSpPr>
            <p:cNvPr id="27" name="object 27"/>
            <p:cNvSpPr/>
            <p:nvPr/>
          </p:nvSpPr>
          <p:spPr>
            <a:xfrm>
              <a:off x="2186550" y="4032629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372" y="0"/>
                  </a:lnTo>
                </a:path>
              </a:pathLst>
            </a:custGeom>
            <a:ln w="25400">
              <a:solidFill>
                <a:srgbClr val="F3AC9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48799" y="3837322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496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3AC9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99199" y="3809437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60">
                  <a:moveTo>
                    <a:pt x="0" y="0"/>
                  </a:moveTo>
                  <a:lnTo>
                    <a:pt x="327596" y="0"/>
                  </a:lnTo>
                </a:path>
              </a:pathLst>
            </a:custGeom>
            <a:ln w="25400">
              <a:solidFill>
                <a:srgbClr val="F3AC9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34800" y="3809439"/>
              <a:ext cx="817244" cy="223520"/>
            </a:xfrm>
            <a:custGeom>
              <a:avLst/>
              <a:gdLst/>
              <a:ahLst/>
              <a:cxnLst/>
              <a:rect l="l" t="t" r="r" b="b"/>
              <a:pathLst>
                <a:path w="817244" h="223520">
                  <a:moveTo>
                    <a:pt x="0" y="223189"/>
                  </a:moveTo>
                  <a:lnTo>
                    <a:pt x="0" y="223189"/>
                  </a:lnTo>
                </a:path>
                <a:path w="817244" h="223520">
                  <a:moveTo>
                    <a:pt x="413994" y="223189"/>
                  </a:moveTo>
                  <a:lnTo>
                    <a:pt x="413994" y="223189"/>
                  </a:lnTo>
                </a:path>
                <a:path w="817244" h="223520">
                  <a:moveTo>
                    <a:pt x="413994" y="0"/>
                  </a:moveTo>
                  <a:lnTo>
                    <a:pt x="413994" y="0"/>
                  </a:lnTo>
                </a:path>
                <a:path w="817244" h="223520">
                  <a:moveTo>
                    <a:pt x="817194" y="0"/>
                  </a:moveTo>
                  <a:lnTo>
                    <a:pt x="817194" y="0"/>
                  </a:lnTo>
                </a:path>
              </a:pathLst>
            </a:custGeom>
            <a:ln w="25400">
              <a:solidFill>
                <a:srgbClr val="F3AC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86550" y="4448505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372" y="0"/>
                  </a:lnTo>
                </a:path>
              </a:pathLst>
            </a:custGeom>
            <a:ln w="25400">
              <a:solidFill>
                <a:srgbClr val="F3AC9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48799" y="4503968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119"/>
                  </a:lnTo>
                </a:path>
              </a:pathLst>
            </a:custGeom>
            <a:ln w="25400">
              <a:solidFill>
                <a:srgbClr val="F3AC9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99199" y="4725820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60">
                  <a:moveTo>
                    <a:pt x="0" y="0"/>
                  </a:moveTo>
                  <a:lnTo>
                    <a:pt x="327596" y="0"/>
                  </a:lnTo>
                </a:path>
              </a:pathLst>
            </a:custGeom>
            <a:ln w="25400">
              <a:solidFill>
                <a:srgbClr val="F3AC9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34800" y="4448505"/>
              <a:ext cx="817244" cy="277495"/>
            </a:xfrm>
            <a:custGeom>
              <a:avLst/>
              <a:gdLst/>
              <a:ahLst/>
              <a:cxnLst/>
              <a:rect l="l" t="t" r="r" b="b"/>
              <a:pathLst>
                <a:path w="817244" h="277495">
                  <a:moveTo>
                    <a:pt x="0" y="0"/>
                  </a:moveTo>
                  <a:lnTo>
                    <a:pt x="0" y="0"/>
                  </a:lnTo>
                </a:path>
                <a:path w="817244" h="277495">
                  <a:moveTo>
                    <a:pt x="413994" y="0"/>
                  </a:moveTo>
                  <a:lnTo>
                    <a:pt x="413994" y="0"/>
                  </a:lnTo>
                </a:path>
                <a:path w="817244" h="277495">
                  <a:moveTo>
                    <a:pt x="413994" y="277317"/>
                  </a:moveTo>
                  <a:lnTo>
                    <a:pt x="413994" y="277317"/>
                  </a:lnTo>
                </a:path>
                <a:path w="817244" h="277495">
                  <a:moveTo>
                    <a:pt x="817194" y="277317"/>
                  </a:moveTo>
                  <a:lnTo>
                    <a:pt x="817194" y="277317"/>
                  </a:lnTo>
                </a:path>
              </a:pathLst>
            </a:custGeom>
            <a:ln w="25400">
              <a:solidFill>
                <a:srgbClr val="F3AC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08149" y="3602814"/>
              <a:ext cx="1206500" cy="1220470"/>
            </a:xfrm>
            <a:custGeom>
              <a:avLst/>
              <a:gdLst/>
              <a:ahLst/>
              <a:cxnLst/>
              <a:rect l="l" t="t" r="r" b="b"/>
              <a:pathLst>
                <a:path w="1206500" h="1220470">
                  <a:moveTo>
                    <a:pt x="1097902" y="0"/>
                  </a:moveTo>
                  <a:lnTo>
                    <a:pt x="108000" y="0"/>
                  </a:lnTo>
                  <a:lnTo>
                    <a:pt x="91125" y="1687"/>
                  </a:lnTo>
                  <a:lnTo>
                    <a:pt x="54000" y="13500"/>
                  </a:lnTo>
                  <a:lnTo>
                    <a:pt x="16875" y="45562"/>
                  </a:lnTo>
                  <a:lnTo>
                    <a:pt x="0" y="108000"/>
                  </a:lnTo>
                  <a:lnTo>
                    <a:pt x="0" y="1112291"/>
                  </a:lnTo>
                  <a:lnTo>
                    <a:pt x="1687" y="1129166"/>
                  </a:lnTo>
                  <a:lnTo>
                    <a:pt x="13500" y="1166291"/>
                  </a:lnTo>
                  <a:lnTo>
                    <a:pt x="45562" y="1203417"/>
                  </a:lnTo>
                  <a:lnTo>
                    <a:pt x="108000" y="1220292"/>
                  </a:lnTo>
                  <a:lnTo>
                    <a:pt x="1097902" y="1220292"/>
                  </a:lnTo>
                  <a:lnTo>
                    <a:pt x="1114777" y="1218604"/>
                  </a:lnTo>
                  <a:lnTo>
                    <a:pt x="1151902" y="1206792"/>
                  </a:lnTo>
                  <a:lnTo>
                    <a:pt x="1189027" y="1174729"/>
                  </a:lnTo>
                  <a:lnTo>
                    <a:pt x="1205903" y="1112291"/>
                  </a:lnTo>
                  <a:lnTo>
                    <a:pt x="1205903" y="108000"/>
                  </a:lnTo>
                  <a:lnTo>
                    <a:pt x="1204215" y="91125"/>
                  </a:lnTo>
                  <a:lnTo>
                    <a:pt x="1192402" y="54000"/>
                  </a:lnTo>
                  <a:lnTo>
                    <a:pt x="1160340" y="16875"/>
                  </a:lnTo>
                  <a:lnTo>
                    <a:pt x="1097902" y="0"/>
                  </a:lnTo>
                  <a:close/>
                </a:path>
              </a:pathLst>
            </a:custGeom>
            <a:solidFill>
              <a:srgbClr val="FAD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40967" y="3950607"/>
              <a:ext cx="505459" cy="659765"/>
            </a:xfrm>
            <a:custGeom>
              <a:avLst/>
              <a:gdLst/>
              <a:ahLst/>
              <a:cxnLst/>
              <a:rect l="l" t="t" r="r" b="b"/>
              <a:pathLst>
                <a:path w="505460" h="659764">
                  <a:moveTo>
                    <a:pt x="440606" y="0"/>
                  </a:moveTo>
                  <a:lnTo>
                    <a:pt x="425174" y="23530"/>
                  </a:lnTo>
                  <a:lnTo>
                    <a:pt x="414009" y="57920"/>
                  </a:lnTo>
                  <a:lnTo>
                    <a:pt x="405779" y="81671"/>
                  </a:lnTo>
                  <a:lnTo>
                    <a:pt x="398948" y="99882"/>
                  </a:lnTo>
                  <a:lnTo>
                    <a:pt x="396586" y="269935"/>
                  </a:lnTo>
                  <a:lnTo>
                    <a:pt x="393030" y="367078"/>
                  </a:lnTo>
                  <a:lnTo>
                    <a:pt x="98238" y="415592"/>
                  </a:lnTo>
                  <a:lnTo>
                    <a:pt x="83049" y="410251"/>
                  </a:lnTo>
                  <a:lnTo>
                    <a:pt x="49635" y="400390"/>
                  </a:lnTo>
                  <a:lnTo>
                    <a:pt x="16220" y="395253"/>
                  </a:lnTo>
                  <a:lnTo>
                    <a:pt x="1032" y="404086"/>
                  </a:lnTo>
                  <a:lnTo>
                    <a:pt x="0" y="422543"/>
                  </a:lnTo>
                  <a:lnTo>
                    <a:pt x="3307" y="442700"/>
                  </a:lnTo>
                  <a:lnTo>
                    <a:pt x="20561" y="468429"/>
                  </a:lnTo>
                  <a:lnTo>
                    <a:pt x="61370" y="503603"/>
                  </a:lnTo>
                  <a:lnTo>
                    <a:pt x="82669" y="525387"/>
                  </a:lnTo>
                  <a:lnTo>
                    <a:pt x="92442" y="545933"/>
                  </a:lnTo>
                  <a:lnTo>
                    <a:pt x="95083" y="561215"/>
                  </a:lnTo>
                  <a:lnTo>
                    <a:pt x="94987" y="567204"/>
                  </a:lnTo>
                  <a:lnTo>
                    <a:pt x="102568" y="659724"/>
                  </a:lnTo>
                  <a:lnTo>
                    <a:pt x="382375" y="659724"/>
                  </a:lnTo>
                  <a:lnTo>
                    <a:pt x="382375" y="567204"/>
                  </a:lnTo>
                  <a:lnTo>
                    <a:pt x="405311" y="525121"/>
                  </a:lnTo>
                  <a:lnTo>
                    <a:pt x="430820" y="479845"/>
                  </a:lnTo>
                  <a:lnTo>
                    <a:pt x="462880" y="424926"/>
                  </a:lnTo>
                  <a:lnTo>
                    <a:pt x="490039" y="368885"/>
                  </a:lnTo>
                  <a:lnTo>
                    <a:pt x="503433" y="317506"/>
                  </a:lnTo>
                  <a:lnTo>
                    <a:pt x="504837" y="271543"/>
                  </a:lnTo>
                  <a:lnTo>
                    <a:pt x="496027" y="231747"/>
                  </a:lnTo>
                  <a:lnTo>
                    <a:pt x="487169" y="183803"/>
                  </a:lnTo>
                  <a:lnTo>
                    <a:pt x="484637" y="124041"/>
                  </a:lnTo>
                  <a:lnTo>
                    <a:pt x="484545" y="69265"/>
                  </a:lnTo>
                  <a:lnTo>
                    <a:pt x="483010" y="36281"/>
                  </a:lnTo>
                  <a:lnTo>
                    <a:pt x="474328" y="17542"/>
                  </a:lnTo>
                  <a:lnTo>
                    <a:pt x="458592" y="1726"/>
                  </a:lnTo>
                  <a:lnTo>
                    <a:pt x="440606" y="0"/>
                  </a:lnTo>
                  <a:close/>
                </a:path>
              </a:pathLst>
            </a:custGeom>
            <a:solidFill>
              <a:srgbClr val="F3A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20664" y="3706692"/>
              <a:ext cx="342265" cy="690880"/>
            </a:xfrm>
            <a:custGeom>
              <a:avLst/>
              <a:gdLst/>
              <a:ahLst/>
              <a:cxnLst/>
              <a:rect l="l" t="t" r="r" b="b"/>
              <a:pathLst>
                <a:path w="342264" h="690879">
                  <a:moveTo>
                    <a:pt x="296278" y="0"/>
                  </a:moveTo>
                  <a:lnTo>
                    <a:pt x="45542" y="0"/>
                  </a:lnTo>
                  <a:lnTo>
                    <a:pt x="38426" y="710"/>
                  </a:lnTo>
                  <a:lnTo>
                    <a:pt x="22771" y="5686"/>
                  </a:lnTo>
                  <a:lnTo>
                    <a:pt x="7115" y="19191"/>
                  </a:lnTo>
                  <a:lnTo>
                    <a:pt x="0" y="45491"/>
                  </a:lnTo>
                  <a:lnTo>
                    <a:pt x="0" y="645172"/>
                  </a:lnTo>
                  <a:lnTo>
                    <a:pt x="711" y="652288"/>
                  </a:lnTo>
                  <a:lnTo>
                    <a:pt x="5692" y="667943"/>
                  </a:lnTo>
                  <a:lnTo>
                    <a:pt x="19213" y="683598"/>
                  </a:lnTo>
                  <a:lnTo>
                    <a:pt x="45542" y="690714"/>
                  </a:lnTo>
                  <a:lnTo>
                    <a:pt x="296278" y="690714"/>
                  </a:lnTo>
                  <a:lnTo>
                    <a:pt x="303394" y="690003"/>
                  </a:lnTo>
                  <a:lnTo>
                    <a:pt x="319049" y="685022"/>
                  </a:lnTo>
                  <a:lnTo>
                    <a:pt x="334704" y="671501"/>
                  </a:lnTo>
                  <a:lnTo>
                    <a:pt x="341820" y="645172"/>
                  </a:lnTo>
                  <a:lnTo>
                    <a:pt x="341820" y="45491"/>
                  </a:lnTo>
                  <a:lnTo>
                    <a:pt x="341108" y="38383"/>
                  </a:lnTo>
                  <a:lnTo>
                    <a:pt x="336127" y="22745"/>
                  </a:lnTo>
                  <a:lnTo>
                    <a:pt x="322607" y="7108"/>
                  </a:lnTo>
                  <a:lnTo>
                    <a:pt x="296278" y="0"/>
                  </a:lnTo>
                  <a:close/>
                </a:path>
              </a:pathLst>
            </a:custGeom>
            <a:solidFill>
              <a:srgbClr val="F78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20664" y="3706692"/>
              <a:ext cx="342265" cy="690880"/>
            </a:xfrm>
            <a:custGeom>
              <a:avLst/>
              <a:gdLst/>
              <a:ahLst/>
              <a:cxnLst/>
              <a:rect l="l" t="t" r="r" b="b"/>
              <a:pathLst>
                <a:path w="342264" h="690879">
                  <a:moveTo>
                    <a:pt x="341820" y="645172"/>
                  </a:moveTo>
                  <a:lnTo>
                    <a:pt x="341820" y="45491"/>
                  </a:lnTo>
                  <a:lnTo>
                    <a:pt x="341108" y="38383"/>
                  </a:lnTo>
                  <a:lnTo>
                    <a:pt x="336127" y="22745"/>
                  </a:lnTo>
                  <a:lnTo>
                    <a:pt x="322607" y="7108"/>
                  </a:lnTo>
                  <a:lnTo>
                    <a:pt x="296278" y="0"/>
                  </a:lnTo>
                  <a:lnTo>
                    <a:pt x="45542" y="0"/>
                  </a:lnTo>
                  <a:lnTo>
                    <a:pt x="38426" y="710"/>
                  </a:lnTo>
                  <a:lnTo>
                    <a:pt x="22771" y="5686"/>
                  </a:lnTo>
                  <a:lnTo>
                    <a:pt x="7115" y="19191"/>
                  </a:lnTo>
                  <a:lnTo>
                    <a:pt x="0" y="45491"/>
                  </a:lnTo>
                  <a:lnTo>
                    <a:pt x="0" y="645172"/>
                  </a:lnTo>
                  <a:lnTo>
                    <a:pt x="711" y="652288"/>
                  </a:lnTo>
                  <a:lnTo>
                    <a:pt x="5692" y="667943"/>
                  </a:lnTo>
                  <a:lnTo>
                    <a:pt x="19213" y="683598"/>
                  </a:lnTo>
                  <a:lnTo>
                    <a:pt x="45542" y="690714"/>
                  </a:lnTo>
                  <a:lnTo>
                    <a:pt x="296278" y="690714"/>
                  </a:lnTo>
                  <a:lnTo>
                    <a:pt x="303394" y="690003"/>
                  </a:lnTo>
                  <a:lnTo>
                    <a:pt x="319049" y="685022"/>
                  </a:lnTo>
                  <a:lnTo>
                    <a:pt x="334704" y="671501"/>
                  </a:lnTo>
                  <a:lnTo>
                    <a:pt x="341820" y="64517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49321" y="3779714"/>
              <a:ext cx="285115" cy="489584"/>
            </a:xfrm>
            <a:custGeom>
              <a:avLst/>
              <a:gdLst/>
              <a:ahLst/>
              <a:cxnLst/>
              <a:rect l="l" t="t" r="r" b="b"/>
              <a:pathLst>
                <a:path w="285114" h="489585">
                  <a:moveTo>
                    <a:pt x="238963" y="0"/>
                  </a:moveTo>
                  <a:lnTo>
                    <a:pt x="45542" y="0"/>
                  </a:lnTo>
                  <a:lnTo>
                    <a:pt x="38426" y="711"/>
                  </a:lnTo>
                  <a:lnTo>
                    <a:pt x="22771" y="5692"/>
                  </a:lnTo>
                  <a:lnTo>
                    <a:pt x="7115" y="19213"/>
                  </a:lnTo>
                  <a:lnTo>
                    <a:pt x="0" y="45542"/>
                  </a:lnTo>
                  <a:lnTo>
                    <a:pt x="0" y="443712"/>
                  </a:lnTo>
                  <a:lnTo>
                    <a:pt x="711" y="450828"/>
                  </a:lnTo>
                  <a:lnTo>
                    <a:pt x="5692" y="466483"/>
                  </a:lnTo>
                  <a:lnTo>
                    <a:pt x="19213" y="482138"/>
                  </a:lnTo>
                  <a:lnTo>
                    <a:pt x="45542" y="489254"/>
                  </a:lnTo>
                  <a:lnTo>
                    <a:pt x="238963" y="489254"/>
                  </a:lnTo>
                  <a:lnTo>
                    <a:pt x="246079" y="488543"/>
                  </a:lnTo>
                  <a:lnTo>
                    <a:pt x="261734" y="483562"/>
                  </a:lnTo>
                  <a:lnTo>
                    <a:pt x="277389" y="470041"/>
                  </a:lnTo>
                  <a:lnTo>
                    <a:pt x="284505" y="443712"/>
                  </a:lnTo>
                  <a:lnTo>
                    <a:pt x="284505" y="45542"/>
                  </a:lnTo>
                  <a:lnTo>
                    <a:pt x="283793" y="38426"/>
                  </a:lnTo>
                  <a:lnTo>
                    <a:pt x="278812" y="22771"/>
                  </a:lnTo>
                  <a:lnTo>
                    <a:pt x="265292" y="7115"/>
                  </a:lnTo>
                  <a:lnTo>
                    <a:pt x="238963" y="0"/>
                  </a:lnTo>
                  <a:close/>
                </a:path>
              </a:pathLst>
            </a:custGeom>
            <a:solidFill>
              <a:srgbClr val="FAD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49321" y="3779714"/>
              <a:ext cx="285115" cy="489584"/>
            </a:xfrm>
            <a:custGeom>
              <a:avLst/>
              <a:gdLst/>
              <a:ahLst/>
              <a:cxnLst/>
              <a:rect l="l" t="t" r="r" b="b"/>
              <a:pathLst>
                <a:path w="285114" h="489585">
                  <a:moveTo>
                    <a:pt x="284505" y="443712"/>
                  </a:moveTo>
                  <a:lnTo>
                    <a:pt x="277389" y="470041"/>
                  </a:lnTo>
                  <a:lnTo>
                    <a:pt x="261734" y="483562"/>
                  </a:lnTo>
                  <a:lnTo>
                    <a:pt x="246079" y="488543"/>
                  </a:lnTo>
                  <a:lnTo>
                    <a:pt x="238963" y="489254"/>
                  </a:lnTo>
                  <a:lnTo>
                    <a:pt x="45542" y="489254"/>
                  </a:lnTo>
                  <a:lnTo>
                    <a:pt x="19213" y="482138"/>
                  </a:lnTo>
                  <a:lnTo>
                    <a:pt x="5692" y="466483"/>
                  </a:lnTo>
                  <a:lnTo>
                    <a:pt x="711" y="450828"/>
                  </a:lnTo>
                  <a:lnTo>
                    <a:pt x="0" y="443712"/>
                  </a:lnTo>
                  <a:lnTo>
                    <a:pt x="0" y="45542"/>
                  </a:lnTo>
                  <a:lnTo>
                    <a:pt x="7115" y="19213"/>
                  </a:lnTo>
                  <a:lnTo>
                    <a:pt x="22771" y="5692"/>
                  </a:lnTo>
                  <a:lnTo>
                    <a:pt x="38426" y="711"/>
                  </a:lnTo>
                  <a:lnTo>
                    <a:pt x="45542" y="0"/>
                  </a:lnTo>
                  <a:lnTo>
                    <a:pt x="238963" y="0"/>
                  </a:lnTo>
                  <a:lnTo>
                    <a:pt x="265292" y="7115"/>
                  </a:lnTo>
                  <a:lnTo>
                    <a:pt x="278812" y="22771"/>
                  </a:lnTo>
                  <a:lnTo>
                    <a:pt x="283793" y="38426"/>
                  </a:lnTo>
                  <a:lnTo>
                    <a:pt x="284505" y="45542"/>
                  </a:lnTo>
                  <a:lnTo>
                    <a:pt x="284505" y="443712"/>
                  </a:lnTo>
                </a:path>
              </a:pathLst>
            </a:custGeom>
            <a:ln w="12700">
              <a:solidFill>
                <a:srgbClr val="F7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1649" y="3933318"/>
              <a:ext cx="359905" cy="42415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323136" y="4619459"/>
              <a:ext cx="334645" cy="48260"/>
            </a:xfrm>
            <a:custGeom>
              <a:avLst/>
              <a:gdLst/>
              <a:ahLst/>
              <a:cxnLst/>
              <a:rect l="l" t="t" r="r" b="b"/>
              <a:pathLst>
                <a:path w="334644" h="48260">
                  <a:moveTo>
                    <a:pt x="334632" y="0"/>
                  </a:moveTo>
                  <a:lnTo>
                    <a:pt x="0" y="0"/>
                  </a:lnTo>
                  <a:lnTo>
                    <a:pt x="0" y="47828"/>
                  </a:lnTo>
                  <a:lnTo>
                    <a:pt x="334632" y="47828"/>
                  </a:lnTo>
                  <a:lnTo>
                    <a:pt x="334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01483" y="4676457"/>
              <a:ext cx="384810" cy="146685"/>
            </a:xfrm>
            <a:custGeom>
              <a:avLst/>
              <a:gdLst/>
              <a:ahLst/>
              <a:cxnLst/>
              <a:rect l="l" t="t" r="r" b="b"/>
              <a:pathLst>
                <a:path w="384810" h="146685">
                  <a:moveTo>
                    <a:pt x="384746" y="0"/>
                  </a:moveTo>
                  <a:lnTo>
                    <a:pt x="0" y="0"/>
                  </a:lnTo>
                  <a:lnTo>
                    <a:pt x="0" y="146646"/>
                  </a:lnTo>
                  <a:lnTo>
                    <a:pt x="384746" y="146646"/>
                  </a:lnTo>
                  <a:lnTo>
                    <a:pt x="384746" y="0"/>
                  </a:lnTo>
                  <a:close/>
                </a:path>
              </a:pathLst>
            </a:custGeom>
            <a:solidFill>
              <a:srgbClr val="EF3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25199" y="5011594"/>
            <a:ext cx="4277360" cy="112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127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24.820.000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PMSE,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dipastikan 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dibuat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24.820.000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memuat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 dan memuat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eksonerasi.</a:t>
            </a:r>
            <a:endParaRPr sz="1000">
              <a:latin typeface="Calibri"/>
              <a:cs typeface="Calibri"/>
            </a:endParaRPr>
          </a:p>
          <a:p>
            <a:pPr marL="50800" marR="431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Jumlah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semakin besar karena,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hasil survey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Bank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Dunia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2016,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besar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pekerjaan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bidang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komputer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teknologi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87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5999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101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479042"/>
            <a:ext cx="4203065" cy="572960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Kontrak Elektronik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Keabsahan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445134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Tanda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Mekanisme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Pembuktian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2292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Tantangan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Antisipasi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Pencegahan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Kecurangan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Mengingat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perkiraan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jumlah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depan, maka di dalam perubahan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sedang berlangsung harus dimuat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yang memuat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berhubun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(no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al)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ensial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 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RUU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 pencantuman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PMSE.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saat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diterbitkan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PP.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80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Elektronik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(PP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PMSE).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 itu,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(tiga)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berhubungan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PMSE,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yaitu: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No. 11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2008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Elektronik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(UU ITE);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buFont typeface="Arial MT"/>
              <a:buChar char="•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UU No. 19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2016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UU.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No. 11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2008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Informasi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Elektronik;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buFont typeface="Arial MT"/>
              <a:buChar char="•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PP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No.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71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2019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Penyelenggaraan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Sistem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Transaksi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Elektronik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(PP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PSTE);</a:t>
            </a:r>
            <a:endParaRPr sz="1000">
              <a:latin typeface="Calibri"/>
              <a:cs typeface="Calibri"/>
            </a:endParaRPr>
          </a:p>
          <a:p>
            <a:pPr marL="12700" marR="7620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PPPMSE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 PMSE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digunakan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‘Kontrak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Elektronik’,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tentang: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Tanda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elektronik;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Kedua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a.  </a:t>
            </a:r>
            <a:r>
              <a:rPr sz="1000" b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Keabsahan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Elektronik</a:t>
            </a:r>
            <a:endParaRPr sz="1000">
              <a:latin typeface="Calibri"/>
              <a:cs typeface="Calibri"/>
            </a:endParaRPr>
          </a:p>
          <a:p>
            <a:pPr marL="228600" marR="6350">
              <a:lnSpc>
                <a:spcPct val="11080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Tabel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ini: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102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0957" y="537909"/>
            <a:ext cx="13061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Tabel</a:t>
            </a:r>
            <a:r>
              <a:rPr sz="9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3.</a:t>
            </a:r>
            <a:r>
              <a:rPr sz="9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Syarat</a:t>
            </a:r>
            <a:r>
              <a:rPr sz="9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Keabsahan</a:t>
            </a:r>
            <a:endParaRPr sz="9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1999" y="751710"/>
          <a:ext cx="3963670" cy="2814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2565"/>
                <a:gridCol w="2480310"/>
              </a:tblGrid>
              <a:tr h="429406">
                <a:tc>
                  <a:txBody>
                    <a:bodyPr/>
                    <a:lstStyle/>
                    <a:p>
                      <a:pPr marL="188595" marR="181610" indent="635" algn="ctr">
                        <a:lnSpc>
                          <a:spcPts val="1000"/>
                        </a:lnSpc>
                        <a:spcBef>
                          <a:spcPts val="220"/>
                        </a:spcBef>
                      </a:pP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eabsahan 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ont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Elekt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onik  (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132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0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data)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79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831850" marR="824865" algn="ctr">
                        <a:lnSpc>
                          <a:spcPts val="1000"/>
                        </a:lnSpc>
                        <a:spcBef>
                          <a:spcPts val="220"/>
                        </a:spcBef>
                      </a:pP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eabsahan 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ont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Elekt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onik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5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PP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0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6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ahu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2019)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79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311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285750" indent="-144145">
                        <a:lnSpc>
                          <a:spcPts val="1000"/>
                        </a:lnSpc>
                        <a:spcBef>
                          <a:spcPts val="254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1.</a:t>
                      </a:r>
                      <a:r>
                        <a:rPr sz="850" spc="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sesuai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syarat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kondisi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Penawaran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Elekt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onik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  <a:tr h="438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253365" indent="-144145">
                        <a:lnSpc>
                          <a:spcPts val="1000"/>
                        </a:lnSpc>
                        <a:spcBef>
                          <a:spcPts val="254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2.</a:t>
                      </a:r>
                      <a:r>
                        <a:rPr sz="850" spc="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informasi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tercantum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Kontrak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Elektronik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cantum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 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Penawaran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Secara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Elektronik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  <a:tr h="565767">
                <a:tc>
                  <a:txBody>
                    <a:bodyPr/>
                    <a:lstStyle/>
                    <a:p>
                      <a:pPr marL="194310" marR="454025" indent="-144145">
                        <a:lnSpc>
                          <a:spcPts val="1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1. 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Sepaka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diri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126364" indent="-144145">
                        <a:lnSpc>
                          <a:spcPts val="1000"/>
                        </a:lnSpc>
                        <a:spcBef>
                          <a:spcPts val="254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3.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terdapat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kesepakatan</a:t>
                      </a:r>
                      <a:r>
                        <a:rPr sz="850" spc="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para</a:t>
                      </a:r>
                      <a:r>
                        <a:rPr sz="850" spc="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pihak,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yaitu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syarat</a:t>
                      </a:r>
                      <a:r>
                        <a:rPr sz="850" spc="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kondisi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penawaran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dikirimkan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oleh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menyampaikan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penawaran,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diterima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disetujui oleh </a:t>
                      </a:r>
                      <a:r>
                        <a:rPr sz="850" spc="-1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menerima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  <a:tr h="438765">
                <a:tc>
                  <a:txBody>
                    <a:bodyPr/>
                    <a:lstStyle/>
                    <a:p>
                      <a:pPr marL="194310" marR="213360" indent="-144145">
                        <a:lnSpc>
                          <a:spcPts val="1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2. 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kapa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membuat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59055" indent="-144145">
                        <a:lnSpc>
                          <a:spcPts val="1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4. 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subjek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berwenang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mewakili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sesuai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ketentuan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peraturan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perundang-undangan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  <a:tr h="184767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3. 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5. 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entu;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  <a:tr h="438767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4. 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al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361315" indent="-144145" algn="just">
                        <a:lnSpc>
                          <a:spcPts val="1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6.  </a:t>
                      </a:r>
                      <a:r>
                        <a:rPr sz="850" spc="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objek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ansa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bole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perundang-undan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esus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ilaa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ertiban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umum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79299" y="3617968"/>
            <a:ext cx="3987800" cy="281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Tabel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nampak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perbedaan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jumlah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keabsahan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 elektronik dan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 elektronik sebagaimana diatur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1320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mensyaratkan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(empat) hal,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 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mensyaratkan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(enam)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muncul 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ketentuan tentang kebsahan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 PMSE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ketentuan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khusus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elektronik.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 PMSE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specialis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1320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generali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specialis derogat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legi generali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mensyaratkan bahwa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specialis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hirarkhi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minimal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setara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</a:t>
            </a:r>
            <a:r>
              <a:rPr sz="1000" i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generali.</a:t>
            </a:r>
            <a:r>
              <a:rPr sz="1000" i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Alhasil,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khusus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 PMSE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dimaksudkan sebagai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specialis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berlaku 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sebuah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pemerintah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specialis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Pasal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1320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generalis.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869703"/>
            <a:ext cx="167830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</a:tabLst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8	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 283.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252095" algn="l"/>
              </a:tabLst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4	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5895" cy="217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perikatan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melahirkan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berupa memberikan sesuatu, berbuat sesuatu,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sesuatu, merupakan akibat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409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ketentuan hukum;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hukum;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hal 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tersebut jika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dipenuhi oleh salah satu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sehingga pihak lain merasa dirugikan, maka pihak yang dirugikan dapat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menuntut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secara litigasi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badan/lembaga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luar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2964967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b.</a:t>
            </a:r>
            <a:r>
              <a:rPr sz="1100" b="1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Asas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799" y="3241247"/>
            <a:ext cx="4124960" cy="326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8191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tersirat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beberapa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 yaitu:</a:t>
            </a:r>
            <a:endParaRPr sz="1000">
              <a:latin typeface="Calibri"/>
              <a:cs typeface="Calibri"/>
            </a:endParaRPr>
          </a:p>
          <a:p>
            <a:pPr marL="292100" indent="-216535" algn="just">
              <a:lnSpc>
                <a:spcPct val="100000"/>
              </a:lnSpc>
              <a:spcBef>
                <a:spcPts val="409"/>
              </a:spcBef>
              <a:buFont typeface="Calibri"/>
              <a:buChar char="•"/>
              <a:tabLst>
                <a:tab pos="2927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Asas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Konsensualisme</a:t>
            </a:r>
            <a:endParaRPr sz="1000">
              <a:latin typeface="Calibri"/>
              <a:cs typeface="Calibri"/>
            </a:endParaRPr>
          </a:p>
          <a:p>
            <a:pPr marL="292100" marR="81280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konsensualisme tersirat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diperlukan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empat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1320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508000" lvl="1" indent="-216535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5086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sepakat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mengikatkan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dirinya;</a:t>
            </a:r>
            <a:endParaRPr sz="1000">
              <a:latin typeface="Calibri"/>
              <a:cs typeface="Calibri"/>
            </a:endParaRPr>
          </a:p>
          <a:p>
            <a:pPr marL="5080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5086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kecakapan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membuat suatu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5080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5086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endParaRPr sz="1000">
              <a:latin typeface="Calibri"/>
              <a:cs typeface="Calibri"/>
            </a:endParaRPr>
          </a:p>
          <a:p>
            <a:pPr marL="5080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5086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sebab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halal.</a:t>
            </a:r>
            <a:endParaRPr sz="1000">
              <a:latin typeface="Calibri"/>
              <a:cs typeface="Calibri"/>
            </a:endParaRPr>
          </a:p>
          <a:p>
            <a:pPr marL="292100" marR="79375" algn="just">
              <a:lnSpc>
                <a:spcPct val="110800"/>
              </a:lnSpc>
              <a:spcBef>
                <a:spcPts val="710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ama,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aitu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mengi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diri  merupakan pertemuan kehendak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meeting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minds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menghasilkan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konsensus antara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asas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perjanjian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perikatan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 karenanya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dilahirkan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sejak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saat konsensus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tercapai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Artinya,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sah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mempunyai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konsensus tercapai antara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pihak, mengenai hal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pokok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(esensialia)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6000" y="686208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103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31553"/>
            <a:ext cx="4202430" cy="4618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AutoNum type="alphaLcPeriod" startAt="2"/>
              <a:tabLst>
                <a:tab pos="229235" algn="l"/>
              </a:tabLst>
            </a:pP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Tanda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pula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masalah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tanda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(digital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signature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dalam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elektronik, khususnya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keharusan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elektronik,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mensyaratkan keberadaan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1347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Perdata),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 elektronik terjadi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kehendak agar terjadi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tegas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pembubuhan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tertulis,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diam-diam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 elektronik lisan,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tentu tanpa pembubuhan tanda tangan.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tanda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dijelaskan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PP.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 71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Transaksi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Elektronik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tersertifikasi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harus:</a:t>
            </a:r>
            <a:endParaRPr sz="1000">
              <a:latin typeface="Calibri"/>
              <a:cs typeface="Calibri"/>
            </a:endParaRPr>
          </a:p>
          <a:p>
            <a:pPr marL="444500" marR="5715" lvl="1" indent="-216535">
              <a:lnSpc>
                <a:spcPct val="110800"/>
              </a:lnSpc>
              <a:spcBef>
                <a:spcPts val="285"/>
              </a:spcBef>
              <a:buFont typeface="Symbol"/>
              <a:buChar char=""/>
              <a:tabLst>
                <a:tab pos="444500" algn="l"/>
                <a:tab pos="44513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kekuatan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Tanda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Tangan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dimaksud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59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(3);</a:t>
            </a:r>
            <a:endParaRPr sz="1000">
              <a:latin typeface="Calibri"/>
              <a:cs typeface="Calibri"/>
            </a:endParaRPr>
          </a:p>
          <a:p>
            <a:pPr marL="444500" marR="6350" lvl="1" indent="-216535">
              <a:lnSpc>
                <a:spcPct val="110800"/>
              </a:lnSpc>
              <a:buFont typeface="Symbol"/>
              <a:buChar char=""/>
              <a:tabLst>
                <a:tab pos="444500" algn="l"/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Sertifikat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Sertifikasi Elektronik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Indonesia;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  <a:p>
            <a:pPr marL="444500" marR="5715" lvl="1" indent="-216535">
              <a:lnSpc>
                <a:spcPct val="110800"/>
              </a:lnSpc>
              <a:buFont typeface="Symbol"/>
              <a:buChar char=""/>
              <a:tabLst>
                <a:tab pos="444500" algn="l"/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Perangkat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Pembuat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Tanda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tersertifikasi.</a:t>
            </a:r>
            <a:endParaRPr sz="1000">
              <a:latin typeface="Calibri"/>
              <a:cs typeface="Calibri"/>
            </a:endParaRPr>
          </a:p>
          <a:p>
            <a:pPr marL="228600" marR="5715" indent="-216535">
              <a:lnSpc>
                <a:spcPct val="110800"/>
              </a:lnSpc>
              <a:spcBef>
                <a:spcPts val="565"/>
              </a:spcBef>
              <a:buAutoNum type="alphaLcPeriod" startAt="3"/>
              <a:tabLst>
                <a:tab pos="228600" algn="l"/>
                <a:tab pos="229235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Tanda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tersertifikasi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Sertifikasi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Indonesia.</a:t>
            </a:r>
            <a:endParaRPr sz="1000">
              <a:latin typeface="Calibri"/>
              <a:cs typeface="Calibri"/>
            </a:endParaRPr>
          </a:p>
          <a:p>
            <a:pPr marL="228600" algn="just">
              <a:lnSpc>
                <a:spcPct val="100000"/>
              </a:lnSpc>
              <a:spcBef>
                <a:spcPts val="84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tanda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spc="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dilihat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Tabel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r>
              <a:rPr sz="1000" spc="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endParaRPr sz="1000">
              <a:latin typeface="Calibri"/>
              <a:cs typeface="Calibri"/>
            </a:endParaRPr>
          </a:p>
          <a:p>
            <a:pPr marL="228600" algn="just">
              <a:lnSpc>
                <a:spcPct val="100000"/>
              </a:lnSpc>
              <a:spcBef>
                <a:spcPts val="13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Tabel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4.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Tanda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Tangan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Elektronik</a:t>
            </a:r>
            <a:endParaRPr sz="9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5999" y="5200984"/>
          <a:ext cx="4179570" cy="1730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1860"/>
                <a:gridCol w="1987550"/>
              </a:tblGrid>
              <a:tr h="429406"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170"/>
                        </a:spcBef>
                      </a:pP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ont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Elekt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oni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63500" marR="55244" algn="ctr"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r>
                        <a:rPr sz="850" b="1" spc="-114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Tanda</a:t>
                      </a:r>
                      <a:r>
                        <a:rPr sz="850" b="1" spc="-1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14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Tangan/Tanpa</a:t>
                      </a:r>
                      <a:r>
                        <a:rPr sz="850" b="1" spc="-1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14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Tanda</a:t>
                      </a:r>
                      <a:r>
                        <a:rPr sz="850" b="1" spc="-1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14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Tangan</a:t>
                      </a:r>
                      <a:r>
                        <a:rPr sz="850" b="1" spc="-1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(Pasal</a:t>
                      </a:r>
                      <a:r>
                        <a:rPr sz="850" spc="-7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9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1347</a:t>
                      </a:r>
                      <a:r>
                        <a:rPr sz="850" spc="-9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14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KUH </a:t>
                      </a:r>
                      <a:r>
                        <a:rPr sz="850" spc="-17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Perdata)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391160" marR="382270" indent="-635" algn="ctr">
                        <a:lnSpc>
                          <a:spcPts val="1000"/>
                        </a:lnSpc>
                        <a:spcBef>
                          <a:spcPts val="220"/>
                        </a:spcBef>
                      </a:pP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ont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Elekt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oni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b="1" spc="-5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and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Elekt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onik  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54</a:t>
                      </a:r>
                      <a:r>
                        <a:rPr sz="850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PP</a:t>
                      </a:r>
                      <a:r>
                        <a:rPr sz="850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No.</a:t>
                      </a:r>
                      <a:r>
                        <a:rPr sz="850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80</a:t>
                      </a:r>
                      <a:r>
                        <a:rPr sz="850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ahu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2019)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79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1294243">
                <a:tc>
                  <a:txBody>
                    <a:bodyPr/>
                    <a:lstStyle/>
                    <a:p>
                      <a:pPr marL="45720" marR="227329">
                        <a:lnSpc>
                          <a:spcPts val="1000"/>
                        </a:lnSpc>
                        <a:spcBef>
                          <a:spcPts val="220"/>
                        </a:spcBef>
                      </a:pPr>
                      <a:r>
                        <a:rPr sz="850" b="1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Pernyataan</a:t>
                      </a: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kehendak</a:t>
                      </a: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agar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terjadi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kesepakatan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an: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89230" indent="-144145">
                        <a:lnSpc>
                          <a:spcPts val="1010"/>
                        </a:lnSpc>
                        <a:spcBef>
                          <a:spcPts val="550"/>
                        </a:spcBef>
                        <a:buAutoNum type="alphaLcPeriod"/>
                        <a:tabLst>
                          <a:tab pos="189865" algn="l"/>
                        </a:tabLst>
                      </a:pP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Secara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tegas</a:t>
                      </a:r>
                      <a:r>
                        <a:rPr sz="850" b="1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(explicit/clearly</a:t>
                      </a:r>
                      <a:r>
                        <a:rPr sz="850" i="1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and</a:t>
                      </a:r>
                      <a:r>
                        <a:rPr sz="850" i="1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fully</a:t>
                      </a:r>
                      <a:r>
                        <a:rPr sz="850" i="1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expressed).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33375" marR="68580" lvl="1" indent="-144145">
                        <a:lnSpc>
                          <a:spcPts val="1000"/>
                        </a:lnSpc>
                        <a:spcBef>
                          <a:spcPts val="40"/>
                        </a:spcBef>
                        <a:buFont typeface="Arial MT"/>
                        <a:buChar char="•"/>
                        <a:tabLst>
                          <a:tab pos="334010" algn="l"/>
                        </a:tabLst>
                      </a:pP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Perjanjian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tertulis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: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dibubuhkan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tanda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;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33375" lvl="1" indent="-144780">
                        <a:lnSpc>
                          <a:spcPts val="960"/>
                        </a:lnSpc>
                        <a:buFont typeface="Arial MT"/>
                        <a:buChar char="•"/>
                        <a:tabLst>
                          <a:tab pos="334010" algn="l"/>
                        </a:tabLst>
                      </a:pP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Perjanjian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lisan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: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tangan;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89230" marR="105410" indent="-144145">
                        <a:lnSpc>
                          <a:spcPts val="1000"/>
                        </a:lnSpc>
                        <a:spcBef>
                          <a:spcPts val="40"/>
                        </a:spcBef>
                        <a:buAutoNum type="alphaLcPeriod"/>
                        <a:tabLst>
                          <a:tab pos="189865" algn="l"/>
                        </a:tabLst>
                      </a:pP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Secara </a:t>
                      </a:r>
                      <a:r>
                        <a:rPr sz="850" b="1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diam-diam</a:t>
                      </a: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melalui perilaku</a:t>
                      </a:r>
                      <a:r>
                        <a:rPr sz="850" b="1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i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tacit/im- </a:t>
                      </a:r>
                      <a:r>
                        <a:rPr sz="850" i="1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plied/unders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ood</a:t>
                      </a:r>
                      <a:r>
                        <a:rPr sz="850" i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without</a:t>
                      </a:r>
                      <a:r>
                        <a:rPr sz="850" i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being</a:t>
                      </a:r>
                      <a:r>
                        <a:rPr sz="850" i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put</a:t>
                      </a:r>
                      <a:r>
                        <a:rPr sz="850" i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i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).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33375" lvl="1" indent="-144780">
                        <a:lnSpc>
                          <a:spcPts val="969"/>
                        </a:lnSpc>
                        <a:buFont typeface="Arial MT"/>
                        <a:buChar char="•"/>
                        <a:tabLst>
                          <a:tab pos="334010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79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89535">
                        <a:lnSpc>
                          <a:spcPts val="1000"/>
                        </a:lnSpc>
                        <a:spcBef>
                          <a:spcPts val="220"/>
                        </a:spcBef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Kontrak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Elektronik </a:t>
                      </a: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menggunakan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tanda </a:t>
                      </a:r>
                      <a:r>
                        <a:rPr sz="850" b="1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tangan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elektronik</a:t>
                      </a:r>
                      <a:r>
                        <a:rPr sz="850" b="1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sebagai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tanda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persetujuan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perundang-undangan.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79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104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995" y="576008"/>
            <a:ext cx="4176395" cy="400685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43180" rIns="0" bIns="0" rtlCol="0">
            <a:spAutoFit/>
          </a:bodyPr>
          <a:lstStyle/>
          <a:p>
            <a:pPr marL="215900" marR="316865" indent="-180340">
              <a:lnSpc>
                <a:spcPts val="1340"/>
              </a:lnSpc>
              <a:spcBef>
                <a:spcPts val="34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6.</a:t>
            </a:r>
            <a:r>
              <a:rPr sz="13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Masalah</a:t>
            </a:r>
            <a:r>
              <a:rPr sz="13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Penyelesaian</a:t>
            </a:r>
            <a:r>
              <a:rPr sz="13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Sengketa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Perjanjian</a:t>
            </a:r>
            <a:r>
              <a:rPr sz="13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Baku </a:t>
            </a:r>
            <a:r>
              <a:rPr sz="1300" b="1" spc="-2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mbria"/>
                <a:cs typeface="Cambria"/>
              </a:rPr>
              <a:t>Digital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575" y="2928366"/>
            <a:ext cx="3493135" cy="1383030"/>
          </a:xfrm>
          <a:custGeom>
            <a:avLst/>
            <a:gdLst/>
            <a:ahLst/>
            <a:cxnLst/>
            <a:rect l="l" t="t" r="r" b="b"/>
            <a:pathLst>
              <a:path w="3493135" h="1383029">
                <a:moveTo>
                  <a:pt x="3492855" y="0"/>
                </a:moveTo>
                <a:lnTo>
                  <a:pt x="0" y="0"/>
                </a:lnTo>
                <a:lnTo>
                  <a:pt x="0" y="1382420"/>
                </a:lnTo>
                <a:lnTo>
                  <a:pt x="3492855" y="1382420"/>
                </a:lnTo>
                <a:lnTo>
                  <a:pt x="3492855" y="0"/>
                </a:lnTo>
                <a:close/>
              </a:path>
            </a:pathLst>
          </a:custGeom>
          <a:solidFill>
            <a:srgbClr val="F9D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4524" y="3539233"/>
            <a:ext cx="598170" cy="2654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930"/>
              </a:lnSpc>
              <a:spcBef>
                <a:spcPts val="155"/>
              </a:spcBef>
            </a:pPr>
            <a:r>
              <a:rPr sz="800" b="1" spc="-10" dirty="0">
                <a:solidFill>
                  <a:srgbClr val="231F20"/>
                </a:solidFill>
                <a:latin typeface="Cambria"/>
                <a:cs typeface="Cambria"/>
              </a:rPr>
              <a:t>Konsumen </a:t>
            </a:r>
            <a:r>
              <a:rPr sz="800" b="1" spc="-5" dirty="0">
                <a:solidFill>
                  <a:srgbClr val="231F20"/>
                </a:solidFill>
                <a:latin typeface="Cambria"/>
                <a:cs typeface="Cambria"/>
              </a:rPr>
              <a:t> dala</a:t>
            </a: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b="1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PMSE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299" y="1082103"/>
            <a:ext cx="4204335" cy="248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elektronik)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PMSE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bawah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ini: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Langkah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Pertama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Kembali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menuntut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rugi. Apabila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menolak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tanggapan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memberikan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tuntutan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menimbulkan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digugat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23 UUPK)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alternatif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415"/>
              </a:spcBef>
              <a:buFont typeface="Arial MT"/>
              <a:buChar char="•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Langkah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Kedua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11.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Penyelesaian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sengketa konsumen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dalam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PMSE</a:t>
            </a: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Cambria"/>
              <a:cs typeface="Cambria"/>
            </a:endParaRPr>
          </a:p>
          <a:p>
            <a:pPr marL="1653539">
              <a:lnSpc>
                <a:spcPts val="944"/>
              </a:lnSpc>
            </a:pPr>
            <a:r>
              <a:rPr sz="800" b="1" spc="-10" dirty="0">
                <a:solidFill>
                  <a:srgbClr val="231F20"/>
                </a:solidFill>
                <a:latin typeface="Cambria"/>
                <a:cs typeface="Cambria"/>
              </a:rPr>
              <a:t>Pengadilan</a:t>
            </a:r>
            <a:endParaRPr sz="800">
              <a:latin typeface="Cambria"/>
              <a:cs typeface="Cambria"/>
            </a:endParaRPr>
          </a:p>
          <a:p>
            <a:pPr marL="1653539">
              <a:lnSpc>
                <a:spcPts val="944"/>
              </a:lnSpc>
            </a:pP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Litigation</a:t>
            </a:r>
            <a:endParaRPr sz="800">
              <a:latin typeface="Cambria"/>
              <a:cs typeface="Cambria"/>
            </a:endParaRPr>
          </a:p>
          <a:p>
            <a:pPr marL="473709" marR="2821305">
              <a:lnSpc>
                <a:spcPts val="930"/>
              </a:lnSpc>
              <a:spcBef>
                <a:spcPts val="480"/>
              </a:spcBef>
              <a:tabLst>
                <a:tab pos="1143000" algn="l"/>
                <a:tab pos="1374140" algn="l"/>
              </a:tabLst>
            </a:pPr>
            <a:r>
              <a:rPr sz="800" b="1" spc="-10" dirty="0">
                <a:solidFill>
                  <a:srgbClr val="231F20"/>
                </a:solidFill>
                <a:latin typeface="Cambria"/>
                <a:cs typeface="Cambria"/>
              </a:rPr>
              <a:t>Penyelesaian </a:t>
            </a:r>
            <a:r>
              <a:rPr sz="800" b="1" spc="-5" dirty="0">
                <a:solidFill>
                  <a:srgbClr val="231F20"/>
                </a:solidFill>
                <a:latin typeface="Cambria"/>
                <a:cs typeface="Cambria"/>
              </a:rPr>
              <a:t> Sengketa	</a:t>
            </a:r>
            <a:r>
              <a:rPr sz="800" u="heavy" spc="-5" dirty="0">
                <a:solidFill>
                  <a:srgbClr val="231F20"/>
                </a:solidFill>
                <a:uFill>
                  <a:solidFill>
                    <a:srgbClr val="E3322A"/>
                  </a:solidFill>
                </a:uFill>
                <a:latin typeface="Times New Roman"/>
                <a:cs typeface="Times New Roman"/>
              </a:rPr>
              <a:t> 	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4404" y="3825542"/>
            <a:ext cx="991869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44"/>
              </a:lnSpc>
              <a:spcBef>
                <a:spcPts val="100"/>
              </a:spcBef>
              <a:tabLst>
                <a:tab pos="610870" algn="l"/>
                <a:tab pos="978535" algn="l"/>
              </a:tabLst>
            </a:pP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Di</a:t>
            </a:r>
            <a:r>
              <a:rPr sz="800" b="1" spc="-4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-5" dirty="0">
                <a:solidFill>
                  <a:srgbClr val="231F20"/>
                </a:solidFill>
                <a:latin typeface="Cambria"/>
                <a:cs typeface="Cambria"/>
              </a:rPr>
              <a:t>luar	</a:t>
            </a:r>
            <a:r>
              <a:rPr sz="800" u="heavy" spc="-5" dirty="0">
                <a:solidFill>
                  <a:srgbClr val="231F20"/>
                </a:solidFill>
                <a:uFill>
                  <a:solidFill>
                    <a:srgbClr val="E3322A"/>
                  </a:solidFill>
                </a:uFill>
                <a:latin typeface="Times New Roman"/>
                <a:cs typeface="Times New Roman"/>
              </a:rPr>
              <a:t> 	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30"/>
              </a:lnSpc>
            </a:pPr>
            <a:r>
              <a:rPr sz="800" b="1" spc="-10" dirty="0">
                <a:solidFill>
                  <a:srgbClr val="231F20"/>
                </a:solidFill>
                <a:latin typeface="Cambria"/>
                <a:cs typeface="Cambria"/>
              </a:rPr>
              <a:t>Pengadilan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ts val="944"/>
              </a:lnSpc>
            </a:pP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Non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-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litigation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16028" y="3619383"/>
            <a:ext cx="948690" cy="598805"/>
          </a:xfrm>
          <a:custGeom>
            <a:avLst/>
            <a:gdLst/>
            <a:ahLst/>
            <a:cxnLst/>
            <a:rect l="l" t="t" r="r" b="b"/>
            <a:pathLst>
              <a:path w="948689" h="598804">
                <a:moveTo>
                  <a:pt x="876490" y="0"/>
                </a:moveTo>
                <a:lnTo>
                  <a:pt x="71996" y="0"/>
                </a:lnTo>
                <a:lnTo>
                  <a:pt x="60746" y="1125"/>
                </a:lnTo>
                <a:lnTo>
                  <a:pt x="35998" y="9004"/>
                </a:lnTo>
                <a:lnTo>
                  <a:pt x="11249" y="30389"/>
                </a:lnTo>
                <a:lnTo>
                  <a:pt x="0" y="72034"/>
                </a:lnTo>
                <a:lnTo>
                  <a:pt x="0" y="526453"/>
                </a:lnTo>
                <a:lnTo>
                  <a:pt x="1124" y="537708"/>
                </a:lnTo>
                <a:lnTo>
                  <a:pt x="8999" y="562470"/>
                </a:lnTo>
                <a:lnTo>
                  <a:pt x="30373" y="587232"/>
                </a:lnTo>
                <a:lnTo>
                  <a:pt x="71996" y="598487"/>
                </a:lnTo>
                <a:lnTo>
                  <a:pt x="876490" y="598487"/>
                </a:lnTo>
                <a:lnTo>
                  <a:pt x="887741" y="597361"/>
                </a:lnTo>
                <a:lnTo>
                  <a:pt x="912495" y="589483"/>
                </a:lnTo>
                <a:lnTo>
                  <a:pt x="937248" y="568097"/>
                </a:lnTo>
                <a:lnTo>
                  <a:pt x="948499" y="526453"/>
                </a:lnTo>
                <a:lnTo>
                  <a:pt x="948499" y="72034"/>
                </a:lnTo>
                <a:lnTo>
                  <a:pt x="947374" y="60779"/>
                </a:lnTo>
                <a:lnTo>
                  <a:pt x="939498" y="36017"/>
                </a:lnTo>
                <a:lnTo>
                  <a:pt x="918120" y="11255"/>
                </a:lnTo>
                <a:lnTo>
                  <a:pt x="876490" y="0"/>
                </a:lnTo>
                <a:close/>
              </a:path>
            </a:pathLst>
          </a:custGeom>
          <a:solidFill>
            <a:srgbClr val="E33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33775" y="3661421"/>
            <a:ext cx="636270" cy="5010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930"/>
              </a:lnSpc>
              <a:spcBef>
                <a:spcPts val="155"/>
              </a:spcBef>
            </a:pPr>
            <a:r>
              <a:rPr sz="800" b="1" spc="-5" dirty="0">
                <a:solidFill>
                  <a:srgbClr val="FFFFFF"/>
                </a:solidFill>
                <a:latin typeface="Cambria"/>
                <a:cs typeface="Cambria"/>
              </a:rPr>
              <a:t>Badan </a:t>
            </a:r>
            <a:r>
              <a:rPr sz="8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800" b="1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800" b="1" spc="-3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800" b="1" spc="-2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800" b="1" dirty="0">
                <a:solidFill>
                  <a:srgbClr val="FFFFFF"/>
                </a:solidFill>
                <a:latin typeface="Cambria"/>
                <a:cs typeface="Cambria"/>
              </a:rPr>
              <a:t>elesaian  </a:t>
            </a:r>
            <a:r>
              <a:rPr sz="800" b="1" spc="-5" dirty="0">
                <a:solidFill>
                  <a:srgbClr val="FFFFFF"/>
                </a:solidFill>
                <a:latin typeface="Cambria"/>
                <a:cs typeface="Cambria"/>
              </a:rPr>
              <a:t>Sengketa </a:t>
            </a:r>
            <a:r>
              <a:rPr sz="8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mbria"/>
                <a:cs typeface="Cambria"/>
              </a:rPr>
              <a:t>Konsumen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33199" y="3095702"/>
            <a:ext cx="1329055" cy="904240"/>
            <a:chOff x="1933199" y="3095702"/>
            <a:chExt cx="1329055" cy="904240"/>
          </a:xfrm>
        </p:grpSpPr>
        <p:sp>
          <p:nvSpPr>
            <p:cNvPr id="11" name="object 11"/>
            <p:cNvSpPr/>
            <p:nvPr/>
          </p:nvSpPr>
          <p:spPr>
            <a:xfrm>
              <a:off x="1942724" y="3137180"/>
              <a:ext cx="142875" cy="821055"/>
            </a:xfrm>
            <a:custGeom>
              <a:avLst/>
              <a:gdLst/>
              <a:ahLst/>
              <a:cxnLst/>
              <a:rect l="l" t="t" r="r" b="b"/>
              <a:pathLst>
                <a:path w="142875" h="821054">
                  <a:moveTo>
                    <a:pt x="142646" y="0"/>
                  </a:moveTo>
                  <a:lnTo>
                    <a:pt x="0" y="0"/>
                  </a:lnTo>
                  <a:lnTo>
                    <a:pt x="0" y="820788"/>
                  </a:lnTo>
                  <a:lnTo>
                    <a:pt x="142646" y="820788"/>
                  </a:lnTo>
                </a:path>
              </a:pathLst>
            </a:custGeom>
            <a:ln w="1905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0157" y="3095702"/>
              <a:ext cx="113868" cy="829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0157" y="3916540"/>
              <a:ext cx="113868" cy="828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8157" y="3914804"/>
              <a:ext cx="113868" cy="8290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63299" y="4470693"/>
            <a:ext cx="4201795" cy="53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kedua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alternatif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disengketakan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menggunakan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digambarkan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Tabel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ini: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105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8136" y="537909"/>
            <a:ext cx="9118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Tabel</a:t>
            </a:r>
            <a:r>
              <a:rPr sz="9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5.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Alat</a:t>
            </a:r>
            <a:r>
              <a:rPr sz="9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Bukti</a:t>
            </a:r>
            <a:endParaRPr sz="9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5999" y="751713"/>
          <a:ext cx="4182745" cy="1836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0375"/>
                <a:gridCol w="2432685"/>
              </a:tblGrid>
              <a:tr h="175399">
                <a:tc gridSpan="2">
                  <a:txBody>
                    <a:bodyPr/>
                    <a:lstStyle/>
                    <a:p>
                      <a:pPr marL="8318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Alat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Bukti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solidFill>
                      <a:srgbClr val="E332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43">
                <a:tc>
                  <a:txBody>
                    <a:bodyPr/>
                    <a:lstStyle/>
                    <a:p>
                      <a:pPr marL="393700" marR="146050" indent="-24002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Kitab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Undan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g-u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ndan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Hu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(HIR</a:t>
                      </a:r>
                      <a:r>
                        <a:rPr sz="850" b="1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i="1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164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278890" marR="257810" indent="-5568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PP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0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ahu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201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9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ntan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PMSE  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29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  <a:tr h="1283727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Alat-al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bukti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aitu: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53670" indent="-1085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5430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bukt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t;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53670" indent="-1085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5430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bukt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;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53670" indent="-1085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5430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persangkaan;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53670" indent="-1085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5430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pengakuan;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53670" indent="-1085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5430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sumpah;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45720" marR="81915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mempe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hati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peraturan-peraturan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diperintahkan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l-pasal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89230" marR="64769" indent="-144145">
                        <a:lnSpc>
                          <a:spcPct val="100000"/>
                        </a:lnSpc>
                        <a:spcBef>
                          <a:spcPts val="170"/>
                        </a:spcBef>
                        <a:buAutoNum type="arabicParenBoth"/>
                        <a:tabLst>
                          <a:tab pos="189865" algn="l"/>
                        </a:tabLst>
                      </a:pP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Bukti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transaksi</a:t>
                      </a:r>
                      <a:r>
                        <a:rPr sz="850" spc="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PMSE</a:t>
                      </a:r>
                      <a:r>
                        <a:rPr sz="850" spc="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dijadikan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sebagai</a:t>
                      </a:r>
                      <a:r>
                        <a:rPr sz="850" spc="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alat </a:t>
                      </a:r>
                      <a:r>
                        <a:rPr sz="850" b="1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bukti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hukum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acara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b="1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ditolak </a:t>
                      </a:r>
                      <a:r>
                        <a:rPr sz="850" b="1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pengajuannya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sebagai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suatu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alat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bukti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persidan-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bentuk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elekt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onik.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89230" marR="92710" indent="-144145">
                        <a:lnSpc>
                          <a:spcPct val="100000"/>
                        </a:lnSpc>
                        <a:spcBef>
                          <a:spcPts val="565"/>
                        </a:spcBef>
                        <a:buAutoNum type="arabicParenBoth"/>
                        <a:tabLst>
                          <a:tab pos="189865" algn="l"/>
                        </a:tabLst>
                      </a:pP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Bukti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transaksi</a:t>
                      </a:r>
                      <a:r>
                        <a:rPr sz="850" b="1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PMSE</a:t>
                      </a:r>
                      <a:r>
                        <a:rPr sz="850" b="1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b="1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dijadikan</a:t>
                      </a:r>
                      <a:r>
                        <a:rPr sz="850" b="1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bukti</a:t>
                      </a:r>
                      <a:r>
                        <a:rPr sz="850" b="1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tulisan </a:t>
                      </a:r>
                      <a:r>
                        <a:rPr sz="850" b="1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autentik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jika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menggunakan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tanda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tangan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elek- </a:t>
                      </a:r>
                      <a:r>
                        <a:rPr sz="850" b="1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tronik</a:t>
                      </a:r>
                      <a:r>
                        <a:rPr sz="850" b="1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didukung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suatu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sertifikat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elektronik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perundang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undan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13066" y="2838053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Tabel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6.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Kekuatan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Pembuktian</a:t>
            </a:r>
            <a:endParaRPr sz="900">
              <a:latin typeface="Cambria"/>
              <a:cs typeface="Cambr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6000" y="3051854"/>
          <a:ext cx="4179570" cy="1376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4955"/>
                <a:gridCol w="2625090"/>
              </a:tblGrid>
              <a:tr h="1754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uata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embuktian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38">
                <a:tc>
                  <a:txBody>
                    <a:bodyPr/>
                    <a:lstStyle/>
                    <a:p>
                      <a:pPr marL="222885" marR="125730" indent="50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Kitab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Undan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g-u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ndan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Hu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um  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(HIR</a:t>
                      </a:r>
                      <a:r>
                        <a:rPr sz="850" b="1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i="1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164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986155" marR="562610" indent="-3765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PP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0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ahu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201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9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ntan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PMSE  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njelasa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29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  <a:tr h="82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89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spc="-9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Kekuatan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9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pembuktian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terhadap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suatu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informasi elektronik </a:t>
                      </a:r>
                      <a:r>
                        <a:rPr sz="850" spc="-9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 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9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menggunakan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9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tanda</a:t>
                      </a:r>
                      <a:r>
                        <a:rPr sz="850" b="1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9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tangan</a:t>
                      </a:r>
                      <a:r>
                        <a:rPr sz="850" b="1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elektronik </a:t>
                      </a:r>
                      <a:r>
                        <a:rPr sz="850" b="1" spc="-10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</a:t>
                      </a:r>
                      <a:r>
                        <a:rPr sz="850" b="1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0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didukung</a:t>
                      </a:r>
                      <a:r>
                        <a:rPr sz="850" b="1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9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</a:t>
                      </a:r>
                      <a:r>
                        <a:rPr sz="850" b="1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suatu</a:t>
                      </a:r>
                      <a:r>
                        <a:rPr sz="850" b="1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sertifikasi </a:t>
                      </a:r>
                      <a:r>
                        <a:rPr sz="850" b="1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elektronik</a:t>
                      </a:r>
                      <a:r>
                        <a:rPr sz="850" b="1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9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berinduk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9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kepada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sertifikasi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elektronik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Pemerintah,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14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mempunyai</a:t>
                      </a:r>
                      <a:r>
                        <a:rPr sz="850" b="1" spc="-10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kekuatan</a:t>
                      </a:r>
                      <a:r>
                        <a:rPr sz="850" b="1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pembuktian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 </a:t>
                      </a:r>
                      <a:r>
                        <a:rPr sz="850" b="1" spc="-9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sempurna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ecuali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dibukti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lik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oleh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menampik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63300" y="4479457"/>
            <a:ext cx="4202430" cy="206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diselesaikan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melalui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membuktikan,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‘pihak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mendalilkan’.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 ini diatur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1865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berbunyi: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‘Setiap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mendalilkan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ia mempunyai sesuatu hak, atau,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guna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meneguhkan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haknya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sendiri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membantah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lain,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menunjuk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peristiwa,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diwajibkan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membuktikan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peristiwa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tersebut’.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08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demikian,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diselesaikan di pengadilan, maka beban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pembuktian tentang keberadaan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(wanprestasi)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106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15043"/>
            <a:ext cx="4203065" cy="249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tentang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52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 PMSE,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dilarang mencantumkan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Undang-Undang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Konsumen.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 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elektronik, berlaku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elektronik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membuktikan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keberadaan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(wanprestasi)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Pengalihan beban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pembuktian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 diatur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28 UUPK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berlaku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konsumen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diakibatkan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strict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liability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********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51612"/>
            <a:ext cx="4775597" cy="4985789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299" y="506873"/>
            <a:ext cx="2216785" cy="6203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280"/>
              </a:lnSpc>
              <a:spcBef>
                <a:spcPts val="275"/>
              </a:spcBef>
            </a:pPr>
            <a:r>
              <a:rPr spc="-5" dirty="0"/>
              <a:t>Solusi</a:t>
            </a:r>
            <a:r>
              <a:rPr spc="-80" dirty="0"/>
              <a:t> </a:t>
            </a:r>
            <a:r>
              <a:rPr spc="-5" dirty="0"/>
              <a:t>Penggunaan </a:t>
            </a:r>
            <a:r>
              <a:rPr spc="-425" dirty="0"/>
              <a:t> </a:t>
            </a:r>
            <a:r>
              <a:rPr spc="-5" dirty="0"/>
              <a:t>Perjanjian</a:t>
            </a:r>
            <a:r>
              <a:rPr spc="-15" dirty="0"/>
              <a:t> Baku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5995" y="1452194"/>
            <a:ext cx="4176395" cy="230504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1397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10"/>
              </a:spcBef>
            </a:pPr>
            <a:r>
              <a:rPr sz="1300" b="1" spc="-5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sz="13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85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1300" b="1" spc="-45" dirty="0">
                <a:solidFill>
                  <a:srgbClr val="FFFFFF"/>
                </a:solidFill>
                <a:latin typeface="Cambria"/>
                <a:cs typeface="Cambria"/>
              </a:rPr>
              <a:t>erubahan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ambria"/>
                <a:cs typeface="Cambria"/>
              </a:rPr>
              <a:t>Undang-Undan</a:t>
            </a:r>
            <a:r>
              <a:rPr sz="1300" b="1" spc="-4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85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1300" b="1" spc="-4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300" b="1" spc="-5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300" b="1" spc="-45" dirty="0">
                <a:solidFill>
                  <a:srgbClr val="FFFFFF"/>
                </a:solidFill>
                <a:latin typeface="Cambria"/>
                <a:cs typeface="Cambria"/>
              </a:rPr>
              <a:t>lindun</a:t>
            </a:r>
            <a:r>
              <a:rPr sz="1300" b="1" spc="-5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1300" b="1" spc="-50" dirty="0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8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1300" b="1" spc="-55" dirty="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sz="1300" b="1" spc="-50" dirty="0">
                <a:solidFill>
                  <a:srgbClr val="FFFFFF"/>
                </a:solidFill>
                <a:latin typeface="Cambria"/>
                <a:cs typeface="Cambria"/>
              </a:rPr>
              <a:t>sumen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3340" algn="just">
              <a:lnSpc>
                <a:spcPct val="110800"/>
              </a:lnSpc>
              <a:spcBef>
                <a:spcPts val="100"/>
              </a:spcBef>
            </a:pPr>
            <a:r>
              <a:rPr dirty="0"/>
              <a:t>UUPK </a:t>
            </a:r>
            <a:r>
              <a:rPr spc="-5" dirty="0"/>
              <a:t>merupakan salah satu dari </a:t>
            </a:r>
            <a:r>
              <a:rPr dirty="0"/>
              <a:t>4 </a:t>
            </a:r>
            <a:r>
              <a:rPr spc="-5" dirty="0"/>
              <a:t>(empat) undang-undang yang harus dimiliki </a:t>
            </a:r>
            <a:r>
              <a:rPr dirty="0"/>
              <a:t> Indonesia</a:t>
            </a:r>
            <a:r>
              <a:rPr spc="5" dirty="0"/>
              <a:t> </a:t>
            </a:r>
            <a:r>
              <a:rPr spc="-5" dirty="0"/>
              <a:t>agar</a:t>
            </a:r>
            <a:r>
              <a:rPr dirty="0"/>
              <a:t> </a:t>
            </a:r>
            <a:r>
              <a:rPr spc="-5" dirty="0"/>
              <a:t>memperoleh</a:t>
            </a:r>
            <a:r>
              <a:rPr dirty="0"/>
              <a:t> </a:t>
            </a:r>
            <a:r>
              <a:rPr spc="-5" dirty="0"/>
              <a:t>bantuan</a:t>
            </a:r>
            <a:r>
              <a:rPr dirty="0"/>
              <a:t> </a:t>
            </a:r>
            <a:r>
              <a:rPr spc="-5" dirty="0"/>
              <a:t>dari</a:t>
            </a:r>
            <a:r>
              <a:rPr dirty="0"/>
              <a:t> </a:t>
            </a:r>
            <a:r>
              <a:rPr i="1" spc="-5" dirty="0">
                <a:latin typeface="Calibri"/>
                <a:cs typeface="Calibri"/>
              </a:rPr>
              <a:t>International</a:t>
            </a:r>
            <a:r>
              <a:rPr i="1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Monetary</a:t>
            </a:r>
            <a:r>
              <a:rPr i="1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Fund</a:t>
            </a:r>
            <a:r>
              <a:rPr i="1" spc="-5" dirty="0">
                <a:latin typeface="Calibri"/>
                <a:cs typeface="Calibri"/>
              </a:rPr>
              <a:t> </a:t>
            </a:r>
            <a:r>
              <a:rPr spc="-5" dirty="0"/>
              <a:t>(</a:t>
            </a:r>
            <a:r>
              <a:rPr i="1" spc="-5" dirty="0">
                <a:latin typeface="Calibri"/>
                <a:cs typeface="Calibri"/>
              </a:rPr>
              <a:t>IMF</a:t>
            </a:r>
            <a:r>
              <a:rPr spc="-5" dirty="0"/>
              <a:t>) </a:t>
            </a:r>
            <a:r>
              <a:rPr spc="-215" dirty="0"/>
              <a:t> </a:t>
            </a:r>
            <a:r>
              <a:rPr spc="-5" dirty="0"/>
              <a:t>untuk mengatasi </a:t>
            </a:r>
            <a:r>
              <a:rPr dirty="0"/>
              <a:t>krisis </a:t>
            </a:r>
            <a:r>
              <a:rPr spc="-5" dirty="0"/>
              <a:t>moneter </a:t>
            </a:r>
            <a:r>
              <a:rPr dirty="0"/>
              <a:t>1988. </a:t>
            </a:r>
            <a:r>
              <a:rPr spc="-10" dirty="0"/>
              <a:t>Kesepakatan </a:t>
            </a:r>
            <a:r>
              <a:rPr spc="-5" dirty="0"/>
              <a:t>untuk mendapatkan bantuan </a:t>
            </a:r>
            <a:r>
              <a:rPr dirty="0"/>
              <a:t> </a:t>
            </a:r>
            <a:r>
              <a:rPr spc="-5" dirty="0"/>
              <a:t>dari </a:t>
            </a:r>
            <a:r>
              <a:rPr i="1" dirty="0">
                <a:latin typeface="Calibri"/>
                <a:cs typeface="Calibri"/>
              </a:rPr>
              <a:t>IMF </a:t>
            </a:r>
            <a:r>
              <a:rPr spc="-10" dirty="0"/>
              <a:t>dituangkan </a:t>
            </a:r>
            <a:r>
              <a:rPr spc="-5" dirty="0"/>
              <a:t>dalam Nota Kesepahaman </a:t>
            </a:r>
            <a:r>
              <a:rPr spc="-15" dirty="0"/>
              <a:t>(</a:t>
            </a:r>
            <a:r>
              <a:rPr i="1" spc="-15" dirty="0">
                <a:latin typeface="Calibri"/>
                <a:cs typeface="Calibri"/>
              </a:rPr>
              <a:t>Letter </a:t>
            </a:r>
            <a:r>
              <a:rPr i="1" spc="-5" dirty="0">
                <a:latin typeface="Calibri"/>
                <a:cs typeface="Calibri"/>
              </a:rPr>
              <a:t>of Intent) </a:t>
            </a:r>
            <a:r>
              <a:rPr spc="-10" dirty="0"/>
              <a:t>antara </a:t>
            </a:r>
            <a:r>
              <a:rPr dirty="0"/>
              <a:t>Indonesia </a:t>
            </a:r>
            <a:r>
              <a:rPr spc="5" dirty="0"/>
              <a:t> </a:t>
            </a:r>
            <a:r>
              <a:rPr spc="-5" dirty="0"/>
              <a:t>dan </a:t>
            </a:r>
            <a:r>
              <a:rPr i="1" dirty="0">
                <a:latin typeface="Calibri"/>
                <a:cs typeface="Calibri"/>
              </a:rPr>
              <a:t>IMF</a:t>
            </a:r>
            <a:r>
              <a:rPr i="1" spc="-5" dirty="0">
                <a:latin typeface="Calibri"/>
                <a:cs typeface="Calibri"/>
              </a:rPr>
              <a:t> </a:t>
            </a:r>
            <a:r>
              <a:rPr spc="-5" dirty="0"/>
              <a:t>pada tanggal </a:t>
            </a:r>
            <a:r>
              <a:rPr dirty="0"/>
              <a:t>29 Juli</a:t>
            </a:r>
            <a:r>
              <a:rPr spc="-5" dirty="0"/>
              <a:t> </a:t>
            </a:r>
            <a:r>
              <a:rPr dirty="0"/>
              <a:t>1998.</a:t>
            </a:r>
          </a:p>
          <a:p>
            <a:pPr marL="63500" marR="55880" algn="just">
              <a:lnSpc>
                <a:spcPct val="110800"/>
              </a:lnSpc>
              <a:spcBef>
                <a:spcPts val="710"/>
              </a:spcBef>
            </a:pPr>
            <a:r>
              <a:rPr spc="-5" dirty="0"/>
              <a:t>Nota</a:t>
            </a:r>
            <a:r>
              <a:rPr dirty="0"/>
              <a:t> </a:t>
            </a:r>
            <a:r>
              <a:rPr spc="-10" dirty="0"/>
              <a:t>Kesepahaman</a:t>
            </a:r>
            <a:r>
              <a:rPr spc="-5" dirty="0"/>
              <a:t> </a:t>
            </a:r>
            <a:r>
              <a:rPr spc="-10" dirty="0"/>
              <a:t>tersebut</a:t>
            </a:r>
            <a:r>
              <a:rPr spc="-5" dirty="0"/>
              <a:t> memuat</a:t>
            </a:r>
            <a:r>
              <a:rPr dirty="0"/>
              <a:t> </a:t>
            </a:r>
            <a:r>
              <a:rPr spc="-15" dirty="0"/>
              <a:t>persyaratan</a:t>
            </a:r>
            <a:r>
              <a:rPr spc="-10" dirty="0"/>
              <a:t> bahwa</a:t>
            </a:r>
            <a:r>
              <a:rPr spc="-5" dirty="0"/>
              <a:t> agar</a:t>
            </a:r>
            <a:r>
              <a:rPr dirty="0"/>
              <a:t> </a:t>
            </a:r>
            <a:r>
              <a:rPr spc="-5" dirty="0"/>
              <a:t>bantuan</a:t>
            </a:r>
            <a:r>
              <a:rPr dirty="0"/>
              <a:t> </a:t>
            </a:r>
            <a:r>
              <a:rPr spc="-5" dirty="0"/>
              <a:t>dapat </a:t>
            </a:r>
            <a:r>
              <a:rPr spc="-215" dirty="0"/>
              <a:t> </a:t>
            </a:r>
            <a:r>
              <a:rPr spc="-5" dirty="0"/>
              <a:t>diberikan,</a:t>
            </a:r>
            <a:r>
              <a:rPr spc="-10" dirty="0"/>
              <a:t> </a:t>
            </a:r>
            <a:r>
              <a:rPr dirty="0"/>
              <a:t>Indonesia</a:t>
            </a:r>
            <a:r>
              <a:rPr spc="50" dirty="0"/>
              <a:t> </a:t>
            </a:r>
            <a:r>
              <a:rPr spc="-5" dirty="0"/>
              <a:t>harus </a:t>
            </a:r>
            <a:r>
              <a:rPr dirty="0"/>
              <a:t>memiliki 4</a:t>
            </a:r>
            <a:r>
              <a:rPr spc="-5" dirty="0"/>
              <a:t> (empat)</a:t>
            </a:r>
            <a:r>
              <a:rPr dirty="0"/>
              <a:t> </a:t>
            </a:r>
            <a:r>
              <a:rPr spc="-5" dirty="0"/>
              <a:t>undang-undang</a:t>
            </a:r>
            <a:r>
              <a:rPr sz="825" spc="-7" baseline="35353" dirty="0"/>
              <a:t>88</a:t>
            </a:r>
            <a:r>
              <a:rPr sz="1000" spc="-5" dirty="0"/>
              <a:t>,</a:t>
            </a:r>
            <a:r>
              <a:rPr sz="1000" dirty="0"/>
              <a:t> </a:t>
            </a:r>
            <a:r>
              <a:rPr sz="1000" spc="-5" dirty="0"/>
              <a:t>yaitu:</a:t>
            </a:r>
            <a:endParaRPr sz="1000"/>
          </a:p>
          <a:p>
            <a:pPr marL="279400" indent="-216535">
              <a:lnSpc>
                <a:spcPct val="100000"/>
              </a:lnSpc>
              <a:spcBef>
                <a:spcPts val="409"/>
              </a:spcBef>
              <a:buFont typeface="Symbol"/>
              <a:buChar char=""/>
              <a:tabLst>
                <a:tab pos="279400" algn="l"/>
                <a:tab pos="280035" algn="l"/>
                <a:tab pos="1726564" algn="l"/>
              </a:tabLst>
            </a:pPr>
            <a:r>
              <a:rPr i="1" spc="-5" dirty="0">
                <a:latin typeface="Calibri"/>
                <a:cs typeface="Calibri"/>
              </a:rPr>
              <a:t>Bankruptcy</a:t>
            </a:r>
            <a:r>
              <a:rPr i="1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Law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Reform	</a:t>
            </a:r>
            <a:r>
              <a:rPr dirty="0"/>
              <a:t>:</a:t>
            </a:r>
            <a:r>
              <a:rPr spc="170" dirty="0"/>
              <a:t> </a:t>
            </a:r>
            <a:r>
              <a:rPr dirty="0"/>
              <a:t>Undang-Undang</a:t>
            </a:r>
            <a:r>
              <a:rPr spc="-15" dirty="0"/>
              <a:t> </a:t>
            </a:r>
            <a:r>
              <a:rPr spc="-5" dirty="0"/>
              <a:t>Kepailitan;</a:t>
            </a:r>
          </a:p>
          <a:p>
            <a:pPr marL="279400" indent="-216535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279400" algn="l"/>
                <a:tab pos="280035" algn="l"/>
              </a:tabLst>
            </a:pPr>
            <a:r>
              <a:rPr i="1" spc="-5" dirty="0">
                <a:latin typeface="Calibri"/>
                <a:cs typeface="Calibri"/>
              </a:rPr>
              <a:t>New Arbitration</a:t>
            </a:r>
            <a:r>
              <a:rPr i="1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Regulation</a:t>
            </a:r>
            <a:r>
              <a:rPr i="1" spc="75" dirty="0">
                <a:latin typeface="Calibri"/>
                <a:cs typeface="Calibri"/>
              </a:rPr>
              <a:t> </a:t>
            </a:r>
            <a:r>
              <a:rPr dirty="0"/>
              <a:t>:</a:t>
            </a:r>
            <a:r>
              <a:rPr spc="204" dirty="0"/>
              <a:t> </a:t>
            </a:r>
            <a:r>
              <a:rPr dirty="0"/>
              <a:t>Undang-Undang </a:t>
            </a:r>
            <a:r>
              <a:rPr spc="-5" dirty="0"/>
              <a:t>Alternatif Penyelesaian</a:t>
            </a:r>
          </a:p>
          <a:p>
            <a:pPr marR="163830" algn="ctr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Sengketa;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3299" y="3603213"/>
            <a:ext cx="1316355" cy="3632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Competition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Policy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Consumer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Protection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6999" y="3603213"/>
            <a:ext cx="2539365" cy="3632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000" spc="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Persaingan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Sehat;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5999" y="674016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3299" y="4049032"/>
            <a:ext cx="4204335" cy="328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Rancangan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Undang-Undang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mulai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dibahas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Dewan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Perwakilan Rakyat pada bulan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Oktober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1998,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diundangkan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(enam) bulan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kemudian pada tanggal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 April 1999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Undang-Undang Nomor 9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1999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(UUPK).</a:t>
            </a:r>
            <a:endParaRPr sz="1000">
              <a:latin typeface="Calibri"/>
              <a:cs typeface="Calibri"/>
            </a:endParaRPr>
          </a:p>
          <a:p>
            <a:pPr marL="12700" marR="6985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diundangkan pada tanggal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 April 1999,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mulai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(satu) 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diundangkan, yaitu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April 2000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65 UUPK).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Setelah lebih 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 sejak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 berlaku, penegakan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ternyata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 menghadapi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kendala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disebabkan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faktor.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faktor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kekeliruan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kekurangan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kelemahan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sendiri.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Kekeliruan,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kekurangan,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kelemahan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dimaksud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aspek: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415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Gramatika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Undang-undang;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Sistematika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Undang-Undang;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Usaha;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88   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Indonesia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Letter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of</a:t>
            </a:r>
            <a:r>
              <a:rPr sz="800" i="1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Intent,</a:t>
            </a:r>
            <a:r>
              <a:rPr sz="800" i="1" dirty="0">
                <a:solidFill>
                  <a:srgbClr val="0048AA"/>
                </a:solidFill>
                <a:latin typeface="Cambria"/>
                <a:cs typeface="Cambria"/>
              </a:rPr>
              <a:t> </a:t>
            </a:r>
            <a:r>
              <a:rPr sz="800" i="1" u="sng" spc="-5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  <a:hlinkClick r:id="rId2"/>
              </a:rPr>
              <a:t>https://www.imf.org/external/np/loi/1113a98.htm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diunduh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16 </a:t>
            </a:r>
            <a:r>
              <a:rPr sz="800" spc="-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November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2020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pukul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14.42.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108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04252" y="0"/>
            <a:ext cx="756285" cy="1079500"/>
          </a:xfrm>
          <a:custGeom>
            <a:avLst/>
            <a:gdLst/>
            <a:ahLst/>
            <a:cxnLst/>
            <a:rect l="l" t="t" r="r" b="b"/>
            <a:pathLst>
              <a:path w="756285" h="1079500">
                <a:moveTo>
                  <a:pt x="755992" y="0"/>
                </a:moveTo>
                <a:lnTo>
                  <a:pt x="0" y="0"/>
                </a:lnTo>
                <a:lnTo>
                  <a:pt x="0" y="898999"/>
                </a:lnTo>
                <a:lnTo>
                  <a:pt x="2812" y="927124"/>
                </a:lnTo>
                <a:lnTo>
                  <a:pt x="22499" y="988998"/>
                </a:lnTo>
                <a:lnTo>
                  <a:pt x="75936" y="1050872"/>
                </a:lnTo>
                <a:lnTo>
                  <a:pt x="179997" y="1078997"/>
                </a:lnTo>
                <a:lnTo>
                  <a:pt x="575995" y="1078997"/>
                </a:lnTo>
                <a:lnTo>
                  <a:pt x="604120" y="1076184"/>
                </a:lnTo>
                <a:lnTo>
                  <a:pt x="665994" y="1056497"/>
                </a:lnTo>
                <a:lnTo>
                  <a:pt x="727868" y="1003060"/>
                </a:lnTo>
                <a:lnTo>
                  <a:pt x="755992" y="898999"/>
                </a:lnTo>
                <a:lnTo>
                  <a:pt x="755992" y="0"/>
                </a:lnTo>
                <a:close/>
              </a:path>
            </a:pathLst>
          </a:custGeom>
          <a:solidFill>
            <a:srgbClr val="E33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1642" y="447620"/>
            <a:ext cx="48133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140" dirty="0">
                <a:solidFill>
                  <a:srgbClr val="FFFFFF"/>
                </a:solidFill>
                <a:latin typeface="Cambria"/>
                <a:cs typeface="Cambria"/>
              </a:rPr>
              <a:t>III</a:t>
            </a:r>
            <a:endParaRPr sz="4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109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15043"/>
            <a:ext cx="4203065" cy="96011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229"/>
              </a:spcBef>
              <a:buAutoNum type="alphaLcPeriod" startAt="4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 startAt="4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Kelembagaan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 buku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 kelima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aspek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atas, namun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khusus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hanya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berkaitan dengan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memuat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eksonerasi.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Uraian yang dimaksud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1692605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a.</a:t>
            </a:r>
            <a:r>
              <a:rPr sz="1100" b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Gramatika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" y="1950878"/>
            <a:ext cx="3985895" cy="495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Rancangan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DPR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bulan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Oktober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1998,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rancangan tersebut dimaksudkan 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namun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menjelang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pengesahan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muncul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pertanyaan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Berhubung 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salah satu 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(emp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t)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dimilik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tuk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asi  krisis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moneter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1988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bantuan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IMF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maka 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jalan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pintas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sebelum pengesahan pada bulan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April 1999,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‘barang’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tambahan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jasa’.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dari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jalan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pintas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tersebut: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280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‘pelaku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usaha’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berlaku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pula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‘penyedia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jasa’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disebutkan dalam UUPK, sehingga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keduanya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digeneralisasi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memiliki tujuan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sama,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mencari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laba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profit</a:t>
            </a:r>
            <a:r>
              <a:rPr sz="1000" i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making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Padahal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(dua)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jenis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tujuan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penyediaan jasa, yaitu jasa sebagai layanan yang bertujuan mencari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laba (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profit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making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),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dan jasa sebagai layanan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bertujuan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mencari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nafkah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livelihood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demikian,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konsekuensi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dari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penambahan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frasa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‘dan/atau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jasa’ pada setiap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kata ‘barang’, maka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samping frasa ‘pelaku usaha’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seharusnya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diatur ‘penyedia jasa’ yang terdiri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atas ‘penyedia jasa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komersial’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yang bertujuan mencari laba, dan ‘penyedia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profesional’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bertujuan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mencari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nafkah.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285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Pertanggungjawaban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bertujuan mencari laba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didasarkan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tanggungjawab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kontraktual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contractual 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tanggung-jawab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tort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 dalam hal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menggugat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 dasar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gugatan:</a:t>
            </a:r>
            <a:endParaRPr sz="1000">
              <a:latin typeface="Calibri"/>
              <a:cs typeface="Calibri"/>
            </a:endParaRPr>
          </a:p>
          <a:p>
            <a:pPr marL="444500" marR="6350" indent="-216535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berdasarkan pelanggaran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ingkar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wanprestasi, 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antara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747784"/>
            <a:ext cx="4202430" cy="58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89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Johannes</a:t>
            </a:r>
            <a:r>
              <a:rPr sz="800" spc="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Gunawan,</a:t>
            </a:r>
            <a:r>
              <a:rPr sz="800" spc="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Kontroversi</a:t>
            </a:r>
            <a:r>
              <a:rPr sz="800" spc="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Strict</a:t>
            </a:r>
            <a:r>
              <a:rPr sz="800" i="1" spc="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Liability</a:t>
            </a:r>
            <a:r>
              <a:rPr sz="800" i="1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Dalam</a:t>
            </a:r>
            <a:r>
              <a:rPr sz="800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Hukum</a:t>
            </a:r>
            <a:r>
              <a:rPr sz="800" spc="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Perlindungan</a:t>
            </a:r>
            <a:r>
              <a:rPr sz="800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Konsumen, </a:t>
            </a:r>
            <a:r>
              <a:rPr sz="800" spc="-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Jurnal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Veritas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Et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Justitia,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Volume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4 Nomor 2,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Tahun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2018.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110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1800" y="515043"/>
            <a:ext cx="3897629" cy="586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69850" indent="-216535" algn="just">
              <a:lnSpc>
                <a:spcPct val="110800"/>
              </a:lnSpc>
              <a:spcBef>
                <a:spcPts val="100"/>
              </a:spcBef>
              <a:buChar char="o"/>
              <a:tabLst>
                <a:tab pos="2927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berdasarkan 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dengan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tidak 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misalnya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rantai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pasok, namun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pengecer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barang.</a:t>
            </a:r>
            <a:endParaRPr sz="1000">
              <a:latin typeface="Calibri"/>
              <a:cs typeface="Calibri"/>
            </a:endParaRPr>
          </a:p>
          <a:p>
            <a:pPr marL="76200" marR="6921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kedua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didasarkan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dimodifikasi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 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product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mengadopsi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strict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civil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law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system.</a:t>
            </a:r>
            <a:endParaRPr sz="1000">
              <a:latin typeface="Calibri"/>
              <a:cs typeface="Calibri"/>
            </a:endParaRPr>
          </a:p>
          <a:p>
            <a:pPr marL="76200" marR="68580" algn="just">
              <a:lnSpc>
                <a:spcPct val="110800"/>
              </a:lnSpc>
              <a:spcBef>
                <a:spcPts val="70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diketahui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sejarah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perkembangan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keperdataan 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perbedaan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strict liability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civil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law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system,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strict liability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common law system</a:t>
            </a:r>
            <a:r>
              <a:rPr sz="825" i="1" spc="-7" baseline="35353" dirty="0">
                <a:solidFill>
                  <a:srgbClr val="231F20"/>
                </a:solidFill>
                <a:latin typeface="Calibri"/>
                <a:cs typeface="Calibri"/>
              </a:rPr>
              <a:t>89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Perbedaan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92100" marR="69215" indent="-216535" algn="just">
              <a:lnSpc>
                <a:spcPct val="110800"/>
              </a:lnSpc>
              <a:spcBef>
                <a:spcPts val="285"/>
              </a:spcBef>
              <a:buFont typeface="Calibri"/>
              <a:buChar char="o"/>
              <a:tabLst>
                <a:tab pos="292735" algn="l"/>
              </a:tabLst>
            </a:pP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Strict liability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pertanggungjawaban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tanpa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kesalahan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pertanggung-jawaban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(risk)</a:t>
            </a:r>
            <a:endParaRPr sz="1000">
              <a:latin typeface="Calibri"/>
              <a:cs typeface="Calibri"/>
            </a:endParaRPr>
          </a:p>
          <a:p>
            <a:pPr marL="292100" marR="68580" indent="-216535" algn="just">
              <a:lnSpc>
                <a:spcPct val="110800"/>
              </a:lnSpc>
              <a:buFont typeface="Calibri"/>
              <a:buChar char="o"/>
              <a:tabLst>
                <a:tab pos="292735" algn="l"/>
              </a:tabLst>
            </a:pP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Strict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liability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pertanggungjawaban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pengalihan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beban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pembuktian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pembuktian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terbalik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unsur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kesalahan</a:t>
            </a:r>
            <a:r>
              <a:rPr sz="10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penggugat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(konsumen)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tergugat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(pelaku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usaha)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sehingga di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dalamnya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tetap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terkandung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unsur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kesalahan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20" dirty="0">
                <a:solidFill>
                  <a:srgbClr val="231F20"/>
                </a:solidFill>
                <a:latin typeface="Calibri"/>
                <a:cs typeface="Calibri"/>
              </a:rPr>
              <a:t>(fault)</a:t>
            </a:r>
            <a:endParaRPr sz="1000">
              <a:latin typeface="Calibri"/>
              <a:cs typeface="Calibri"/>
            </a:endParaRPr>
          </a:p>
          <a:p>
            <a:pPr marL="76200" marR="69215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strict liability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civil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law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system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ditemukan 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28 UUPK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76200" marR="69215" algn="just">
              <a:lnSpc>
                <a:spcPct val="110800"/>
              </a:lnSpc>
              <a:spcBef>
                <a:spcPts val="28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‘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Pembuktian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ada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tidaknya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unsur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kesalahan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dimaksud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22,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23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beban dan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tanggung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jawab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pelaku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’.</a:t>
            </a:r>
            <a:endParaRPr sz="1000">
              <a:latin typeface="Calibri"/>
              <a:cs typeface="Calibri"/>
            </a:endParaRPr>
          </a:p>
          <a:p>
            <a:pPr marL="76200" marR="685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28 UUPK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pengalihan beban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pembuktian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pembuktian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terbalik unsur kesalahan dari penggugat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(konsumen)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tergugat (pelaku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usaha), yaitu membuktikan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bersalah.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Padahal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1865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penggugat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(konsumen)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mendalilkan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keberadaan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kesalahan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tergugat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beban untuk membuktikan kesalahan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tergugat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usaha).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674016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111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15043"/>
            <a:ext cx="3770629" cy="223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Konsekuensi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penambahan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‘dan/atau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jasa’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‘barang’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pertanggungjawaban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senantiasa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(pengguna jasa)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tanggungjawabnya didasarkan pada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contractual 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terpaksa harus menggunakan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tort 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mengadopsi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strict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liability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bagi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barang.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Alhasil,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memiliki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jasanya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terukur,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28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strict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liability.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Uraian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menunjukkan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kekeliruan gramatika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berakibat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fatal,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mengubah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prinsip pertanggungjawaban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3000971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b.</a:t>
            </a:r>
            <a:r>
              <a:rPr sz="1100" b="1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Sistematika</a:t>
            </a:r>
            <a:r>
              <a:rPr sz="11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" y="3277249"/>
            <a:ext cx="3987800" cy="311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Butir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237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Lampiran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No. 12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2011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Pembentukan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bahwa 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perubahan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mengakibatkan: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409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sistematika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b="1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berubah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228600" marR="8255" indent="-216535">
              <a:lnSpc>
                <a:spcPct val="110800"/>
              </a:lnSpc>
              <a:spcBef>
                <a:spcPts val="5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materi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berubah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50%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(lima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puluh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persen);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esensinya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berubah;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perundang-undangan yang diubah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lebih baik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dicabut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dan disusun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kembali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perundang-undangan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baru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0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Berhubung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sekarang berlaku tidak 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bab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khusus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‘Hak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Kewajiban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serta Pelaku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Jasa’;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‘Larangan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Bagi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Jasa’;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‘Perjanjian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Baku’,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Butir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237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Lampiran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No. 12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2011,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amandemen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UUPK melainkan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UUPK.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Sistematika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rancangan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299" y="6400718"/>
            <a:ext cx="491490" cy="3632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  <a:tabLst>
                <a:tab pos="444500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AB I	: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44500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AB II	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7380" y="6400718"/>
            <a:ext cx="2187575" cy="3632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tuan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Umum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112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31553"/>
            <a:ext cx="4914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BAB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III 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299" y="852863"/>
            <a:ext cx="491490" cy="53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BAB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IV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BAB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BAB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VI</a:t>
            </a:r>
            <a:r>
              <a:rPr sz="100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" y="1528503"/>
            <a:ext cx="495300" cy="36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BAB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VII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BAB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VIII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299" y="1866323"/>
            <a:ext cx="363220" cy="53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AB IX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BAB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X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AB XI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299" y="2373053"/>
            <a:ext cx="491490" cy="36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BAB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XII</a:t>
            </a:r>
            <a:r>
              <a:rPr sz="1000" spc="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BAB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XIII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1353" y="515043"/>
            <a:ext cx="341757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Kewajiban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dan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endParaRPr sz="1000">
              <a:latin typeface="Calibri"/>
              <a:cs typeface="Calibri"/>
            </a:endParaRPr>
          </a:p>
          <a:p>
            <a:pPr marL="228600" marR="401320">
              <a:lnSpc>
                <a:spcPct val="110800"/>
              </a:lnSpc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Larangan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Jasa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endParaRPr sz="1000">
              <a:latin typeface="Calibri"/>
              <a:cs typeface="Calibri"/>
            </a:endParaRPr>
          </a:p>
          <a:p>
            <a:pPr marL="228600" marR="214629">
              <a:lnSpc>
                <a:spcPct val="110800"/>
              </a:lnSpc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Tugas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wewenang Pemerintah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Bidang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endParaRPr sz="10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13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Kelembagaan</a:t>
            </a:r>
            <a:endParaRPr sz="10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13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8600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	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Pembinaan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Pengawasan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8600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	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Penyidikan</a:t>
            </a:r>
            <a:endParaRPr sz="1000">
              <a:latin typeface="Calibri"/>
              <a:cs typeface="Calibri"/>
            </a:endParaRPr>
          </a:p>
          <a:p>
            <a:pPr marL="228600" marR="2137410" indent="-216535">
              <a:lnSpc>
                <a:spcPct val="110800"/>
              </a:lnSpc>
              <a:tabLst>
                <a:tab pos="228600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	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Pidana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alihan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Penutup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5995" y="2953880"/>
            <a:ext cx="4176395" cy="196850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905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c.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Barang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9299" y="3281544"/>
            <a:ext cx="3987165" cy="3576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RUU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dibedakan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‘Pelaku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Usaha’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barang)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‘Penyedia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Jasa’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komersial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jasa profesional).</a:t>
            </a:r>
            <a:endParaRPr sz="1000">
              <a:latin typeface="Calibri"/>
              <a:cs typeface="Calibri"/>
            </a:endParaRPr>
          </a:p>
          <a:p>
            <a:pPr marL="12700" marR="762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Sebelum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dibahas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lanjut,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jenis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dasar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beserta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dasar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gugatan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hukum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berikut:</a:t>
            </a:r>
            <a:endParaRPr sz="1000">
              <a:latin typeface="Calibri"/>
              <a:cs typeface="Calibri"/>
            </a:endParaRPr>
          </a:p>
          <a:p>
            <a:pPr marL="228600" marR="470534" indent="-216535" algn="just">
              <a:lnSpc>
                <a:spcPct val="134500"/>
              </a:lnSpc>
              <a:buFont typeface="Symbol"/>
              <a:buChar char="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Dasar tanggungjawab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perdata terdiri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atas: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kontraktual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contractual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800"/>
              </a:lnSpc>
              <a:buChar char="o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tort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409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Dasar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rugi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atas:</a:t>
            </a:r>
            <a:endParaRPr sz="1000">
              <a:latin typeface="Calibri"/>
              <a:cs typeface="Calibri"/>
            </a:endParaRPr>
          </a:p>
          <a:p>
            <a:pPr marL="444500" marR="5715" lvl="1" indent="-216535">
              <a:lnSpc>
                <a:spcPct val="110800"/>
              </a:lnSpc>
              <a:spcBef>
                <a:spcPts val="285"/>
              </a:spcBef>
              <a:buFont typeface="Calibri"/>
              <a:buChar char="o"/>
              <a:tabLst>
                <a:tab pos="444500" algn="l"/>
                <a:tab pos="4451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b="1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b="1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wanprestasi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yaitu: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415"/>
              </a:spcBef>
              <a:buFont typeface="Wingdings"/>
              <a:buChar char=""/>
              <a:tabLst>
                <a:tab pos="660400" algn="l"/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660400" marR="8255" lvl="2" indent="-216535">
              <a:lnSpc>
                <a:spcPct val="110800"/>
              </a:lnSpc>
              <a:buFont typeface="Wingdings"/>
              <a:buChar char=""/>
              <a:tabLst>
                <a:tab pos="660400" algn="l"/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diukur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terukur;</a:t>
            </a:r>
            <a:endParaRPr sz="1000">
              <a:latin typeface="Calibri"/>
              <a:cs typeface="Calibri"/>
            </a:endParaRPr>
          </a:p>
          <a:p>
            <a:pPr marL="444500" marR="6985" lvl="1" indent="-216535">
              <a:lnSpc>
                <a:spcPct val="110800"/>
              </a:lnSpc>
              <a:spcBef>
                <a:spcPts val="284"/>
              </a:spcBef>
              <a:buFont typeface="Calibri"/>
              <a:buChar char="o"/>
              <a:tabLst>
                <a:tab pos="444500" algn="l"/>
                <a:tab pos="4451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b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hukum,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(empat)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yaitu:</a:t>
            </a:r>
            <a:endParaRPr sz="1000">
              <a:latin typeface="Calibri"/>
              <a:cs typeface="Calibri"/>
            </a:endParaRPr>
          </a:p>
          <a:p>
            <a:pPr marL="660400" marR="5715" lvl="2" indent="-216535">
              <a:lnSpc>
                <a:spcPct val="110800"/>
              </a:lnSpc>
              <a:spcBef>
                <a:spcPts val="280"/>
              </a:spcBef>
              <a:buFont typeface="Wingdings"/>
              <a:buChar char=""/>
              <a:tabLst>
                <a:tab pos="660400" algn="l"/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(sebelum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31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Januari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1919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ditafsirkan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undang-undang);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999" y="637440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899" y="515043"/>
            <a:ext cx="4366895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43510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konsensualisme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moralitas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manusia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senantiasa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janji, sebagaimana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adagium:</a:t>
            </a:r>
            <a:endParaRPr sz="1000">
              <a:latin typeface="Calibri"/>
              <a:cs typeface="Calibri"/>
            </a:endParaRPr>
          </a:p>
          <a:p>
            <a:pPr marL="685800" indent="-216535">
              <a:lnSpc>
                <a:spcPct val="100000"/>
              </a:lnSpc>
              <a:spcBef>
                <a:spcPts val="409"/>
              </a:spcBef>
              <a:buFont typeface="Calibri"/>
              <a:buChar char="o"/>
              <a:tabLst>
                <a:tab pos="685800" algn="l"/>
                <a:tab pos="686435" algn="l"/>
              </a:tabLst>
            </a:pP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Pacta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Sunt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Servanda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ditaati);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endParaRPr sz="1000">
              <a:latin typeface="Calibri"/>
              <a:cs typeface="Calibri"/>
            </a:endParaRPr>
          </a:p>
          <a:p>
            <a:pPr marL="685800" indent="-216535">
              <a:lnSpc>
                <a:spcPct val="100000"/>
              </a:lnSpc>
              <a:spcBef>
                <a:spcPts val="130"/>
              </a:spcBef>
              <a:buFont typeface="Calibri"/>
              <a:buChar char="o"/>
              <a:tabLst>
                <a:tab pos="685800" algn="l"/>
                <a:tab pos="686435" algn="l"/>
              </a:tabLst>
            </a:pP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Promissorum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Implendorum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Obligatio</a:t>
            </a:r>
            <a:r>
              <a:rPr sz="10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(janji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menimbulkan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kewajiban).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Calibri"/>
              <a:cs typeface="Calibri"/>
            </a:endParaRPr>
          </a:p>
          <a:p>
            <a:pPr marL="469900" indent="-216535" algn="just">
              <a:lnSpc>
                <a:spcPct val="100000"/>
              </a:lnSpc>
              <a:buFont typeface="Calibri"/>
              <a:buChar char="•"/>
              <a:tabLst>
                <a:tab pos="4705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Asas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Kebebasan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Berkontrak</a:t>
            </a:r>
            <a:endParaRPr sz="1000">
              <a:latin typeface="Calibri"/>
              <a:cs typeface="Calibri"/>
            </a:endParaRPr>
          </a:p>
          <a:p>
            <a:pPr marL="469900" marR="144780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tersirat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semua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yang dibuat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 bagi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membuatnya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1338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(1) KUH.Perdata)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9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469900" marR="14414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Istilah ‘semua’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rumusan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menunjukkan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semua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berbentuk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apapun.</a:t>
            </a:r>
            <a:endParaRPr sz="1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8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civil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law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tradition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berkontrak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atas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685800" marR="144145" lvl="1" indent="-216535">
              <a:lnSpc>
                <a:spcPct val="110800"/>
              </a:lnSpc>
              <a:spcBef>
                <a:spcPts val="280"/>
              </a:spcBef>
              <a:buChar char="o"/>
              <a:tabLst>
                <a:tab pos="685800" algn="l"/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membuat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685800" marR="143510" lvl="1" indent="-216535">
              <a:lnSpc>
                <a:spcPct val="110800"/>
              </a:lnSpc>
              <a:buChar char="o"/>
              <a:tabLst>
                <a:tab pos="685800" algn="l"/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memilih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685800" lvl="1" indent="-216535">
              <a:lnSpc>
                <a:spcPct val="100000"/>
              </a:lnSpc>
              <a:spcBef>
                <a:spcPts val="130"/>
              </a:spcBef>
              <a:buChar char="o"/>
              <a:tabLst>
                <a:tab pos="685800" algn="l"/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menentukan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  <a:p>
            <a:pPr marL="685800" lvl="1" indent="-216535">
              <a:lnSpc>
                <a:spcPct val="100000"/>
              </a:lnSpc>
              <a:spcBef>
                <a:spcPts val="130"/>
              </a:spcBef>
              <a:buChar char="o"/>
              <a:tabLst>
                <a:tab pos="685800" algn="l"/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menentukan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bentuk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685800" lvl="1" indent="-216535">
              <a:lnSpc>
                <a:spcPct val="100000"/>
              </a:lnSpc>
              <a:spcBef>
                <a:spcPts val="130"/>
              </a:spcBef>
              <a:buChar char="o"/>
              <a:tabLst>
                <a:tab pos="685800" algn="l"/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menentukan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perjanjian.</a:t>
            </a:r>
            <a:endParaRPr sz="1000">
              <a:latin typeface="Calibri"/>
              <a:cs typeface="Calibri"/>
            </a:endParaRPr>
          </a:p>
          <a:p>
            <a:pPr marL="469900" marR="14351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Meskipun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berkontrak,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namun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berkontrak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apabila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(baca: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hukum),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berlawanan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kesusilaan baik,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ketertiban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umum (Pasal </a:t>
            </a:r>
            <a:r>
              <a:rPr sz="10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1337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11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469900" indent="-216535" algn="just">
              <a:lnSpc>
                <a:spcPct val="100000"/>
              </a:lnSpc>
              <a:spcBef>
                <a:spcPts val="840"/>
              </a:spcBef>
              <a:buFont typeface="Calibri"/>
              <a:buChar char="•"/>
              <a:tabLst>
                <a:tab pos="4705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Asas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Mengikat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Undang-Undang.</a:t>
            </a:r>
            <a:endParaRPr sz="1000">
              <a:latin typeface="Calibri"/>
              <a:cs typeface="Calibri"/>
            </a:endParaRPr>
          </a:p>
          <a:p>
            <a:pPr marL="469900" marR="144145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disimpulkan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khususnya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kalimat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berlaku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undang-undang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bagi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mereka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membuatnya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semua perjanjian yang dibuat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1338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endParaRPr sz="10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13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KUH.Perdata)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12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tabLst>
                <a:tab pos="254000" algn="l"/>
              </a:tabLst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9	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285.</a:t>
            </a:r>
            <a:endParaRPr sz="800">
              <a:latin typeface="Cambria"/>
              <a:cs typeface="Cambria"/>
            </a:endParaRPr>
          </a:p>
          <a:p>
            <a:pPr marL="38100" marR="142875">
              <a:lnSpc>
                <a:spcPct val="100000"/>
              </a:lnSpc>
              <a:buAutoNum type="arabicPlain" startAt="10"/>
              <a:tabLst>
                <a:tab pos="254635" algn="l"/>
              </a:tabLst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Johannes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Gunawan,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Penggunaan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Standard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Implikasinya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Pada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Asas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Kebebasan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Berkontrak,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Majalah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Padjadjaran,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No. 3-4, 1987, hlm. 55.</a:t>
            </a:r>
            <a:endParaRPr sz="800">
              <a:latin typeface="Cambria"/>
              <a:cs typeface="Cambria"/>
            </a:endParaRPr>
          </a:p>
          <a:p>
            <a:pPr marL="38100" marR="3112135">
              <a:lnSpc>
                <a:spcPct val="100000"/>
              </a:lnSpc>
              <a:buAutoNum type="arabicPlain" startAt="10"/>
              <a:tabLst>
                <a:tab pos="254635" algn="l"/>
              </a:tabLst>
            </a:pP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Supra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note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3,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285. </a:t>
            </a:r>
            <a:r>
              <a:rPr sz="800" spc="-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12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285.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mbria"/>
              <a:cs typeface="Cambria"/>
            </a:endParaRPr>
          </a:p>
          <a:p>
            <a:pPr marL="2560955">
              <a:lnSpc>
                <a:spcPct val="100000"/>
              </a:lnSpc>
              <a:tabLst>
                <a:tab pos="4143375" algn="l"/>
              </a:tabLst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 dan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 |	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5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113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8979"/>
            <a:ext cx="3987165" cy="63068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660400" indent="-21653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660400" algn="l"/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kesalahan;</a:t>
            </a:r>
            <a:endParaRPr sz="1000">
              <a:latin typeface="Calibri"/>
              <a:cs typeface="Calibri"/>
            </a:endParaRPr>
          </a:p>
          <a:p>
            <a:pPr marL="660400" indent="-21653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660400" algn="l"/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kerugian, baik kerugian material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maupun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immaterial;</a:t>
            </a:r>
            <a:endParaRPr sz="1000">
              <a:latin typeface="Calibri"/>
              <a:cs typeface="Calibri"/>
            </a:endParaRPr>
          </a:p>
          <a:p>
            <a:pPr marL="660400" marR="6350" indent="-216535">
              <a:lnSpc>
                <a:spcPct val="110000"/>
              </a:lnSpc>
              <a:buFont typeface="Wingdings"/>
              <a:buChar char=""/>
              <a:tabLst>
                <a:tab pos="660400" algn="l"/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kausal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kerugian  yang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hukum.</a:t>
            </a:r>
            <a:endParaRPr sz="1000">
              <a:latin typeface="Calibri"/>
              <a:cs typeface="Calibri"/>
            </a:endParaRPr>
          </a:p>
          <a:p>
            <a:pPr marL="12700" marR="7620">
              <a:lnSpc>
                <a:spcPct val="1100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skematik,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digambarkan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405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endParaRPr sz="1000">
              <a:latin typeface="Calibri"/>
              <a:cs typeface="Calibri"/>
            </a:endParaRPr>
          </a:p>
          <a:p>
            <a:pPr marL="444500" marR="8255" lvl="1" indent="-216535" algn="just">
              <a:lnSpc>
                <a:spcPct val="110000"/>
              </a:lnSpc>
              <a:buChar char="o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yaitu:</a:t>
            </a:r>
            <a:endParaRPr sz="1000">
              <a:latin typeface="Calibri"/>
              <a:cs typeface="Calibri"/>
            </a:endParaRPr>
          </a:p>
          <a:p>
            <a:pPr marL="660400" marR="6985" lvl="2" indent="-216535" algn="just">
              <a:lnSpc>
                <a:spcPct val="110000"/>
              </a:lnSpc>
              <a:spcBef>
                <a:spcPts val="285"/>
              </a:spcBef>
              <a:buFont typeface="Wingdings"/>
              <a:buChar char="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rantai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pasok,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(pelaku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menjual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diproduksinya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maka:</a:t>
            </a:r>
            <a:endParaRPr sz="1000">
              <a:latin typeface="Calibri"/>
              <a:cs typeface="Calibri"/>
            </a:endParaRPr>
          </a:p>
          <a:p>
            <a:pPr marL="876300" marR="5080" lvl="3" indent="-216535" algn="just">
              <a:lnSpc>
                <a:spcPct val="110000"/>
              </a:lnSpc>
              <a:spcBef>
                <a:spcPts val="284"/>
              </a:spcBef>
              <a:buFont typeface="Calibri"/>
              <a:buChar char="-"/>
              <a:tabLst>
                <a:tab pos="8769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dasar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produsen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(pelaku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barang)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konsumen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kontraktual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contractual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);</a:t>
            </a:r>
            <a:endParaRPr sz="1000">
              <a:latin typeface="Calibri"/>
              <a:cs typeface="Calibri"/>
            </a:endParaRPr>
          </a:p>
          <a:p>
            <a:pPr marL="876300" marR="5080" lvl="3" indent="-216535" algn="just">
              <a:lnSpc>
                <a:spcPct val="110000"/>
              </a:lnSpc>
              <a:buFont typeface="Calibri"/>
              <a:buChar char="-"/>
              <a:tabLst>
                <a:tab pos="8769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dasar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gugatan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 barang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kepada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produsen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(pelaku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wanprestasi;</a:t>
            </a:r>
            <a:endParaRPr sz="1000">
              <a:latin typeface="Calibri"/>
              <a:cs typeface="Calibri"/>
            </a:endParaRPr>
          </a:p>
          <a:p>
            <a:pPr marL="660400" marR="5080" lvl="2" indent="-216535" algn="just">
              <a:lnSpc>
                <a:spcPct val="110000"/>
              </a:lnSpc>
              <a:spcBef>
                <a:spcPts val="565"/>
              </a:spcBef>
              <a:buFont typeface="Wingdings"/>
              <a:buChar char="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rantai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pasok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(pelaku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ang)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menjual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odu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melainkan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rantai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pasok, maka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antara konsumen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konsumen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pengecer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(pelaku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maka:</a:t>
            </a:r>
            <a:endParaRPr sz="1000">
              <a:latin typeface="Calibri"/>
              <a:cs typeface="Calibri"/>
            </a:endParaRPr>
          </a:p>
          <a:p>
            <a:pPr marL="876300" marR="5080" lvl="3" indent="-216535" algn="just">
              <a:lnSpc>
                <a:spcPct val="110000"/>
              </a:lnSpc>
              <a:spcBef>
                <a:spcPts val="284"/>
              </a:spcBef>
              <a:buFont typeface="Calibri"/>
              <a:buChar char="-"/>
              <a:tabLst>
                <a:tab pos="8769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dasar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pengecer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(pelaku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b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barang)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konsumen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kontraktual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contractual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);</a:t>
            </a:r>
            <a:endParaRPr sz="1000">
              <a:latin typeface="Calibri"/>
              <a:cs typeface="Calibri"/>
            </a:endParaRPr>
          </a:p>
          <a:p>
            <a:pPr marL="876300" marR="5715" lvl="3" indent="-216535" algn="just">
              <a:lnSpc>
                <a:spcPct val="110000"/>
              </a:lnSpc>
              <a:buFont typeface="Calibri"/>
              <a:buChar char="-"/>
              <a:tabLst>
                <a:tab pos="8769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dasar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gugatan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 barang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kepada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pengecer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(pelaku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wanprestasi;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000"/>
              </a:lnSpc>
              <a:spcBef>
                <a:spcPts val="565"/>
              </a:spcBef>
              <a:buChar char="o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barang,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grosir,</a:t>
            </a:r>
            <a:r>
              <a:rPr sz="10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sub</a:t>
            </a:r>
            <a:r>
              <a:rPr sz="10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distributor, </a:t>
            </a:r>
            <a:r>
              <a:rPr sz="1000" b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distributor,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produsen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(pelaku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maka:</a:t>
            </a:r>
            <a:endParaRPr sz="1000">
              <a:latin typeface="Calibri"/>
              <a:cs typeface="Calibri"/>
            </a:endParaRPr>
          </a:p>
          <a:p>
            <a:pPr marL="215900" marR="5080" lvl="2" indent="-215900" algn="r">
              <a:lnSpc>
                <a:spcPct val="100000"/>
              </a:lnSpc>
              <a:spcBef>
                <a:spcPts val="405"/>
              </a:spcBef>
              <a:buFont typeface="Wingdings"/>
              <a:buChar char=""/>
              <a:tabLst>
                <a:tab pos="215900" algn="l"/>
                <a:tab pos="2165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dasar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grosir,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sub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distributor,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distributor,</a:t>
            </a:r>
            <a:endParaRPr sz="10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20"/>
              </a:spcBef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produsen</a:t>
            </a:r>
            <a:r>
              <a:rPr sz="1000" b="1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(pelaku</a:t>
            </a:r>
            <a:r>
              <a:rPr sz="10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barang)</a:t>
            </a:r>
            <a:r>
              <a:rPr sz="1000" b="1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114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7165" cy="63627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660400" algn="just">
              <a:lnSpc>
                <a:spcPct val="100000"/>
              </a:lnSpc>
              <a:spcBef>
                <a:spcPts val="229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 tanggungjawab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produk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product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);</a:t>
            </a:r>
            <a:endParaRPr sz="1000">
              <a:latin typeface="Calibri"/>
              <a:cs typeface="Calibri"/>
            </a:endParaRPr>
          </a:p>
          <a:p>
            <a:pPr marL="660400" marR="5080" indent="-216535" algn="just">
              <a:lnSpc>
                <a:spcPct val="110800"/>
              </a:lnSpc>
              <a:buFont typeface="Wingdings"/>
              <a:buChar char=""/>
              <a:tabLst>
                <a:tab pos="6610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dasar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gugatan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konsumen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grosir,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sub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distributor,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distributor,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produsen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(pelaku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 tanggungjawab langsung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strict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liability)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228600" marR="698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demikian,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relevan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pembahasan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memiliki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barang.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dengan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barang,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berupa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eksonerasi.</a:t>
            </a:r>
            <a:endParaRPr sz="1000">
              <a:latin typeface="Calibri"/>
              <a:cs typeface="Calibri"/>
            </a:endParaRPr>
          </a:p>
          <a:p>
            <a:pPr marL="228600" marR="7620">
              <a:lnSpc>
                <a:spcPct val="1108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konkrit,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atas:</a:t>
            </a:r>
            <a:endParaRPr sz="1000">
              <a:latin typeface="Calibri"/>
              <a:cs typeface="Calibri"/>
            </a:endParaRPr>
          </a:p>
          <a:p>
            <a:pPr marL="444500" indent="-216535">
              <a:lnSpc>
                <a:spcPct val="100000"/>
              </a:lnSpc>
              <a:spcBef>
                <a:spcPts val="415"/>
              </a:spcBef>
              <a:buChar char="o"/>
              <a:tabLst>
                <a:tab pos="444500" algn="l"/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2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2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2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produsen</a:t>
            </a:r>
            <a:r>
              <a:rPr sz="1000" b="1" spc="2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b="1" spc="2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menjual</a:t>
            </a:r>
            <a:r>
              <a:rPr sz="1000" b="1" spc="2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langsung</a:t>
            </a:r>
            <a:endParaRPr sz="1000">
              <a:latin typeface="Calibri"/>
              <a:cs typeface="Calibri"/>
            </a:endParaRPr>
          </a:p>
          <a:p>
            <a:pPr marL="444500">
              <a:lnSpc>
                <a:spcPct val="100000"/>
              </a:lnSpc>
              <a:spcBef>
                <a:spcPts val="13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(tanpa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rantai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pasok)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barang;</a:t>
            </a:r>
            <a:endParaRPr sz="1000">
              <a:latin typeface="Calibri"/>
              <a:cs typeface="Calibri"/>
            </a:endParaRPr>
          </a:p>
          <a:p>
            <a:pPr marL="444500" marR="5080" indent="-216535">
              <a:lnSpc>
                <a:spcPct val="110800"/>
              </a:lnSpc>
              <a:buChar char="o"/>
              <a:tabLst>
                <a:tab pos="444500" algn="l"/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pengecer</a:t>
            </a:r>
            <a:r>
              <a:rPr sz="1000" b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(pelaku</a:t>
            </a:r>
            <a:r>
              <a:rPr sz="1000" b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b="1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barang)</a:t>
            </a:r>
            <a:r>
              <a:rPr sz="1000" b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b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 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endParaRPr sz="1000">
              <a:latin typeface="Calibri"/>
              <a:cs typeface="Calibri"/>
            </a:endParaRPr>
          </a:p>
          <a:p>
            <a:pPr marL="228600" marR="7620">
              <a:lnSpc>
                <a:spcPct val="110800"/>
              </a:lnSpc>
              <a:spcBef>
                <a:spcPts val="56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senantiasa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perjanjian.</a:t>
            </a:r>
            <a:endParaRPr sz="1000">
              <a:latin typeface="Calibri"/>
              <a:cs typeface="Calibri"/>
            </a:endParaRPr>
          </a:p>
          <a:p>
            <a:pPr marL="444500" marR="5715" lvl="1" indent="-216535" algn="just">
              <a:lnSpc>
                <a:spcPct val="110800"/>
              </a:lnSpc>
              <a:spcBef>
                <a:spcPts val="710"/>
              </a:spcBef>
              <a:buFont typeface="Calibri"/>
              <a:buChar char="o"/>
              <a:tabLst>
                <a:tab pos="4451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Komersial</a:t>
            </a:r>
            <a:r>
              <a:rPr sz="10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</a:t>
            </a:r>
            <a:r>
              <a:rPr sz="1000" spc="4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4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bertujuan</a:t>
            </a:r>
            <a:r>
              <a:rPr sz="1000" spc="4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menghasilkan</a:t>
            </a:r>
            <a:r>
              <a:rPr sz="1000" spc="4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laba</a:t>
            </a:r>
            <a:r>
              <a:rPr sz="1000" spc="4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(bank,</a:t>
            </a:r>
            <a:r>
              <a:rPr sz="1000" spc="4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asuransi,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biro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perjalanan,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cleaning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service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parkir,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pelapak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digital).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jasanya,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komersial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komersial,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sehingga:</a:t>
            </a:r>
            <a:endParaRPr sz="1000">
              <a:latin typeface="Calibri"/>
              <a:cs typeface="Calibri"/>
            </a:endParaRPr>
          </a:p>
          <a:p>
            <a:pPr marL="660400" marR="6350" lvl="2" indent="-216535" algn="just">
              <a:lnSpc>
                <a:spcPct val="110800"/>
              </a:lnSpc>
              <a:spcBef>
                <a:spcPts val="285"/>
              </a:spcBef>
              <a:buFont typeface="Wingdings"/>
              <a:buChar char=""/>
              <a:tabLst>
                <a:tab pos="6610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dasar</a:t>
            </a:r>
            <a:r>
              <a:rPr sz="1000" b="1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b="1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b="1" spc="4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komersial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kepada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 jasa komersial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 tanggungjawab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kontraktual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contractual 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);</a:t>
            </a:r>
            <a:endParaRPr sz="1000">
              <a:latin typeface="Calibri"/>
              <a:cs typeface="Calibri"/>
            </a:endParaRPr>
          </a:p>
          <a:p>
            <a:pPr marL="660400" marR="6350" lvl="2" indent="-216535" algn="just">
              <a:lnSpc>
                <a:spcPct val="110800"/>
              </a:lnSpc>
              <a:buFont typeface="Wingdings"/>
              <a:buChar char=""/>
              <a:tabLst>
                <a:tab pos="6610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dasar</a:t>
            </a:r>
            <a:r>
              <a:rPr sz="1000" b="1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hu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um</a:t>
            </a:r>
            <a:r>
              <a:rPr sz="1000" b="1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gu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b="1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onsumen</a:t>
            </a:r>
            <a:r>
              <a:rPr sz="1000" b="1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b="1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ome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sial</a:t>
            </a:r>
            <a:r>
              <a:rPr sz="1000" b="1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epad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b="1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edia  jasa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komersial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wanprestasi;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800"/>
              </a:lnSpc>
              <a:spcBef>
                <a:spcPts val="710"/>
              </a:spcBef>
              <a:buFont typeface="Calibri"/>
              <a:buChar char="o"/>
              <a:tabLst>
                <a:tab pos="4451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profesional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bertujuan menghasilkan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nafkah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(dokter,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advokat,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akuntan,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psikolog,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dosen,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arsitek,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notaris).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komersial,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memberikan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jasanya,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profesional membuat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profesional,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sehingga: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503943"/>
            <a:ext cx="4203065" cy="83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90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Hasil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telaah terhadap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4 (empat)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putusan Mahkamah Agung sebagaimana dilakukan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oleh 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Bernadette M.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Waluyo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dan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Karolus E. Lature, lihat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Putusan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Mahkamah Agung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No. 560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K/Pdt.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Sus/2012;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No. 184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K/Pdt.Sus-BPSK/2016;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No. 251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K/Pdt.Sus-BPSK/2017;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dan No. 187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K/Pdt.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Sus-BPSK/2017.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355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89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115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199" y="517709"/>
            <a:ext cx="4063365" cy="431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marR="41910" indent="-216535" algn="just">
              <a:lnSpc>
                <a:spcPct val="110800"/>
              </a:lnSpc>
              <a:spcBef>
                <a:spcPts val="100"/>
              </a:spcBef>
              <a:buFont typeface="Wingdings"/>
              <a:buChar char=""/>
              <a:tabLst>
                <a:tab pos="6991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diukur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terukur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resultaatsverbintenis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maka:</a:t>
            </a:r>
            <a:endParaRPr sz="1000">
              <a:latin typeface="Calibri"/>
              <a:cs typeface="Calibri"/>
            </a:endParaRPr>
          </a:p>
          <a:p>
            <a:pPr marL="914400" marR="43815" lvl="1" indent="-216535" algn="just">
              <a:lnSpc>
                <a:spcPct val="110800"/>
              </a:lnSpc>
              <a:spcBef>
                <a:spcPts val="284"/>
              </a:spcBef>
              <a:buChar char="-"/>
              <a:tabLst>
                <a:tab pos="9150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dasar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profesional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profesional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kontraktual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contractual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);</a:t>
            </a:r>
            <a:endParaRPr sz="1000">
              <a:latin typeface="Calibri"/>
              <a:cs typeface="Calibri"/>
            </a:endParaRPr>
          </a:p>
          <a:p>
            <a:pPr marL="914400" marR="45085" lvl="1" indent="-216535" algn="just">
              <a:lnSpc>
                <a:spcPct val="110800"/>
              </a:lnSpc>
              <a:buChar char="-"/>
              <a:tabLst>
                <a:tab pos="9150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dasar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gugatan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 jasa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profesional kepada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profesional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wanprestasi;</a:t>
            </a:r>
            <a:endParaRPr sz="1000">
              <a:latin typeface="Calibri"/>
              <a:cs typeface="Calibri"/>
            </a:endParaRPr>
          </a:p>
          <a:p>
            <a:pPr marL="698500" marR="43180" indent="-216535" algn="just">
              <a:lnSpc>
                <a:spcPct val="110800"/>
              </a:lnSpc>
              <a:spcBef>
                <a:spcPts val="565"/>
              </a:spcBef>
              <a:buFont typeface="Wingdings"/>
              <a:buChar char=""/>
              <a:tabLst>
                <a:tab pos="6991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diukur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b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 terukur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inspanningsverbintenis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 maka:</a:t>
            </a:r>
            <a:endParaRPr sz="1000">
              <a:latin typeface="Calibri"/>
              <a:cs typeface="Calibri"/>
            </a:endParaRPr>
          </a:p>
          <a:p>
            <a:pPr marL="914400" marR="43815" lvl="1" indent="-216535" algn="just">
              <a:lnSpc>
                <a:spcPct val="110800"/>
              </a:lnSpc>
              <a:spcBef>
                <a:spcPts val="285"/>
              </a:spcBef>
              <a:buChar char="-"/>
              <a:tabLst>
                <a:tab pos="9150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dasar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profesional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profesional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tort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);</a:t>
            </a:r>
            <a:endParaRPr sz="1000">
              <a:latin typeface="Calibri"/>
              <a:cs typeface="Calibri"/>
            </a:endParaRPr>
          </a:p>
          <a:p>
            <a:pPr marL="914400" marR="44450" lvl="1" indent="-216535" algn="just">
              <a:lnSpc>
                <a:spcPct val="110800"/>
              </a:lnSpc>
              <a:buChar char="-"/>
              <a:tabLst>
                <a:tab pos="9150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dasar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gugatan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 jasa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profesional kepada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 profesional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 tanggungjawab langsung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strict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liability)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50800" marR="431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Pembedaan tanggungjawab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rinci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emu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Agung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Mah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amah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Agung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elah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sepakat 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semua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dikualifikasi sebagai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hukum.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terbukti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relatif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putusan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seluruh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dibatalkan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Mahkamah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Agung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berbagai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alasan,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satu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berbagai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putusan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dasar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90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5048554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d.</a:t>
            </a:r>
            <a:r>
              <a:rPr sz="1100" b="1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Penyelesaian Sengketa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" y="5360834"/>
            <a:ext cx="3986529" cy="53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Badan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(BPSK).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5999" y="64963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116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6529" cy="5995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utama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beberapa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ketidaksetaraan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menjalankan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menjalankan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UUPK,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putusan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dimintakan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penetapan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eksekusi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(fiat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eksekusi)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Negeri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tempat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57 UUPK).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kemandirian dalam mengeksekusi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putusannya,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non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diletakkan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sub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set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 fiat eksekusi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putusan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 membutuhkan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waktu,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membutuhkan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 prinsip sederhana,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ringan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cepat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relatif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sukar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diwujudkan.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Termasuk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dalamnya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0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penerbitan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No. 23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2014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Daerah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(UU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Pemda)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menghapuskan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Kabupaten/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urusan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termasuk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keberadaan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(BPSK)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semula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diamanatkan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dibentuk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Daerah Tingkat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(baca: Kabupaten/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Kota),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sekarang hanya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Provinsi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Pusat.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 itu,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penerbitan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No. 21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2011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Otoritas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(UU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OJK),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urusan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khusus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specialis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Bab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VI 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29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OJK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pelayanan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pengaduan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meliputi: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285"/>
              </a:spcBef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menyiapkan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perangkat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memadai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pelayanan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pengaduan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Keuangan;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mekanisme pengaduan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Lembaga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Keuangan; dan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memfasilitasi penyelesaian pengaduan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 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sektor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117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8435" cy="6110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Walaupun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OJK menggunakan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berbeda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complaint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handling)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conflict</a:t>
            </a:r>
            <a:r>
              <a:rPr sz="1000" i="1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resolution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namun jelas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urusan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dikeluarkan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telah diatur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khusus,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OJK.</a:t>
            </a:r>
            <a:endParaRPr sz="1000">
              <a:latin typeface="Calibri"/>
              <a:cs typeface="Calibri"/>
            </a:endParaRPr>
          </a:p>
          <a:p>
            <a:pPr marL="12700" marR="6985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OJK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1/POJK.07/2014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Alternatif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Sektor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(LAPS),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LAPS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menyelesaikan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luar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Jelas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OJK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bertentangan dengan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OJK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OJK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memerintahkan OJK untuk menetapkan mekanisme 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melainkan mekanisme penyelesaian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12700" marR="7620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Walaupun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OJK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menerbitkan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Pengumuman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OJK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02/D.07/2016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keberadaan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(enam) LAPS, yaitu: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Arbitrase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Asuransi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(BMAI);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Arbitrase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(BAPMI);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Mediasi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Pensiun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(BMDP)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LAPS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Perbankan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(LAPSPI)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Arbitrase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Mediasi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Perusahaan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Penjaminan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(BAMPPI)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Pembiayaan,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Pegadaian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Ventura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(BMPPVI)</a:t>
            </a:r>
            <a:endParaRPr sz="1000">
              <a:latin typeface="Calibri"/>
              <a:cs typeface="Calibri"/>
            </a:endParaRPr>
          </a:p>
          <a:p>
            <a:pPr marL="12700" marR="762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melemahkan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upaya perlindungan konsumen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karena:</a:t>
            </a:r>
            <a:endParaRPr sz="1000">
              <a:latin typeface="Calibri"/>
              <a:cs typeface="Calibri"/>
            </a:endParaRPr>
          </a:p>
          <a:p>
            <a:pPr marL="228600" marR="6985" indent="-216535" algn="just">
              <a:lnSpc>
                <a:spcPct val="110800"/>
              </a:lnSpc>
              <a:spcBef>
                <a:spcPts val="284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dirugikan, termasuk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berisi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eksonerasi, harus melakukan perjalanan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ibu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provinsi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terdekat,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padahal sebelum penerbitan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Pemda, penyelesaian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Kabupaten/Kota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mana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berdomisili.</a:t>
            </a:r>
            <a:endParaRPr sz="1000">
              <a:latin typeface="Calibri"/>
              <a:cs typeface="Calibri"/>
            </a:endParaRPr>
          </a:p>
          <a:p>
            <a:pPr marL="228600" marR="6985" indent="-216535" algn="just">
              <a:lnSpc>
                <a:spcPct val="110800"/>
              </a:lnSpc>
              <a:buFont typeface="Symbol"/>
              <a:buChar char="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keuangan,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berisi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 bidang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tidak 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menyelesaikan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tersebut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BPSK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bukan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kewenangan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lagi.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Sebaliknya, keberadaan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LAPS selain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bertentangan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OJK,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keberadaan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(enam) LAPS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DKI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Ja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ar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ebab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elesaian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memerlukan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tenaga, dan waktu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sedikit.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118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995" y="576008"/>
            <a:ext cx="4176395" cy="196850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905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e.</a:t>
            </a:r>
            <a:r>
              <a:rPr sz="1000" b="1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Kelembagaan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299" y="824753"/>
            <a:ext cx="3987800" cy="605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lembaga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berkaitan dengan perlindungan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yaitu: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buFont typeface="Symbol"/>
              <a:buChar char="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Konsumen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Nasional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(BPKN)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lembaga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bertugas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memberi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pertimbangan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kebijakan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Pemerintah;</a:t>
            </a:r>
            <a:endParaRPr sz="1000">
              <a:latin typeface="Calibri"/>
              <a:cs typeface="Calibri"/>
            </a:endParaRPr>
          </a:p>
          <a:p>
            <a:pPr marL="228600" marR="6985" indent="-216535" algn="just">
              <a:lnSpc>
                <a:spcPct val="110800"/>
              </a:lnSpc>
              <a:buFont typeface="Symbol"/>
              <a:buChar char="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(BPSK)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bertugas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menyelesaikan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buFont typeface="Symbol"/>
              <a:buChar char="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Peradilan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Umum,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hal ini Pengadilan Negeri dan Mahkamah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Agung;</a:t>
            </a:r>
            <a:endParaRPr sz="1000">
              <a:latin typeface="Calibri"/>
              <a:cs typeface="Calibri"/>
            </a:endParaRPr>
          </a:p>
          <a:p>
            <a:pPr marL="228600" marR="6985" indent="-216535" algn="just">
              <a:lnSpc>
                <a:spcPct val="110800"/>
              </a:lnSpc>
              <a:buFont typeface="Symbol"/>
              <a:buChar char="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Swadaya Masyarakat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(LPKSM)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swadaya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peduli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Kekeliruan,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kekurangan,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kelemahan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kelembagaan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tugas dan wewenang pada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badan/lembaga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sesungguhnya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tugas utama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badan/lembaga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teresebut.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Ketidaksesuaian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spcBef>
                <a:spcPts val="280"/>
              </a:spcBef>
              <a:buFont typeface="Symbol"/>
              <a:buChar char="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BPKN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mempunyai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fungsi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pertimbangan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pemerintah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upaya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mengembangkan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33 UUPK),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ternyata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menjalankan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tugasnya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diberi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wewenang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tugas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mendorong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perkembangan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LPKSM, menyebarluaskan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memasyarakatkan sikap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keberpihakan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wewenang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menerima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LPKSM,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34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UUPK).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tugas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mendorong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perkembangan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LPKSM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ternyata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tugas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 dapat dilihat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29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(4) 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mengatur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Pemerintah 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upaya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berkembangnya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LPKSM.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570"/>
              </a:spcBef>
              <a:buFont typeface="Symbol"/>
              <a:buChar char="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dibentuk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Pemerintah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luar pengadilan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49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ternyata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menjalankan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tugasnya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diberi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wewenang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tugas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konsultasi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melaporkan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penyidik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119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7800" cy="595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umum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apabila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UUPK.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keliru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menjalankan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tugasnya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diberi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wewenang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menjatuhkan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administratif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yang melanggar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UUPK.</a:t>
            </a:r>
            <a:endParaRPr sz="1000">
              <a:latin typeface="Calibri"/>
              <a:cs typeface="Calibri"/>
            </a:endParaRPr>
          </a:p>
          <a:p>
            <a:pPr marL="228600" marR="635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diketahui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sanksi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administratif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denda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administratif,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paksa,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pencabutan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izin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Kewenangan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pencabutan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izin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wewenang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BPSK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melainkan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wewenang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instansi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menerbitkan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izin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Kalaupun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BPSK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menganggap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penjatuhan</a:t>
            </a:r>
            <a:r>
              <a:rPr sz="1000" spc="4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</a:t>
            </a:r>
            <a:r>
              <a:rPr sz="1000" spc="4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spc="4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pencabutan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izin,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putusan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BPSK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berwenang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langsung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memerintahkan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pencabutan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izin,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melainkan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memerintahkan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instansi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penerbit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izin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mencabut izin terkait.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spcBef>
                <a:spcPts val="565"/>
              </a:spcBef>
              <a:buFont typeface="Symbol"/>
              <a:buChar char="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Peradilan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Umum,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hal ini Pengadilan Negeri dan Mahkamah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Agung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diberi wewenang untuk memeriksa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keberatan 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putusan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sudah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bersifat final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mengikat, sebagaimana diatur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mengajukan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Negeri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lambat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14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(empat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belas)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menerima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pemberitahuan putusan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56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UUPK).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Padahal putusan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BPSK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bersifat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final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mengikat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54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(3)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UUPK).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LPKSM</a:t>
            </a:r>
            <a:endParaRPr sz="1000">
              <a:latin typeface="Calibri"/>
              <a:cs typeface="Calibri"/>
            </a:endParaRPr>
          </a:p>
          <a:p>
            <a:pPr marL="228600" marR="6350" algn="just">
              <a:lnSpc>
                <a:spcPct val="110800"/>
              </a:lnSpc>
              <a:spcBef>
                <a:spcPts val="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tur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LP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sy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LP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berbentuk 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atau yayasan,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dalam anggaran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dasarnya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menyebutkan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tegas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tujuan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didirikannya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organisasi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kepentingan 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melaksanakan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anggaran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dasarnya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46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endParaRPr sz="1000">
              <a:latin typeface="Calibri"/>
              <a:cs typeface="Calibri"/>
            </a:endParaRPr>
          </a:p>
          <a:p>
            <a:pPr marL="398145" lvl="1" indent="-170180" algn="just">
              <a:lnSpc>
                <a:spcPct val="100000"/>
              </a:lnSpc>
              <a:spcBef>
                <a:spcPts val="130"/>
              </a:spcBef>
              <a:buAutoNum type="arabicParenBoth"/>
              <a:tabLst>
                <a:tab pos="398780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huruf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UUPK).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3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Kekeliruan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LPKSM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lain: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spcBef>
                <a:spcPts val="285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‘badan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yayasan’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tepat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UU No. 16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2001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Yayasan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(UU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Yayasan),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Yayasan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adalah badan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 atas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kekayaan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dipisahkan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diperuntukkan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mencapai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tujuan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keagamaan,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kemanusiaan,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mempunyai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anggota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atau yayasan’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dipertahankan, maka 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diartikan bahwa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yayasan bukan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 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625863"/>
            <a:ext cx="420306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91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Pada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saat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buku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ini ditulis,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proses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Rancangan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Perubahan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UUPK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telah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sampai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pada proses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harmonisasi di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Badan Pembinaan Hukum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Nasional (BPHN).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Proses harmonisasi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yang terakhir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dilakukan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pada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14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Oktober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2020.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120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099" y="507850"/>
            <a:ext cx="4137660" cy="538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79375" indent="-216535" algn="just">
              <a:lnSpc>
                <a:spcPct val="110800"/>
              </a:lnSpc>
              <a:spcBef>
                <a:spcPts val="100"/>
              </a:spcBef>
              <a:buFont typeface="Symbol"/>
              <a:buChar char=""/>
              <a:tabLst>
                <a:tab pos="305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Pemilihan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bentuk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‘yayasan’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LPKSM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kekeliruan,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 LPKSM 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berbasis anggota, maka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UU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Yayasan,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yayasan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mempunyai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anggota.</a:t>
            </a:r>
            <a:endParaRPr sz="1000">
              <a:latin typeface="Calibri"/>
              <a:cs typeface="Calibri"/>
            </a:endParaRPr>
          </a:p>
          <a:p>
            <a:pPr marL="88900" marR="7874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uraian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berbagai kekeliruan, kekurangan,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kelemahan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atas,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diperlukan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saja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mampu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memperbaiki</a:t>
            </a:r>
            <a:r>
              <a:rPr sz="1000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kekeliruan,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kekurangan,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kelemahan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mampu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mengantisipasi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kebutuhan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depan.</a:t>
            </a:r>
            <a:endParaRPr sz="10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835"/>
              </a:spcBef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b="1" spc="2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UUPK  </a:t>
            </a:r>
            <a:r>
              <a:rPr sz="10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b="1" spc="4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b="1" spc="4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dicantumkan</a:t>
            </a:r>
            <a:r>
              <a:rPr sz="1000" b="1" spc="4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  </a:t>
            </a:r>
            <a:r>
              <a:rPr sz="10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Rancangan</a:t>
            </a:r>
            <a:endParaRPr sz="10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30"/>
              </a:spcBef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berhubungan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meliputi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91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304800" indent="-216535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3054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Tujuan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endParaRPr sz="1000">
              <a:latin typeface="Calibri"/>
              <a:cs typeface="Calibri"/>
            </a:endParaRPr>
          </a:p>
          <a:p>
            <a:pPr marL="304800" algn="just">
              <a:lnSpc>
                <a:spcPct val="100000"/>
              </a:lnSpc>
              <a:spcBef>
                <a:spcPts val="415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Tujuan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atas:</a:t>
            </a:r>
            <a:endParaRPr sz="1000">
              <a:latin typeface="Calibri"/>
              <a:cs typeface="Calibri"/>
            </a:endParaRPr>
          </a:p>
          <a:p>
            <a:pPr marL="520700" marR="81915" lvl="1" indent="-216535" algn="just">
              <a:lnSpc>
                <a:spcPct val="110800"/>
              </a:lnSpc>
              <a:spcBef>
                <a:spcPts val="280"/>
              </a:spcBef>
              <a:buAutoNum type="alphaLcPeriod"/>
              <a:tabLst>
                <a:tab pos="5213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mewujudkan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pemenuhan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jasa;</a:t>
            </a:r>
            <a:endParaRPr sz="1000">
              <a:latin typeface="Calibri"/>
              <a:cs typeface="Calibri"/>
            </a:endParaRPr>
          </a:p>
          <a:p>
            <a:pPr marL="520700" marR="80645" lvl="1" indent="-216535" algn="just">
              <a:lnSpc>
                <a:spcPct val="110800"/>
              </a:lnSpc>
              <a:spcBef>
                <a:spcPts val="5"/>
              </a:spcBef>
              <a:buAutoNum type="alphaLcPeriod"/>
              <a:tabLst>
                <a:tab pos="5213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menumbuhkan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kesadaran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mengenai 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tumbuh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sikap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bertanggungjawab dalam menjalankan usaha;</a:t>
            </a:r>
            <a:endParaRPr sz="1000">
              <a:latin typeface="Calibri"/>
              <a:cs typeface="Calibri"/>
            </a:endParaRPr>
          </a:p>
          <a:p>
            <a:pPr marL="520700" marR="81280" lvl="1" indent="-216535" algn="just">
              <a:lnSpc>
                <a:spcPct val="110800"/>
              </a:lnSpc>
              <a:buAutoNum type="alphaLcPeriod"/>
              <a:tabLst>
                <a:tab pos="5213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meningkatkan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mutu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keamanan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keselamatan 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kelangsungan usaha;</a:t>
            </a:r>
            <a:endParaRPr sz="1000">
              <a:latin typeface="Calibri"/>
              <a:cs typeface="Calibri"/>
            </a:endParaRPr>
          </a:p>
          <a:p>
            <a:pPr marL="520700" marR="78740" lvl="1" indent="-216535" algn="just">
              <a:lnSpc>
                <a:spcPct val="110800"/>
              </a:lnSpc>
              <a:buAutoNum type="alphaLcPeriod"/>
              <a:tabLst>
                <a:tab pos="5213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meningkatkan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kesadaran,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kemampuan dan kemandirian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melindungi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diri;</a:t>
            </a:r>
            <a:endParaRPr sz="1000">
              <a:latin typeface="Calibri"/>
              <a:cs typeface="Calibri"/>
            </a:endParaRPr>
          </a:p>
          <a:p>
            <a:pPr marL="520700" marR="81280" lvl="1" indent="-216535" algn="just">
              <a:lnSpc>
                <a:spcPct val="110800"/>
              </a:lnSpc>
              <a:buAutoNum type="alphaLcPeriod"/>
              <a:tabLst>
                <a:tab pos="5213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mengangkat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martabat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menghindarkan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pemanfaatan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jasa;</a:t>
            </a:r>
            <a:endParaRPr sz="1000">
              <a:latin typeface="Calibri"/>
              <a:cs typeface="Calibri"/>
            </a:endParaRPr>
          </a:p>
          <a:p>
            <a:pPr marL="520700" marR="81280" lvl="1" indent="-216535" algn="just">
              <a:lnSpc>
                <a:spcPct val="110800"/>
              </a:lnSpc>
              <a:buAutoNum type="alphaLcPeriod"/>
              <a:tabLst>
                <a:tab pos="5213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meningkatkan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pemberdayaan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memilih,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menentukan, dan menuntut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520700" marR="80645" lvl="1" indent="-216535" algn="just">
              <a:lnSpc>
                <a:spcPct val="110800"/>
              </a:lnSpc>
              <a:buAutoNum type="alphaLcPeriod"/>
              <a:tabLst>
                <a:tab pos="5213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menciptakan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mewujudkan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kepastian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keterbukaan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akses 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300" y="5837773"/>
            <a:ext cx="3769995" cy="149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kedudukan</a:t>
            </a:r>
            <a:r>
              <a:rPr sz="1000" b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strategis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nya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mewujudkan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kesejahteraan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sosial, barang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atas:</a:t>
            </a:r>
            <a:endParaRPr sz="1000">
              <a:latin typeface="Calibri"/>
              <a:cs typeface="Calibri"/>
            </a:endParaRPr>
          </a:p>
          <a:p>
            <a:pPr marL="228600" marR="6350" indent="-216535">
              <a:lnSpc>
                <a:spcPct val="110800"/>
              </a:lnSpc>
              <a:spcBef>
                <a:spcPts val="284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publik, 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penting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negara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menguasai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hajat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hidup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rakyat;</a:t>
            </a:r>
            <a:endParaRPr sz="1000">
              <a:latin typeface="Calibri"/>
              <a:cs typeface="Calibri"/>
            </a:endParaRPr>
          </a:p>
          <a:p>
            <a:pPr marL="228600" marR="5715" indent="-216535">
              <a:lnSpc>
                <a:spcPct val="110800"/>
              </a:lnSpc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privat,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 dimaksud pada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Calibri"/>
              <a:cs typeface="Calibri"/>
            </a:endParaRPr>
          </a:p>
          <a:p>
            <a:pPr marL="21037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121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07999" y="1951469"/>
            <a:ext cx="3693795" cy="1444625"/>
            <a:chOff x="1007999" y="1951469"/>
            <a:chExt cx="3693795" cy="1444625"/>
          </a:xfrm>
        </p:grpSpPr>
        <p:sp>
          <p:nvSpPr>
            <p:cNvPr id="4" name="object 4"/>
            <p:cNvSpPr/>
            <p:nvPr/>
          </p:nvSpPr>
          <p:spPr>
            <a:xfrm>
              <a:off x="1007999" y="1951469"/>
              <a:ext cx="3693795" cy="1444625"/>
            </a:xfrm>
            <a:custGeom>
              <a:avLst/>
              <a:gdLst/>
              <a:ahLst/>
              <a:cxnLst/>
              <a:rect l="l" t="t" r="r" b="b"/>
              <a:pathLst>
                <a:path w="3693795" h="1444625">
                  <a:moveTo>
                    <a:pt x="3693198" y="0"/>
                  </a:moveTo>
                  <a:lnTo>
                    <a:pt x="0" y="0"/>
                  </a:lnTo>
                  <a:lnTo>
                    <a:pt x="0" y="1444523"/>
                  </a:lnTo>
                  <a:lnTo>
                    <a:pt x="3693198" y="1444523"/>
                  </a:lnTo>
                  <a:lnTo>
                    <a:pt x="3693198" y="0"/>
                  </a:lnTo>
                  <a:close/>
                </a:path>
              </a:pathLst>
            </a:custGeom>
            <a:solidFill>
              <a:srgbClr val="F9D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7353" y="2683304"/>
              <a:ext cx="720090" cy="409575"/>
            </a:xfrm>
            <a:custGeom>
              <a:avLst/>
              <a:gdLst/>
              <a:ahLst/>
              <a:cxnLst/>
              <a:rect l="l" t="t" r="r" b="b"/>
              <a:pathLst>
                <a:path w="720089" h="409575">
                  <a:moveTo>
                    <a:pt x="647890" y="0"/>
                  </a:moveTo>
                  <a:lnTo>
                    <a:pt x="71996" y="0"/>
                  </a:ln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337388"/>
                  </a:lnTo>
                  <a:lnTo>
                    <a:pt x="1124" y="348635"/>
                  </a:lnTo>
                  <a:lnTo>
                    <a:pt x="8999" y="373380"/>
                  </a:lnTo>
                  <a:lnTo>
                    <a:pt x="30373" y="398124"/>
                  </a:lnTo>
                  <a:lnTo>
                    <a:pt x="71996" y="409371"/>
                  </a:lnTo>
                  <a:lnTo>
                    <a:pt x="647890" y="409371"/>
                  </a:lnTo>
                  <a:lnTo>
                    <a:pt x="659141" y="408247"/>
                  </a:lnTo>
                  <a:lnTo>
                    <a:pt x="683894" y="400373"/>
                  </a:lnTo>
                  <a:lnTo>
                    <a:pt x="708648" y="379003"/>
                  </a:lnTo>
                  <a:lnTo>
                    <a:pt x="719899" y="337388"/>
                  </a:lnTo>
                  <a:lnTo>
                    <a:pt x="719899" y="71983"/>
                  </a:lnTo>
                  <a:lnTo>
                    <a:pt x="718774" y="60736"/>
                  </a:lnTo>
                  <a:lnTo>
                    <a:pt x="710898" y="35991"/>
                  </a:lnTo>
                  <a:lnTo>
                    <a:pt x="689520" y="11247"/>
                  </a:lnTo>
                  <a:lnTo>
                    <a:pt x="647890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7353" y="2683304"/>
              <a:ext cx="720090" cy="409575"/>
            </a:xfrm>
            <a:custGeom>
              <a:avLst/>
              <a:gdLst/>
              <a:ahLst/>
              <a:cxnLst/>
              <a:rect l="l" t="t" r="r" b="b"/>
              <a:pathLst>
                <a:path w="720089" h="409575">
                  <a:moveTo>
                    <a:pt x="71996" y="0"/>
                  </a:move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337388"/>
                  </a:lnTo>
                  <a:lnTo>
                    <a:pt x="1124" y="348635"/>
                  </a:lnTo>
                  <a:lnTo>
                    <a:pt x="8999" y="373380"/>
                  </a:lnTo>
                  <a:lnTo>
                    <a:pt x="30373" y="398124"/>
                  </a:lnTo>
                  <a:lnTo>
                    <a:pt x="71996" y="409371"/>
                  </a:lnTo>
                  <a:lnTo>
                    <a:pt x="647890" y="409371"/>
                  </a:lnTo>
                  <a:lnTo>
                    <a:pt x="659141" y="408247"/>
                  </a:lnTo>
                  <a:lnTo>
                    <a:pt x="683894" y="400373"/>
                  </a:lnTo>
                  <a:lnTo>
                    <a:pt x="708648" y="379003"/>
                  </a:lnTo>
                  <a:lnTo>
                    <a:pt x="719899" y="337388"/>
                  </a:lnTo>
                  <a:lnTo>
                    <a:pt x="719899" y="71983"/>
                  </a:lnTo>
                  <a:lnTo>
                    <a:pt x="718774" y="60736"/>
                  </a:lnTo>
                  <a:lnTo>
                    <a:pt x="710898" y="35991"/>
                  </a:lnTo>
                  <a:lnTo>
                    <a:pt x="689520" y="11247"/>
                  </a:lnTo>
                  <a:lnTo>
                    <a:pt x="647890" y="0"/>
                  </a:lnTo>
                  <a:lnTo>
                    <a:pt x="7199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9853" y="2403358"/>
              <a:ext cx="678815" cy="335915"/>
            </a:xfrm>
            <a:custGeom>
              <a:avLst/>
              <a:gdLst/>
              <a:ahLst/>
              <a:cxnLst/>
              <a:rect l="l" t="t" r="r" b="b"/>
              <a:pathLst>
                <a:path w="678814" h="335914">
                  <a:moveTo>
                    <a:pt x="606501" y="0"/>
                  </a:moveTo>
                  <a:lnTo>
                    <a:pt x="71996" y="0"/>
                  </a:ln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63575"/>
                  </a:lnTo>
                  <a:lnTo>
                    <a:pt x="1124" y="274831"/>
                  </a:lnTo>
                  <a:lnTo>
                    <a:pt x="8999" y="299592"/>
                  </a:lnTo>
                  <a:lnTo>
                    <a:pt x="30373" y="324354"/>
                  </a:lnTo>
                  <a:lnTo>
                    <a:pt x="71996" y="335610"/>
                  </a:lnTo>
                  <a:lnTo>
                    <a:pt x="606501" y="335610"/>
                  </a:lnTo>
                  <a:lnTo>
                    <a:pt x="617750" y="334484"/>
                  </a:lnTo>
                  <a:lnTo>
                    <a:pt x="642499" y="326605"/>
                  </a:lnTo>
                  <a:lnTo>
                    <a:pt x="667248" y="305220"/>
                  </a:lnTo>
                  <a:lnTo>
                    <a:pt x="678497" y="263575"/>
                  </a:lnTo>
                  <a:lnTo>
                    <a:pt x="678497" y="71983"/>
                  </a:lnTo>
                  <a:lnTo>
                    <a:pt x="677372" y="60736"/>
                  </a:lnTo>
                  <a:lnTo>
                    <a:pt x="669497" y="35991"/>
                  </a:lnTo>
                  <a:lnTo>
                    <a:pt x="648124" y="11247"/>
                  </a:lnTo>
                  <a:lnTo>
                    <a:pt x="606501" y="0"/>
                  </a:lnTo>
                  <a:close/>
                </a:path>
              </a:pathLst>
            </a:custGeom>
            <a:solidFill>
              <a:srgbClr val="EB76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9853" y="2403358"/>
              <a:ext cx="678815" cy="335915"/>
            </a:xfrm>
            <a:custGeom>
              <a:avLst/>
              <a:gdLst/>
              <a:ahLst/>
              <a:cxnLst/>
              <a:rect l="l" t="t" r="r" b="b"/>
              <a:pathLst>
                <a:path w="678814" h="335914">
                  <a:moveTo>
                    <a:pt x="71996" y="0"/>
                  </a:move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63575"/>
                  </a:lnTo>
                  <a:lnTo>
                    <a:pt x="1124" y="274831"/>
                  </a:lnTo>
                  <a:lnTo>
                    <a:pt x="8999" y="299593"/>
                  </a:lnTo>
                  <a:lnTo>
                    <a:pt x="30373" y="324354"/>
                  </a:lnTo>
                  <a:lnTo>
                    <a:pt x="71996" y="335610"/>
                  </a:lnTo>
                  <a:lnTo>
                    <a:pt x="606501" y="335610"/>
                  </a:lnTo>
                  <a:lnTo>
                    <a:pt x="617750" y="334484"/>
                  </a:lnTo>
                  <a:lnTo>
                    <a:pt x="642499" y="326605"/>
                  </a:lnTo>
                  <a:lnTo>
                    <a:pt x="667248" y="305220"/>
                  </a:lnTo>
                  <a:lnTo>
                    <a:pt x="678497" y="263575"/>
                  </a:lnTo>
                  <a:lnTo>
                    <a:pt x="678497" y="71983"/>
                  </a:lnTo>
                  <a:lnTo>
                    <a:pt x="677372" y="60736"/>
                  </a:lnTo>
                  <a:lnTo>
                    <a:pt x="669497" y="35991"/>
                  </a:lnTo>
                  <a:lnTo>
                    <a:pt x="648124" y="11247"/>
                  </a:lnTo>
                  <a:lnTo>
                    <a:pt x="606501" y="0"/>
                  </a:lnTo>
                  <a:lnTo>
                    <a:pt x="7199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9853" y="2969451"/>
              <a:ext cx="678815" cy="358140"/>
            </a:xfrm>
            <a:custGeom>
              <a:avLst/>
              <a:gdLst/>
              <a:ahLst/>
              <a:cxnLst/>
              <a:rect l="l" t="t" r="r" b="b"/>
              <a:pathLst>
                <a:path w="678814" h="358139">
                  <a:moveTo>
                    <a:pt x="606501" y="0"/>
                  </a:moveTo>
                  <a:lnTo>
                    <a:pt x="71996" y="0"/>
                  </a:ln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86092"/>
                  </a:lnTo>
                  <a:lnTo>
                    <a:pt x="1124" y="297340"/>
                  </a:lnTo>
                  <a:lnTo>
                    <a:pt x="8999" y="322084"/>
                  </a:lnTo>
                  <a:lnTo>
                    <a:pt x="30373" y="346829"/>
                  </a:lnTo>
                  <a:lnTo>
                    <a:pt x="71996" y="358076"/>
                  </a:lnTo>
                  <a:lnTo>
                    <a:pt x="606501" y="358076"/>
                  </a:lnTo>
                  <a:lnTo>
                    <a:pt x="617750" y="356951"/>
                  </a:lnTo>
                  <a:lnTo>
                    <a:pt x="642499" y="349078"/>
                  </a:lnTo>
                  <a:lnTo>
                    <a:pt x="667248" y="327708"/>
                  </a:lnTo>
                  <a:lnTo>
                    <a:pt x="678497" y="286092"/>
                  </a:lnTo>
                  <a:lnTo>
                    <a:pt x="678497" y="71983"/>
                  </a:lnTo>
                  <a:lnTo>
                    <a:pt x="677372" y="60736"/>
                  </a:lnTo>
                  <a:lnTo>
                    <a:pt x="669497" y="35991"/>
                  </a:lnTo>
                  <a:lnTo>
                    <a:pt x="648124" y="11247"/>
                  </a:lnTo>
                  <a:lnTo>
                    <a:pt x="606501" y="0"/>
                  </a:lnTo>
                  <a:close/>
                </a:path>
              </a:pathLst>
            </a:custGeom>
            <a:solidFill>
              <a:srgbClr val="EB76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9853" y="2969451"/>
              <a:ext cx="678815" cy="358140"/>
            </a:xfrm>
            <a:custGeom>
              <a:avLst/>
              <a:gdLst/>
              <a:ahLst/>
              <a:cxnLst/>
              <a:rect l="l" t="t" r="r" b="b"/>
              <a:pathLst>
                <a:path w="678814" h="358139">
                  <a:moveTo>
                    <a:pt x="71996" y="0"/>
                  </a:move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86092"/>
                  </a:lnTo>
                  <a:lnTo>
                    <a:pt x="1124" y="297340"/>
                  </a:lnTo>
                  <a:lnTo>
                    <a:pt x="8999" y="322084"/>
                  </a:lnTo>
                  <a:lnTo>
                    <a:pt x="30373" y="346829"/>
                  </a:lnTo>
                  <a:lnTo>
                    <a:pt x="71996" y="358076"/>
                  </a:lnTo>
                  <a:lnTo>
                    <a:pt x="606501" y="358076"/>
                  </a:lnTo>
                  <a:lnTo>
                    <a:pt x="617750" y="356951"/>
                  </a:lnTo>
                  <a:lnTo>
                    <a:pt x="642499" y="349078"/>
                  </a:lnTo>
                  <a:lnTo>
                    <a:pt x="667248" y="327708"/>
                  </a:lnTo>
                  <a:lnTo>
                    <a:pt x="678497" y="286092"/>
                  </a:lnTo>
                  <a:lnTo>
                    <a:pt x="678497" y="71983"/>
                  </a:lnTo>
                  <a:lnTo>
                    <a:pt x="677372" y="60736"/>
                  </a:lnTo>
                  <a:lnTo>
                    <a:pt x="669497" y="35991"/>
                  </a:lnTo>
                  <a:lnTo>
                    <a:pt x="648124" y="11247"/>
                  </a:lnTo>
                  <a:lnTo>
                    <a:pt x="606501" y="0"/>
                  </a:lnTo>
                  <a:lnTo>
                    <a:pt x="7199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33953" y="2187359"/>
              <a:ext cx="531495" cy="287020"/>
            </a:xfrm>
            <a:custGeom>
              <a:avLst/>
              <a:gdLst/>
              <a:ahLst/>
              <a:cxnLst/>
              <a:rect l="l" t="t" r="r" b="b"/>
              <a:pathLst>
                <a:path w="531495" h="287019">
                  <a:moveTo>
                    <a:pt x="459397" y="0"/>
                  </a:moveTo>
                  <a:lnTo>
                    <a:pt x="71996" y="0"/>
                  </a:ln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15011"/>
                  </a:lnTo>
                  <a:lnTo>
                    <a:pt x="1124" y="226258"/>
                  </a:lnTo>
                  <a:lnTo>
                    <a:pt x="8999" y="251002"/>
                  </a:lnTo>
                  <a:lnTo>
                    <a:pt x="30373" y="275747"/>
                  </a:lnTo>
                  <a:lnTo>
                    <a:pt x="71996" y="286994"/>
                  </a:lnTo>
                  <a:lnTo>
                    <a:pt x="459397" y="286994"/>
                  </a:lnTo>
                  <a:lnTo>
                    <a:pt x="470646" y="285869"/>
                  </a:lnTo>
                  <a:lnTo>
                    <a:pt x="495395" y="277996"/>
                  </a:lnTo>
                  <a:lnTo>
                    <a:pt x="520143" y="256626"/>
                  </a:lnTo>
                  <a:lnTo>
                    <a:pt x="531393" y="215011"/>
                  </a:lnTo>
                  <a:lnTo>
                    <a:pt x="531393" y="71983"/>
                  </a:lnTo>
                  <a:lnTo>
                    <a:pt x="530268" y="60736"/>
                  </a:lnTo>
                  <a:lnTo>
                    <a:pt x="522393" y="35991"/>
                  </a:lnTo>
                  <a:lnTo>
                    <a:pt x="501019" y="11247"/>
                  </a:lnTo>
                  <a:lnTo>
                    <a:pt x="459397" y="0"/>
                  </a:lnTo>
                  <a:close/>
                </a:path>
              </a:pathLst>
            </a:custGeom>
            <a:solidFill>
              <a:srgbClr val="F09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33953" y="2187359"/>
              <a:ext cx="531495" cy="287020"/>
            </a:xfrm>
            <a:custGeom>
              <a:avLst/>
              <a:gdLst/>
              <a:ahLst/>
              <a:cxnLst/>
              <a:rect l="l" t="t" r="r" b="b"/>
              <a:pathLst>
                <a:path w="531495" h="287019">
                  <a:moveTo>
                    <a:pt x="71996" y="0"/>
                  </a:move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15011"/>
                  </a:lnTo>
                  <a:lnTo>
                    <a:pt x="1124" y="226258"/>
                  </a:lnTo>
                  <a:lnTo>
                    <a:pt x="8999" y="251002"/>
                  </a:lnTo>
                  <a:lnTo>
                    <a:pt x="30373" y="275747"/>
                  </a:lnTo>
                  <a:lnTo>
                    <a:pt x="71996" y="286994"/>
                  </a:lnTo>
                  <a:lnTo>
                    <a:pt x="459397" y="286994"/>
                  </a:lnTo>
                  <a:lnTo>
                    <a:pt x="470646" y="285869"/>
                  </a:lnTo>
                  <a:lnTo>
                    <a:pt x="495395" y="277996"/>
                  </a:lnTo>
                  <a:lnTo>
                    <a:pt x="520143" y="256626"/>
                  </a:lnTo>
                  <a:lnTo>
                    <a:pt x="531393" y="215011"/>
                  </a:lnTo>
                  <a:lnTo>
                    <a:pt x="531393" y="71983"/>
                  </a:lnTo>
                  <a:lnTo>
                    <a:pt x="530268" y="60736"/>
                  </a:lnTo>
                  <a:lnTo>
                    <a:pt x="522393" y="35991"/>
                  </a:lnTo>
                  <a:lnTo>
                    <a:pt x="501019" y="11247"/>
                  </a:lnTo>
                  <a:lnTo>
                    <a:pt x="459397" y="0"/>
                  </a:lnTo>
                  <a:lnTo>
                    <a:pt x="71996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68953" y="2016356"/>
              <a:ext cx="747395" cy="287020"/>
            </a:xfrm>
            <a:custGeom>
              <a:avLst/>
              <a:gdLst/>
              <a:ahLst/>
              <a:cxnLst/>
              <a:rect l="l" t="t" r="r" b="b"/>
              <a:pathLst>
                <a:path w="747395" h="287019">
                  <a:moveTo>
                    <a:pt x="674890" y="0"/>
                  </a:moveTo>
                  <a:lnTo>
                    <a:pt x="71996" y="0"/>
                  </a:ln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15010"/>
                  </a:lnTo>
                  <a:lnTo>
                    <a:pt x="1124" y="226258"/>
                  </a:lnTo>
                  <a:lnTo>
                    <a:pt x="8999" y="251002"/>
                  </a:lnTo>
                  <a:lnTo>
                    <a:pt x="30373" y="275747"/>
                  </a:lnTo>
                  <a:lnTo>
                    <a:pt x="71996" y="286994"/>
                  </a:lnTo>
                  <a:lnTo>
                    <a:pt x="674890" y="286994"/>
                  </a:lnTo>
                  <a:lnTo>
                    <a:pt x="686142" y="285869"/>
                  </a:lnTo>
                  <a:lnTo>
                    <a:pt x="710895" y="277996"/>
                  </a:lnTo>
                  <a:lnTo>
                    <a:pt x="735648" y="256626"/>
                  </a:lnTo>
                  <a:lnTo>
                    <a:pt x="746899" y="215010"/>
                  </a:lnTo>
                  <a:lnTo>
                    <a:pt x="746899" y="71983"/>
                  </a:lnTo>
                  <a:lnTo>
                    <a:pt x="745774" y="60736"/>
                  </a:lnTo>
                  <a:lnTo>
                    <a:pt x="737898" y="35991"/>
                  </a:lnTo>
                  <a:lnTo>
                    <a:pt x="716520" y="11247"/>
                  </a:lnTo>
                  <a:lnTo>
                    <a:pt x="674890" y="0"/>
                  </a:lnTo>
                  <a:close/>
                </a:path>
              </a:pathLst>
            </a:custGeom>
            <a:solidFill>
              <a:srgbClr val="F6B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68953" y="2016356"/>
              <a:ext cx="747395" cy="287020"/>
            </a:xfrm>
            <a:custGeom>
              <a:avLst/>
              <a:gdLst/>
              <a:ahLst/>
              <a:cxnLst/>
              <a:rect l="l" t="t" r="r" b="b"/>
              <a:pathLst>
                <a:path w="747395" h="287019">
                  <a:moveTo>
                    <a:pt x="71996" y="0"/>
                  </a:move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15011"/>
                  </a:lnTo>
                  <a:lnTo>
                    <a:pt x="1124" y="226258"/>
                  </a:lnTo>
                  <a:lnTo>
                    <a:pt x="8999" y="251002"/>
                  </a:lnTo>
                  <a:lnTo>
                    <a:pt x="30373" y="275747"/>
                  </a:lnTo>
                  <a:lnTo>
                    <a:pt x="71996" y="286994"/>
                  </a:lnTo>
                  <a:lnTo>
                    <a:pt x="674890" y="286994"/>
                  </a:lnTo>
                  <a:lnTo>
                    <a:pt x="686142" y="285869"/>
                  </a:lnTo>
                  <a:lnTo>
                    <a:pt x="710895" y="277996"/>
                  </a:lnTo>
                  <a:lnTo>
                    <a:pt x="735648" y="256626"/>
                  </a:lnTo>
                  <a:lnTo>
                    <a:pt x="746899" y="215011"/>
                  </a:lnTo>
                  <a:lnTo>
                    <a:pt x="746899" y="71983"/>
                  </a:lnTo>
                  <a:lnTo>
                    <a:pt x="745774" y="60736"/>
                  </a:lnTo>
                  <a:lnTo>
                    <a:pt x="737898" y="35991"/>
                  </a:lnTo>
                  <a:lnTo>
                    <a:pt x="716520" y="11247"/>
                  </a:lnTo>
                  <a:lnTo>
                    <a:pt x="674890" y="0"/>
                  </a:lnTo>
                  <a:lnTo>
                    <a:pt x="71996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68953" y="2380984"/>
              <a:ext cx="747395" cy="287020"/>
            </a:xfrm>
            <a:custGeom>
              <a:avLst/>
              <a:gdLst/>
              <a:ahLst/>
              <a:cxnLst/>
              <a:rect l="l" t="t" r="r" b="b"/>
              <a:pathLst>
                <a:path w="747395" h="287019">
                  <a:moveTo>
                    <a:pt x="674890" y="0"/>
                  </a:moveTo>
                  <a:lnTo>
                    <a:pt x="71996" y="0"/>
                  </a:ln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15011"/>
                  </a:lnTo>
                  <a:lnTo>
                    <a:pt x="1124" y="226258"/>
                  </a:lnTo>
                  <a:lnTo>
                    <a:pt x="8999" y="251002"/>
                  </a:lnTo>
                  <a:lnTo>
                    <a:pt x="30373" y="275747"/>
                  </a:lnTo>
                  <a:lnTo>
                    <a:pt x="71996" y="286994"/>
                  </a:lnTo>
                  <a:lnTo>
                    <a:pt x="674890" y="286994"/>
                  </a:lnTo>
                  <a:lnTo>
                    <a:pt x="686142" y="285869"/>
                  </a:lnTo>
                  <a:lnTo>
                    <a:pt x="710895" y="277996"/>
                  </a:lnTo>
                  <a:lnTo>
                    <a:pt x="735648" y="256626"/>
                  </a:lnTo>
                  <a:lnTo>
                    <a:pt x="746899" y="215011"/>
                  </a:lnTo>
                  <a:lnTo>
                    <a:pt x="746899" y="71983"/>
                  </a:lnTo>
                  <a:lnTo>
                    <a:pt x="745774" y="60736"/>
                  </a:lnTo>
                  <a:lnTo>
                    <a:pt x="737898" y="35991"/>
                  </a:lnTo>
                  <a:lnTo>
                    <a:pt x="716520" y="11247"/>
                  </a:lnTo>
                  <a:lnTo>
                    <a:pt x="674890" y="0"/>
                  </a:lnTo>
                  <a:close/>
                </a:path>
              </a:pathLst>
            </a:custGeom>
            <a:solidFill>
              <a:srgbClr val="F6B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68953" y="2380984"/>
              <a:ext cx="747395" cy="287020"/>
            </a:xfrm>
            <a:custGeom>
              <a:avLst/>
              <a:gdLst/>
              <a:ahLst/>
              <a:cxnLst/>
              <a:rect l="l" t="t" r="r" b="b"/>
              <a:pathLst>
                <a:path w="747395" h="287019">
                  <a:moveTo>
                    <a:pt x="71996" y="0"/>
                  </a:move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15011"/>
                  </a:lnTo>
                  <a:lnTo>
                    <a:pt x="1124" y="226258"/>
                  </a:lnTo>
                  <a:lnTo>
                    <a:pt x="8999" y="251002"/>
                  </a:lnTo>
                  <a:lnTo>
                    <a:pt x="30373" y="275747"/>
                  </a:lnTo>
                  <a:lnTo>
                    <a:pt x="71996" y="286994"/>
                  </a:lnTo>
                  <a:lnTo>
                    <a:pt x="674890" y="286994"/>
                  </a:lnTo>
                  <a:lnTo>
                    <a:pt x="686142" y="285869"/>
                  </a:lnTo>
                  <a:lnTo>
                    <a:pt x="710895" y="277996"/>
                  </a:lnTo>
                  <a:lnTo>
                    <a:pt x="735648" y="256626"/>
                  </a:lnTo>
                  <a:lnTo>
                    <a:pt x="746899" y="215011"/>
                  </a:lnTo>
                  <a:lnTo>
                    <a:pt x="746899" y="71983"/>
                  </a:lnTo>
                  <a:lnTo>
                    <a:pt x="745774" y="60736"/>
                  </a:lnTo>
                  <a:lnTo>
                    <a:pt x="737898" y="35991"/>
                  </a:lnTo>
                  <a:lnTo>
                    <a:pt x="716520" y="11247"/>
                  </a:lnTo>
                  <a:lnTo>
                    <a:pt x="674890" y="0"/>
                  </a:lnTo>
                  <a:lnTo>
                    <a:pt x="71996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33953" y="2697641"/>
              <a:ext cx="541020" cy="287020"/>
            </a:xfrm>
            <a:custGeom>
              <a:avLst/>
              <a:gdLst/>
              <a:ahLst/>
              <a:cxnLst/>
              <a:rect l="l" t="t" r="r" b="b"/>
              <a:pathLst>
                <a:path w="541020" h="287019">
                  <a:moveTo>
                    <a:pt x="468401" y="0"/>
                  </a:moveTo>
                  <a:lnTo>
                    <a:pt x="71996" y="0"/>
                  </a:ln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15011"/>
                  </a:lnTo>
                  <a:lnTo>
                    <a:pt x="1124" y="226258"/>
                  </a:lnTo>
                  <a:lnTo>
                    <a:pt x="8999" y="251002"/>
                  </a:lnTo>
                  <a:lnTo>
                    <a:pt x="30373" y="275747"/>
                  </a:lnTo>
                  <a:lnTo>
                    <a:pt x="71996" y="286994"/>
                  </a:lnTo>
                  <a:lnTo>
                    <a:pt x="468401" y="286994"/>
                  </a:lnTo>
                  <a:lnTo>
                    <a:pt x="479650" y="285869"/>
                  </a:lnTo>
                  <a:lnTo>
                    <a:pt x="504399" y="277996"/>
                  </a:lnTo>
                  <a:lnTo>
                    <a:pt x="529148" y="256626"/>
                  </a:lnTo>
                  <a:lnTo>
                    <a:pt x="540397" y="215011"/>
                  </a:lnTo>
                  <a:lnTo>
                    <a:pt x="540397" y="71983"/>
                  </a:lnTo>
                  <a:lnTo>
                    <a:pt x="539272" y="60736"/>
                  </a:lnTo>
                  <a:lnTo>
                    <a:pt x="531398" y="35991"/>
                  </a:lnTo>
                  <a:lnTo>
                    <a:pt x="510024" y="11247"/>
                  </a:lnTo>
                  <a:lnTo>
                    <a:pt x="468401" y="0"/>
                  </a:lnTo>
                  <a:close/>
                </a:path>
              </a:pathLst>
            </a:custGeom>
            <a:solidFill>
              <a:srgbClr val="F09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33953" y="2697641"/>
              <a:ext cx="541020" cy="287020"/>
            </a:xfrm>
            <a:custGeom>
              <a:avLst/>
              <a:gdLst/>
              <a:ahLst/>
              <a:cxnLst/>
              <a:rect l="l" t="t" r="r" b="b"/>
              <a:pathLst>
                <a:path w="541020" h="287019">
                  <a:moveTo>
                    <a:pt x="71996" y="0"/>
                  </a:move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15011"/>
                  </a:lnTo>
                  <a:lnTo>
                    <a:pt x="1124" y="226258"/>
                  </a:lnTo>
                  <a:lnTo>
                    <a:pt x="8999" y="251002"/>
                  </a:lnTo>
                  <a:lnTo>
                    <a:pt x="30373" y="275747"/>
                  </a:lnTo>
                  <a:lnTo>
                    <a:pt x="71996" y="286994"/>
                  </a:lnTo>
                  <a:lnTo>
                    <a:pt x="468401" y="286994"/>
                  </a:lnTo>
                  <a:lnTo>
                    <a:pt x="479650" y="285869"/>
                  </a:lnTo>
                  <a:lnTo>
                    <a:pt x="504399" y="277996"/>
                  </a:lnTo>
                  <a:lnTo>
                    <a:pt x="529148" y="256626"/>
                  </a:lnTo>
                  <a:lnTo>
                    <a:pt x="540397" y="215011"/>
                  </a:lnTo>
                  <a:lnTo>
                    <a:pt x="540397" y="71983"/>
                  </a:lnTo>
                  <a:lnTo>
                    <a:pt x="539272" y="60736"/>
                  </a:lnTo>
                  <a:lnTo>
                    <a:pt x="531398" y="35991"/>
                  </a:lnTo>
                  <a:lnTo>
                    <a:pt x="510024" y="11247"/>
                  </a:lnTo>
                  <a:lnTo>
                    <a:pt x="468401" y="0"/>
                  </a:lnTo>
                  <a:lnTo>
                    <a:pt x="7199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77594" y="2840723"/>
              <a:ext cx="590550" cy="126364"/>
            </a:xfrm>
            <a:custGeom>
              <a:avLst/>
              <a:gdLst/>
              <a:ahLst/>
              <a:cxnLst/>
              <a:rect l="l" t="t" r="r" b="b"/>
              <a:pathLst>
                <a:path w="590550" h="126364">
                  <a:moveTo>
                    <a:pt x="590397" y="0"/>
                  </a:moveTo>
                  <a:lnTo>
                    <a:pt x="0" y="0"/>
                  </a:lnTo>
                  <a:lnTo>
                    <a:pt x="0" y="125996"/>
                  </a:lnTo>
                  <a:lnTo>
                    <a:pt x="590397" y="125996"/>
                  </a:lnTo>
                  <a:lnTo>
                    <a:pt x="590397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49007" y="2434270"/>
            <a:ext cx="480695" cy="2673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5080" indent="83185">
              <a:lnSpc>
                <a:spcPts val="930"/>
              </a:lnSpc>
              <a:spcBef>
                <a:spcPts val="165"/>
              </a:spcBef>
            </a:pP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Benda </a:t>
            </a:r>
            <a:r>
              <a:rPr sz="800" b="1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Berwujud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9299" y="479042"/>
            <a:ext cx="3985260" cy="190118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28600" indent="-216535" algn="just">
              <a:lnSpc>
                <a:spcPct val="100000"/>
              </a:lnSpc>
              <a:spcBef>
                <a:spcPts val="509"/>
              </a:spcBef>
              <a:buAutoNum type="arabicPeriod" startAt="2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415"/>
              </a:spcBef>
              <a:buAutoNum type="alphaLcPeriod"/>
              <a:tabLst>
                <a:tab pos="4451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endParaRPr sz="1000">
              <a:latin typeface="Calibri"/>
              <a:cs typeface="Calibri"/>
            </a:endParaRPr>
          </a:p>
          <a:p>
            <a:pPr marL="444500" marR="5080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benda berwujud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berwujud,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bergerak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bergerak,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dihabiskan atau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dihabiskan,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digunakan/dimanfaatkan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 digambarkan, susunan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’ sebagaimana dilihat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gambar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ini: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217170" algn="ctr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12.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Susunan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‘barang’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di dalam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RUU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Perubahan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UUPK</a:t>
            </a: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Cambria"/>
              <a:cs typeface="Cambria"/>
            </a:endParaRPr>
          </a:p>
          <a:p>
            <a:pPr marL="3095625" marR="339725" indent="128905">
              <a:lnSpc>
                <a:spcPts val="930"/>
              </a:lnSpc>
            </a:pPr>
            <a:r>
              <a:rPr sz="800" b="1" spc="5" dirty="0">
                <a:solidFill>
                  <a:srgbClr val="231F20"/>
                </a:solidFill>
                <a:latin typeface="Cambria"/>
                <a:cs typeface="Cambria"/>
              </a:rPr>
              <a:t>Dapat </a:t>
            </a:r>
            <a:r>
              <a:rPr sz="800" b="1" spc="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5" dirty="0">
                <a:solidFill>
                  <a:srgbClr val="231F20"/>
                </a:solidFill>
                <a:latin typeface="Cambria"/>
                <a:cs typeface="Cambria"/>
              </a:rPr>
              <a:t>Dihabiskan</a:t>
            </a:r>
            <a:endParaRPr sz="800">
              <a:latin typeface="Cambria"/>
              <a:cs typeface="Cambria"/>
            </a:endParaRPr>
          </a:p>
          <a:p>
            <a:pPr marL="2314575">
              <a:lnSpc>
                <a:spcPts val="750"/>
              </a:lnSpc>
            </a:pPr>
            <a:r>
              <a:rPr sz="800" b="1" spc="-25" dirty="0">
                <a:solidFill>
                  <a:srgbClr val="231F20"/>
                </a:solidFill>
                <a:latin typeface="Cambria"/>
                <a:cs typeface="Cambria"/>
              </a:rPr>
              <a:t>Bergerak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5342" y="2380687"/>
            <a:ext cx="594360" cy="2673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9685" marR="5080" indent="-20320">
              <a:lnSpc>
                <a:spcPts val="930"/>
              </a:lnSpc>
              <a:spcBef>
                <a:spcPts val="165"/>
              </a:spcBef>
            </a:pP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Tida</a:t>
            </a:r>
            <a:r>
              <a:rPr sz="800" b="1" spc="5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5" dirty="0">
                <a:solidFill>
                  <a:srgbClr val="231F20"/>
                </a:solidFill>
                <a:latin typeface="Cambria"/>
                <a:cs typeface="Cambria"/>
              </a:rPr>
              <a:t>Dapat  Dihabiskan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97697" y="2121712"/>
            <a:ext cx="1736725" cy="1094105"/>
          </a:xfrm>
          <a:custGeom>
            <a:avLst/>
            <a:gdLst/>
            <a:ahLst/>
            <a:cxnLst/>
            <a:rect l="l" t="t" r="r" b="b"/>
            <a:pathLst>
              <a:path w="1736725" h="1094105">
                <a:moveTo>
                  <a:pt x="112153" y="414375"/>
                </a:moveTo>
                <a:lnTo>
                  <a:pt x="68872" y="445071"/>
                </a:lnTo>
                <a:lnTo>
                  <a:pt x="48387" y="484733"/>
                </a:lnTo>
                <a:lnTo>
                  <a:pt x="37884" y="530123"/>
                </a:lnTo>
                <a:lnTo>
                  <a:pt x="36576" y="554393"/>
                </a:lnTo>
                <a:lnTo>
                  <a:pt x="36868" y="568210"/>
                </a:lnTo>
                <a:lnTo>
                  <a:pt x="37731" y="583018"/>
                </a:lnTo>
                <a:lnTo>
                  <a:pt x="39179" y="598843"/>
                </a:lnTo>
                <a:lnTo>
                  <a:pt x="43218" y="632015"/>
                </a:lnTo>
                <a:lnTo>
                  <a:pt x="44665" y="646468"/>
                </a:lnTo>
                <a:lnTo>
                  <a:pt x="45529" y="659003"/>
                </a:lnTo>
                <a:lnTo>
                  <a:pt x="45821" y="669620"/>
                </a:lnTo>
                <a:lnTo>
                  <a:pt x="45059" y="682675"/>
                </a:lnTo>
                <a:lnTo>
                  <a:pt x="27000" y="729056"/>
                </a:lnTo>
                <a:lnTo>
                  <a:pt x="0" y="746556"/>
                </a:lnTo>
                <a:lnTo>
                  <a:pt x="0" y="761504"/>
                </a:lnTo>
                <a:lnTo>
                  <a:pt x="33667" y="789406"/>
                </a:lnTo>
                <a:lnTo>
                  <a:pt x="45821" y="838441"/>
                </a:lnTo>
                <a:lnTo>
                  <a:pt x="45529" y="849071"/>
                </a:lnTo>
                <a:lnTo>
                  <a:pt x="44665" y="861644"/>
                </a:lnTo>
                <a:lnTo>
                  <a:pt x="43218" y="876147"/>
                </a:lnTo>
                <a:lnTo>
                  <a:pt x="39179" y="909472"/>
                </a:lnTo>
                <a:lnTo>
                  <a:pt x="37731" y="925271"/>
                </a:lnTo>
                <a:lnTo>
                  <a:pt x="36868" y="940003"/>
                </a:lnTo>
                <a:lnTo>
                  <a:pt x="36576" y="953668"/>
                </a:lnTo>
                <a:lnTo>
                  <a:pt x="37884" y="978077"/>
                </a:lnTo>
                <a:lnTo>
                  <a:pt x="48387" y="1023569"/>
                </a:lnTo>
                <a:lnTo>
                  <a:pt x="68872" y="1063104"/>
                </a:lnTo>
                <a:lnTo>
                  <a:pt x="112153" y="1094054"/>
                </a:lnTo>
                <a:lnTo>
                  <a:pt x="112153" y="1081290"/>
                </a:lnTo>
                <a:lnTo>
                  <a:pt x="101180" y="1075207"/>
                </a:lnTo>
                <a:lnTo>
                  <a:pt x="91782" y="1067562"/>
                </a:lnTo>
                <a:lnTo>
                  <a:pt x="69469" y="1023251"/>
                </a:lnTo>
                <a:lnTo>
                  <a:pt x="66725" y="996696"/>
                </a:lnTo>
                <a:lnTo>
                  <a:pt x="67005" y="985075"/>
                </a:lnTo>
                <a:lnTo>
                  <a:pt x="67856" y="971753"/>
                </a:lnTo>
                <a:lnTo>
                  <a:pt x="69278" y="956729"/>
                </a:lnTo>
                <a:lnTo>
                  <a:pt x="73228" y="923048"/>
                </a:lnTo>
                <a:lnTo>
                  <a:pt x="74650" y="907402"/>
                </a:lnTo>
                <a:lnTo>
                  <a:pt x="75501" y="893051"/>
                </a:lnTo>
                <a:lnTo>
                  <a:pt x="75780" y="880008"/>
                </a:lnTo>
                <a:lnTo>
                  <a:pt x="74828" y="861682"/>
                </a:lnTo>
                <a:lnTo>
                  <a:pt x="60604" y="807821"/>
                </a:lnTo>
                <a:lnTo>
                  <a:pt x="30086" y="763790"/>
                </a:lnTo>
                <a:lnTo>
                  <a:pt x="16484" y="753122"/>
                </a:lnTo>
                <a:lnTo>
                  <a:pt x="30340" y="742657"/>
                </a:lnTo>
                <a:lnTo>
                  <a:pt x="60896" y="699516"/>
                </a:lnTo>
                <a:lnTo>
                  <a:pt x="74853" y="646328"/>
                </a:lnTo>
                <a:lnTo>
                  <a:pt x="75780" y="628053"/>
                </a:lnTo>
                <a:lnTo>
                  <a:pt x="75501" y="615010"/>
                </a:lnTo>
                <a:lnTo>
                  <a:pt x="74650" y="600659"/>
                </a:lnTo>
                <a:lnTo>
                  <a:pt x="73228" y="585012"/>
                </a:lnTo>
                <a:lnTo>
                  <a:pt x="69278" y="551332"/>
                </a:lnTo>
                <a:lnTo>
                  <a:pt x="67856" y="536295"/>
                </a:lnTo>
                <a:lnTo>
                  <a:pt x="67005" y="522986"/>
                </a:lnTo>
                <a:lnTo>
                  <a:pt x="66725" y="511378"/>
                </a:lnTo>
                <a:lnTo>
                  <a:pt x="67411" y="497801"/>
                </a:lnTo>
                <a:lnTo>
                  <a:pt x="77685" y="460502"/>
                </a:lnTo>
                <a:lnTo>
                  <a:pt x="112153" y="427139"/>
                </a:lnTo>
                <a:lnTo>
                  <a:pt x="112153" y="414375"/>
                </a:lnTo>
                <a:close/>
              </a:path>
              <a:path w="1736725" h="1094105">
                <a:moveTo>
                  <a:pt x="998194" y="185305"/>
                </a:moveTo>
                <a:lnTo>
                  <a:pt x="956437" y="210870"/>
                </a:lnTo>
                <a:lnTo>
                  <a:pt x="936688" y="243903"/>
                </a:lnTo>
                <a:lnTo>
                  <a:pt x="926553" y="281711"/>
                </a:lnTo>
                <a:lnTo>
                  <a:pt x="925296" y="301929"/>
                </a:lnTo>
                <a:lnTo>
                  <a:pt x="925576" y="313436"/>
                </a:lnTo>
                <a:lnTo>
                  <a:pt x="926401" y="325767"/>
                </a:lnTo>
                <a:lnTo>
                  <a:pt x="927798" y="338937"/>
                </a:lnTo>
                <a:lnTo>
                  <a:pt x="931697" y="366572"/>
                </a:lnTo>
                <a:lnTo>
                  <a:pt x="933094" y="378612"/>
                </a:lnTo>
                <a:lnTo>
                  <a:pt x="933932" y="389051"/>
                </a:lnTo>
                <a:lnTo>
                  <a:pt x="934212" y="397903"/>
                </a:lnTo>
                <a:lnTo>
                  <a:pt x="933475" y="408774"/>
                </a:lnTo>
                <a:lnTo>
                  <a:pt x="916038" y="447408"/>
                </a:lnTo>
                <a:lnTo>
                  <a:pt x="890003" y="461975"/>
                </a:lnTo>
                <a:lnTo>
                  <a:pt x="890003" y="474433"/>
                </a:lnTo>
                <a:lnTo>
                  <a:pt x="922477" y="497662"/>
                </a:lnTo>
                <a:lnTo>
                  <a:pt x="934212" y="538518"/>
                </a:lnTo>
                <a:lnTo>
                  <a:pt x="933932" y="547370"/>
                </a:lnTo>
                <a:lnTo>
                  <a:pt x="933094" y="557847"/>
                </a:lnTo>
                <a:lnTo>
                  <a:pt x="931697" y="569925"/>
                </a:lnTo>
                <a:lnTo>
                  <a:pt x="927798" y="597662"/>
                </a:lnTo>
                <a:lnTo>
                  <a:pt x="926401" y="610831"/>
                </a:lnTo>
                <a:lnTo>
                  <a:pt x="925576" y="623100"/>
                </a:lnTo>
                <a:lnTo>
                  <a:pt x="925296" y="634479"/>
                </a:lnTo>
                <a:lnTo>
                  <a:pt x="926553" y="654812"/>
                </a:lnTo>
                <a:lnTo>
                  <a:pt x="936688" y="692708"/>
                </a:lnTo>
                <a:lnTo>
                  <a:pt x="956437" y="725639"/>
                </a:lnTo>
                <a:lnTo>
                  <a:pt x="998194" y="751408"/>
                </a:lnTo>
                <a:lnTo>
                  <a:pt x="998194" y="740778"/>
                </a:lnTo>
                <a:lnTo>
                  <a:pt x="987615" y="735711"/>
                </a:lnTo>
                <a:lnTo>
                  <a:pt x="978535" y="729348"/>
                </a:lnTo>
                <a:lnTo>
                  <a:pt x="957008" y="692442"/>
                </a:lnTo>
                <a:lnTo>
                  <a:pt x="954379" y="670318"/>
                </a:lnTo>
                <a:lnTo>
                  <a:pt x="954646" y="660641"/>
                </a:lnTo>
                <a:lnTo>
                  <a:pt x="955459" y="649554"/>
                </a:lnTo>
                <a:lnTo>
                  <a:pt x="956818" y="637032"/>
                </a:lnTo>
                <a:lnTo>
                  <a:pt x="960640" y="608977"/>
                </a:lnTo>
                <a:lnTo>
                  <a:pt x="961999" y="595947"/>
                </a:lnTo>
                <a:lnTo>
                  <a:pt x="962825" y="584009"/>
                </a:lnTo>
                <a:lnTo>
                  <a:pt x="963104" y="573138"/>
                </a:lnTo>
                <a:lnTo>
                  <a:pt x="962190" y="557872"/>
                </a:lnTo>
                <a:lnTo>
                  <a:pt x="948461" y="513003"/>
                </a:lnTo>
                <a:lnTo>
                  <a:pt x="919035" y="476338"/>
                </a:lnTo>
                <a:lnTo>
                  <a:pt x="905903" y="467448"/>
                </a:lnTo>
                <a:lnTo>
                  <a:pt x="919264" y="458736"/>
                </a:lnTo>
                <a:lnTo>
                  <a:pt x="948753" y="422808"/>
                </a:lnTo>
                <a:lnTo>
                  <a:pt x="962202" y="378498"/>
                </a:lnTo>
                <a:lnTo>
                  <a:pt x="963104" y="363270"/>
                </a:lnTo>
                <a:lnTo>
                  <a:pt x="962825" y="352412"/>
                </a:lnTo>
                <a:lnTo>
                  <a:pt x="961999" y="340461"/>
                </a:lnTo>
                <a:lnTo>
                  <a:pt x="960640" y="327431"/>
                </a:lnTo>
                <a:lnTo>
                  <a:pt x="956818" y="299377"/>
                </a:lnTo>
                <a:lnTo>
                  <a:pt x="955459" y="286854"/>
                </a:lnTo>
                <a:lnTo>
                  <a:pt x="954646" y="275767"/>
                </a:lnTo>
                <a:lnTo>
                  <a:pt x="954379" y="266090"/>
                </a:lnTo>
                <a:lnTo>
                  <a:pt x="955040" y="254787"/>
                </a:lnTo>
                <a:lnTo>
                  <a:pt x="970978" y="214757"/>
                </a:lnTo>
                <a:lnTo>
                  <a:pt x="998194" y="195935"/>
                </a:lnTo>
                <a:lnTo>
                  <a:pt x="998194" y="185305"/>
                </a:lnTo>
                <a:close/>
              </a:path>
              <a:path w="1736725" h="1094105">
                <a:moveTo>
                  <a:pt x="1736102" y="0"/>
                </a:moveTo>
                <a:lnTo>
                  <a:pt x="1687436" y="20535"/>
                </a:lnTo>
                <a:lnTo>
                  <a:pt x="1657032" y="61874"/>
                </a:lnTo>
                <a:lnTo>
                  <a:pt x="1651127" y="93637"/>
                </a:lnTo>
                <a:lnTo>
                  <a:pt x="1651444" y="102870"/>
                </a:lnTo>
                <a:lnTo>
                  <a:pt x="1652422" y="112776"/>
                </a:lnTo>
                <a:lnTo>
                  <a:pt x="1654048" y="123355"/>
                </a:lnTo>
                <a:lnTo>
                  <a:pt x="1658594" y="145542"/>
                </a:lnTo>
                <a:lnTo>
                  <a:pt x="1660220" y="155206"/>
                </a:lnTo>
                <a:lnTo>
                  <a:pt x="1661198" y="163588"/>
                </a:lnTo>
                <a:lnTo>
                  <a:pt x="1661528" y="170688"/>
                </a:lnTo>
                <a:lnTo>
                  <a:pt x="1660664" y="179412"/>
                </a:lnTo>
                <a:lnTo>
                  <a:pt x="1631543" y="215798"/>
                </a:lnTo>
                <a:lnTo>
                  <a:pt x="1610004" y="222135"/>
                </a:lnTo>
                <a:lnTo>
                  <a:pt x="1610004" y="232130"/>
                </a:lnTo>
                <a:lnTo>
                  <a:pt x="1647850" y="250786"/>
                </a:lnTo>
                <a:lnTo>
                  <a:pt x="1661528" y="283578"/>
                </a:lnTo>
                <a:lnTo>
                  <a:pt x="1661198" y="290690"/>
                </a:lnTo>
                <a:lnTo>
                  <a:pt x="1660220" y="299097"/>
                </a:lnTo>
                <a:lnTo>
                  <a:pt x="1658594" y="308800"/>
                </a:lnTo>
                <a:lnTo>
                  <a:pt x="1654048" y="331076"/>
                </a:lnTo>
                <a:lnTo>
                  <a:pt x="1652422" y="341642"/>
                </a:lnTo>
                <a:lnTo>
                  <a:pt x="1651444" y="351497"/>
                </a:lnTo>
                <a:lnTo>
                  <a:pt x="1651127" y="360629"/>
                </a:lnTo>
                <a:lnTo>
                  <a:pt x="1652600" y="376961"/>
                </a:lnTo>
                <a:lnTo>
                  <a:pt x="1674749" y="421462"/>
                </a:lnTo>
                <a:lnTo>
                  <a:pt x="1718106" y="450342"/>
                </a:lnTo>
                <a:lnTo>
                  <a:pt x="1736102" y="454507"/>
                </a:lnTo>
                <a:lnTo>
                  <a:pt x="1736102" y="445973"/>
                </a:lnTo>
                <a:lnTo>
                  <a:pt x="1723758" y="441909"/>
                </a:lnTo>
                <a:lnTo>
                  <a:pt x="1713191" y="436803"/>
                </a:lnTo>
                <a:lnTo>
                  <a:pt x="1688096" y="407174"/>
                </a:lnTo>
                <a:lnTo>
                  <a:pt x="1685023" y="389407"/>
                </a:lnTo>
                <a:lnTo>
                  <a:pt x="1685340" y="381635"/>
                </a:lnTo>
                <a:lnTo>
                  <a:pt x="1686293" y="372732"/>
                </a:lnTo>
                <a:lnTo>
                  <a:pt x="1687893" y="362673"/>
                </a:lnTo>
                <a:lnTo>
                  <a:pt x="1692338" y="340156"/>
                </a:lnTo>
                <a:lnTo>
                  <a:pt x="1693926" y="329704"/>
                </a:lnTo>
                <a:lnTo>
                  <a:pt x="1694878" y="320103"/>
                </a:lnTo>
                <a:lnTo>
                  <a:pt x="1695196" y="311378"/>
                </a:lnTo>
                <a:lnTo>
                  <a:pt x="1694129" y="299123"/>
                </a:lnTo>
                <a:lnTo>
                  <a:pt x="1678127" y="263093"/>
                </a:lnTo>
                <a:lnTo>
                  <a:pt x="1643837" y="233654"/>
                </a:lnTo>
                <a:lnTo>
                  <a:pt x="1628533" y="226529"/>
                </a:lnTo>
                <a:lnTo>
                  <a:pt x="1644103" y="219532"/>
                </a:lnTo>
                <a:lnTo>
                  <a:pt x="1678470" y="190677"/>
                </a:lnTo>
                <a:lnTo>
                  <a:pt x="1694141" y="155117"/>
                </a:lnTo>
                <a:lnTo>
                  <a:pt x="1695196" y="142887"/>
                </a:lnTo>
                <a:lnTo>
                  <a:pt x="1694878" y="134162"/>
                </a:lnTo>
                <a:lnTo>
                  <a:pt x="1693926" y="124574"/>
                </a:lnTo>
                <a:lnTo>
                  <a:pt x="1692338" y="114109"/>
                </a:lnTo>
                <a:lnTo>
                  <a:pt x="1687893" y="91592"/>
                </a:lnTo>
                <a:lnTo>
                  <a:pt x="1686293" y="81546"/>
                </a:lnTo>
                <a:lnTo>
                  <a:pt x="1685340" y="72631"/>
                </a:lnTo>
                <a:lnTo>
                  <a:pt x="1685023" y="64871"/>
                </a:lnTo>
                <a:lnTo>
                  <a:pt x="1685785" y="55791"/>
                </a:lnTo>
                <a:lnTo>
                  <a:pt x="1713191" y="17538"/>
                </a:lnTo>
                <a:lnTo>
                  <a:pt x="1736102" y="8534"/>
                </a:lnTo>
                <a:lnTo>
                  <a:pt x="1736102" y="0"/>
                </a:lnTo>
                <a:close/>
              </a:path>
            </a:pathLst>
          </a:custGeom>
          <a:solidFill>
            <a:srgbClr val="EB76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95300" y="2698103"/>
            <a:ext cx="3770629" cy="1876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44550" algn="ctr">
              <a:lnSpc>
                <a:spcPts val="900"/>
              </a:lnSpc>
              <a:spcBef>
                <a:spcPts val="110"/>
              </a:spcBef>
            </a:pP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Tidak</a:t>
            </a:r>
            <a:endParaRPr sz="800">
              <a:latin typeface="Cambria"/>
              <a:cs typeface="Cambria"/>
            </a:endParaRPr>
          </a:p>
          <a:p>
            <a:pPr marR="827405" algn="ctr">
              <a:lnSpc>
                <a:spcPts val="900"/>
              </a:lnSpc>
              <a:tabLst>
                <a:tab pos="1680210" algn="l"/>
              </a:tabLst>
            </a:pPr>
            <a:r>
              <a:rPr sz="800" b="1" dirty="0">
                <a:solidFill>
                  <a:srgbClr val="FFFFFF"/>
                </a:solidFill>
                <a:latin typeface="Cambria"/>
                <a:cs typeface="Cambria"/>
              </a:rPr>
              <a:t>Barang	</a:t>
            </a:r>
            <a:r>
              <a:rPr sz="1200" b="1" baseline="3472" dirty="0">
                <a:solidFill>
                  <a:srgbClr val="231F20"/>
                </a:solidFill>
                <a:latin typeface="Cambria"/>
                <a:cs typeface="Cambria"/>
              </a:rPr>
              <a:t>Bergerak</a:t>
            </a:r>
            <a:endParaRPr sz="1200" baseline="3472">
              <a:latin typeface="Cambria"/>
              <a:cs typeface="Cambria"/>
            </a:endParaRPr>
          </a:p>
          <a:p>
            <a:pPr marL="1193165" marR="1981200" algn="ctr">
              <a:lnSpc>
                <a:spcPts val="930"/>
              </a:lnSpc>
              <a:spcBef>
                <a:spcPts val="700"/>
              </a:spcBef>
            </a:pPr>
            <a:r>
              <a:rPr sz="800" b="1" spc="-10" dirty="0">
                <a:solidFill>
                  <a:srgbClr val="231F20"/>
                </a:solidFill>
                <a:latin typeface="Cambria"/>
                <a:cs typeface="Cambria"/>
              </a:rPr>
              <a:t>Bend</a:t>
            </a:r>
            <a:r>
              <a:rPr sz="800" b="1" spc="-5" dirty="0">
                <a:solidFill>
                  <a:srgbClr val="231F20"/>
                </a:solidFill>
                <a:latin typeface="Cambria"/>
                <a:cs typeface="Cambria"/>
              </a:rPr>
              <a:t>a </a:t>
            </a:r>
            <a:r>
              <a:rPr sz="800" b="1" spc="-10" dirty="0">
                <a:solidFill>
                  <a:srgbClr val="231F20"/>
                </a:solidFill>
                <a:latin typeface="Cambria"/>
                <a:cs typeface="Cambria"/>
              </a:rPr>
              <a:t>Tidak  </a:t>
            </a: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Berwujud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b.</a:t>
            </a:r>
            <a:r>
              <a:rPr sz="1000" b="1" spc="3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4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 komersial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profesional berbentuk pekerjaan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prestasi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dimanfaatkan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 digambarkan,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susunan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dilihat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gambar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ini: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13.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Susunan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‘jasa’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di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dalam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RUU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Perubahan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UUPK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07999" y="4661484"/>
            <a:ext cx="3744595" cy="1106805"/>
            <a:chOff x="1007999" y="4661484"/>
            <a:chExt cx="3744595" cy="1106805"/>
          </a:xfrm>
        </p:grpSpPr>
        <p:sp>
          <p:nvSpPr>
            <p:cNvPr id="26" name="object 26"/>
            <p:cNvSpPr/>
            <p:nvPr/>
          </p:nvSpPr>
          <p:spPr>
            <a:xfrm>
              <a:off x="1007999" y="4661484"/>
              <a:ext cx="3744595" cy="1106805"/>
            </a:xfrm>
            <a:custGeom>
              <a:avLst/>
              <a:gdLst/>
              <a:ahLst/>
              <a:cxnLst/>
              <a:rect l="l" t="t" r="r" b="b"/>
              <a:pathLst>
                <a:path w="3744595" h="1106804">
                  <a:moveTo>
                    <a:pt x="3743998" y="0"/>
                  </a:moveTo>
                  <a:lnTo>
                    <a:pt x="0" y="0"/>
                  </a:lnTo>
                  <a:lnTo>
                    <a:pt x="0" y="1106385"/>
                  </a:lnTo>
                  <a:lnTo>
                    <a:pt x="3743998" y="1106385"/>
                  </a:lnTo>
                  <a:lnTo>
                    <a:pt x="3743998" y="0"/>
                  </a:lnTo>
                  <a:close/>
                </a:path>
              </a:pathLst>
            </a:custGeom>
            <a:solidFill>
              <a:srgbClr val="F9D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0354" y="5047637"/>
              <a:ext cx="720090" cy="409575"/>
            </a:xfrm>
            <a:custGeom>
              <a:avLst/>
              <a:gdLst/>
              <a:ahLst/>
              <a:cxnLst/>
              <a:rect l="l" t="t" r="r" b="b"/>
              <a:pathLst>
                <a:path w="720089" h="409575">
                  <a:moveTo>
                    <a:pt x="647890" y="0"/>
                  </a:moveTo>
                  <a:lnTo>
                    <a:pt x="71996" y="0"/>
                  </a:ln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337388"/>
                  </a:lnTo>
                  <a:lnTo>
                    <a:pt x="1124" y="348635"/>
                  </a:lnTo>
                  <a:lnTo>
                    <a:pt x="8999" y="373380"/>
                  </a:lnTo>
                  <a:lnTo>
                    <a:pt x="30373" y="398124"/>
                  </a:lnTo>
                  <a:lnTo>
                    <a:pt x="71996" y="409371"/>
                  </a:lnTo>
                  <a:lnTo>
                    <a:pt x="647890" y="409371"/>
                  </a:lnTo>
                  <a:lnTo>
                    <a:pt x="659141" y="408247"/>
                  </a:lnTo>
                  <a:lnTo>
                    <a:pt x="683895" y="400373"/>
                  </a:lnTo>
                  <a:lnTo>
                    <a:pt x="708648" y="379003"/>
                  </a:lnTo>
                  <a:lnTo>
                    <a:pt x="719899" y="337388"/>
                  </a:lnTo>
                  <a:lnTo>
                    <a:pt x="719899" y="71983"/>
                  </a:lnTo>
                  <a:lnTo>
                    <a:pt x="718774" y="60736"/>
                  </a:lnTo>
                  <a:lnTo>
                    <a:pt x="710898" y="35991"/>
                  </a:lnTo>
                  <a:lnTo>
                    <a:pt x="689520" y="11247"/>
                  </a:lnTo>
                  <a:lnTo>
                    <a:pt x="647890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0354" y="5047637"/>
              <a:ext cx="720090" cy="409575"/>
            </a:xfrm>
            <a:custGeom>
              <a:avLst/>
              <a:gdLst/>
              <a:ahLst/>
              <a:cxnLst/>
              <a:rect l="l" t="t" r="r" b="b"/>
              <a:pathLst>
                <a:path w="720089" h="409575">
                  <a:moveTo>
                    <a:pt x="71996" y="0"/>
                  </a:move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337388"/>
                  </a:lnTo>
                  <a:lnTo>
                    <a:pt x="1124" y="348635"/>
                  </a:lnTo>
                  <a:lnTo>
                    <a:pt x="8999" y="373380"/>
                  </a:lnTo>
                  <a:lnTo>
                    <a:pt x="30373" y="398124"/>
                  </a:lnTo>
                  <a:lnTo>
                    <a:pt x="71996" y="409371"/>
                  </a:lnTo>
                  <a:lnTo>
                    <a:pt x="647890" y="409371"/>
                  </a:lnTo>
                  <a:lnTo>
                    <a:pt x="659141" y="408247"/>
                  </a:lnTo>
                  <a:lnTo>
                    <a:pt x="683894" y="400373"/>
                  </a:lnTo>
                  <a:lnTo>
                    <a:pt x="708648" y="379003"/>
                  </a:lnTo>
                  <a:lnTo>
                    <a:pt x="719899" y="337388"/>
                  </a:lnTo>
                  <a:lnTo>
                    <a:pt x="719899" y="71983"/>
                  </a:lnTo>
                  <a:lnTo>
                    <a:pt x="718774" y="60736"/>
                  </a:lnTo>
                  <a:lnTo>
                    <a:pt x="710898" y="35991"/>
                  </a:lnTo>
                  <a:lnTo>
                    <a:pt x="689520" y="11247"/>
                  </a:lnTo>
                  <a:lnTo>
                    <a:pt x="647890" y="0"/>
                  </a:lnTo>
                  <a:lnTo>
                    <a:pt x="7199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25953" y="4757819"/>
              <a:ext cx="678815" cy="335915"/>
            </a:xfrm>
            <a:custGeom>
              <a:avLst/>
              <a:gdLst/>
              <a:ahLst/>
              <a:cxnLst/>
              <a:rect l="l" t="t" r="r" b="b"/>
              <a:pathLst>
                <a:path w="678814" h="335914">
                  <a:moveTo>
                    <a:pt x="606501" y="0"/>
                  </a:moveTo>
                  <a:lnTo>
                    <a:pt x="71996" y="0"/>
                  </a:ln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63575"/>
                  </a:lnTo>
                  <a:lnTo>
                    <a:pt x="1124" y="274831"/>
                  </a:lnTo>
                  <a:lnTo>
                    <a:pt x="8999" y="299592"/>
                  </a:lnTo>
                  <a:lnTo>
                    <a:pt x="30373" y="324354"/>
                  </a:lnTo>
                  <a:lnTo>
                    <a:pt x="71996" y="335610"/>
                  </a:lnTo>
                  <a:lnTo>
                    <a:pt x="606501" y="335610"/>
                  </a:lnTo>
                  <a:lnTo>
                    <a:pt x="617750" y="334484"/>
                  </a:lnTo>
                  <a:lnTo>
                    <a:pt x="642499" y="326605"/>
                  </a:lnTo>
                  <a:lnTo>
                    <a:pt x="667248" y="305220"/>
                  </a:lnTo>
                  <a:lnTo>
                    <a:pt x="678497" y="263575"/>
                  </a:lnTo>
                  <a:lnTo>
                    <a:pt x="678497" y="71983"/>
                  </a:lnTo>
                  <a:lnTo>
                    <a:pt x="677372" y="60736"/>
                  </a:lnTo>
                  <a:lnTo>
                    <a:pt x="669497" y="35991"/>
                  </a:lnTo>
                  <a:lnTo>
                    <a:pt x="648124" y="11247"/>
                  </a:lnTo>
                  <a:lnTo>
                    <a:pt x="606501" y="0"/>
                  </a:lnTo>
                  <a:close/>
                </a:path>
              </a:pathLst>
            </a:custGeom>
            <a:solidFill>
              <a:srgbClr val="EB76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25953" y="4757819"/>
              <a:ext cx="678815" cy="335915"/>
            </a:xfrm>
            <a:custGeom>
              <a:avLst/>
              <a:gdLst/>
              <a:ahLst/>
              <a:cxnLst/>
              <a:rect l="l" t="t" r="r" b="b"/>
              <a:pathLst>
                <a:path w="678814" h="335914">
                  <a:moveTo>
                    <a:pt x="71996" y="0"/>
                  </a:move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63575"/>
                  </a:lnTo>
                  <a:lnTo>
                    <a:pt x="1124" y="274831"/>
                  </a:lnTo>
                  <a:lnTo>
                    <a:pt x="8999" y="299593"/>
                  </a:lnTo>
                  <a:lnTo>
                    <a:pt x="30373" y="324354"/>
                  </a:lnTo>
                  <a:lnTo>
                    <a:pt x="71996" y="335610"/>
                  </a:lnTo>
                  <a:lnTo>
                    <a:pt x="606501" y="335610"/>
                  </a:lnTo>
                  <a:lnTo>
                    <a:pt x="617750" y="334484"/>
                  </a:lnTo>
                  <a:lnTo>
                    <a:pt x="642499" y="326605"/>
                  </a:lnTo>
                  <a:lnTo>
                    <a:pt x="667248" y="305220"/>
                  </a:lnTo>
                  <a:lnTo>
                    <a:pt x="678497" y="263575"/>
                  </a:lnTo>
                  <a:lnTo>
                    <a:pt x="678497" y="71983"/>
                  </a:lnTo>
                  <a:lnTo>
                    <a:pt x="677372" y="60736"/>
                  </a:lnTo>
                  <a:lnTo>
                    <a:pt x="669497" y="35991"/>
                  </a:lnTo>
                  <a:lnTo>
                    <a:pt x="648124" y="11247"/>
                  </a:lnTo>
                  <a:lnTo>
                    <a:pt x="606501" y="0"/>
                  </a:lnTo>
                  <a:lnTo>
                    <a:pt x="7199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85554" y="4757819"/>
              <a:ext cx="1715770" cy="335915"/>
            </a:xfrm>
            <a:custGeom>
              <a:avLst/>
              <a:gdLst/>
              <a:ahLst/>
              <a:cxnLst/>
              <a:rect l="l" t="t" r="r" b="b"/>
              <a:pathLst>
                <a:path w="1715770" h="335914">
                  <a:moveTo>
                    <a:pt x="1643291" y="0"/>
                  </a:moveTo>
                  <a:lnTo>
                    <a:pt x="71996" y="0"/>
                  </a:ln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63575"/>
                  </a:lnTo>
                  <a:lnTo>
                    <a:pt x="1124" y="274831"/>
                  </a:lnTo>
                  <a:lnTo>
                    <a:pt x="8999" y="299592"/>
                  </a:lnTo>
                  <a:lnTo>
                    <a:pt x="30373" y="324354"/>
                  </a:lnTo>
                  <a:lnTo>
                    <a:pt x="71996" y="335610"/>
                  </a:lnTo>
                  <a:lnTo>
                    <a:pt x="1643291" y="335610"/>
                  </a:lnTo>
                  <a:lnTo>
                    <a:pt x="1654542" y="334484"/>
                  </a:lnTo>
                  <a:lnTo>
                    <a:pt x="1679295" y="326605"/>
                  </a:lnTo>
                  <a:lnTo>
                    <a:pt x="1704048" y="305220"/>
                  </a:lnTo>
                  <a:lnTo>
                    <a:pt x="1715300" y="263575"/>
                  </a:lnTo>
                  <a:lnTo>
                    <a:pt x="1715300" y="71983"/>
                  </a:lnTo>
                  <a:lnTo>
                    <a:pt x="1714174" y="60736"/>
                  </a:lnTo>
                  <a:lnTo>
                    <a:pt x="1706298" y="35991"/>
                  </a:lnTo>
                  <a:lnTo>
                    <a:pt x="1684921" y="11247"/>
                  </a:lnTo>
                  <a:lnTo>
                    <a:pt x="1643291" y="0"/>
                  </a:lnTo>
                  <a:close/>
                </a:path>
              </a:pathLst>
            </a:custGeom>
            <a:solidFill>
              <a:srgbClr val="F3A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85554" y="4757819"/>
              <a:ext cx="1715770" cy="335915"/>
            </a:xfrm>
            <a:custGeom>
              <a:avLst/>
              <a:gdLst/>
              <a:ahLst/>
              <a:cxnLst/>
              <a:rect l="l" t="t" r="r" b="b"/>
              <a:pathLst>
                <a:path w="1715770" h="335914">
                  <a:moveTo>
                    <a:pt x="71996" y="0"/>
                  </a:move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63575"/>
                  </a:lnTo>
                  <a:lnTo>
                    <a:pt x="1124" y="274831"/>
                  </a:lnTo>
                  <a:lnTo>
                    <a:pt x="8999" y="299593"/>
                  </a:lnTo>
                  <a:lnTo>
                    <a:pt x="30373" y="324354"/>
                  </a:lnTo>
                  <a:lnTo>
                    <a:pt x="71996" y="335610"/>
                  </a:lnTo>
                  <a:lnTo>
                    <a:pt x="1643291" y="335610"/>
                  </a:lnTo>
                  <a:lnTo>
                    <a:pt x="1654542" y="334484"/>
                  </a:lnTo>
                  <a:lnTo>
                    <a:pt x="1679295" y="326605"/>
                  </a:lnTo>
                  <a:lnTo>
                    <a:pt x="1704048" y="305220"/>
                  </a:lnTo>
                  <a:lnTo>
                    <a:pt x="1715300" y="263575"/>
                  </a:lnTo>
                  <a:lnTo>
                    <a:pt x="1715300" y="71983"/>
                  </a:lnTo>
                  <a:lnTo>
                    <a:pt x="1714174" y="60736"/>
                  </a:lnTo>
                  <a:lnTo>
                    <a:pt x="1706298" y="35991"/>
                  </a:lnTo>
                  <a:lnTo>
                    <a:pt x="1684921" y="11247"/>
                  </a:lnTo>
                  <a:lnTo>
                    <a:pt x="1643291" y="0"/>
                  </a:lnTo>
                  <a:lnTo>
                    <a:pt x="7199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5554" y="5361715"/>
              <a:ext cx="1715770" cy="335915"/>
            </a:xfrm>
            <a:custGeom>
              <a:avLst/>
              <a:gdLst/>
              <a:ahLst/>
              <a:cxnLst/>
              <a:rect l="l" t="t" r="r" b="b"/>
              <a:pathLst>
                <a:path w="1715770" h="335914">
                  <a:moveTo>
                    <a:pt x="1643291" y="0"/>
                  </a:moveTo>
                  <a:lnTo>
                    <a:pt x="71996" y="0"/>
                  </a:ln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63575"/>
                  </a:lnTo>
                  <a:lnTo>
                    <a:pt x="1124" y="274831"/>
                  </a:lnTo>
                  <a:lnTo>
                    <a:pt x="8999" y="299593"/>
                  </a:lnTo>
                  <a:lnTo>
                    <a:pt x="30373" y="324354"/>
                  </a:lnTo>
                  <a:lnTo>
                    <a:pt x="71996" y="335610"/>
                  </a:lnTo>
                  <a:lnTo>
                    <a:pt x="1643291" y="335610"/>
                  </a:lnTo>
                  <a:lnTo>
                    <a:pt x="1654542" y="334484"/>
                  </a:lnTo>
                  <a:lnTo>
                    <a:pt x="1679295" y="326605"/>
                  </a:lnTo>
                  <a:lnTo>
                    <a:pt x="1704048" y="305220"/>
                  </a:lnTo>
                  <a:lnTo>
                    <a:pt x="1715300" y="263575"/>
                  </a:lnTo>
                  <a:lnTo>
                    <a:pt x="1715300" y="71983"/>
                  </a:lnTo>
                  <a:lnTo>
                    <a:pt x="1714174" y="60736"/>
                  </a:lnTo>
                  <a:lnTo>
                    <a:pt x="1706298" y="35991"/>
                  </a:lnTo>
                  <a:lnTo>
                    <a:pt x="1684921" y="11247"/>
                  </a:lnTo>
                  <a:lnTo>
                    <a:pt x="1643291" y="0"/>
                  </a:lnTo>
                  <a:close/>
                </a:path>
              </a:pathLst>
            </a:custGeom>
            <a:solidFill>
              <a:srgbClr val="F3A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85554" y="5361715"/>
              <a:ext cx="1715770" cy="335915"/>
            </a:xfrm>
            <a:custGeom>
              <a:avLst/>
              <a:gdLst/>
              <a:ahLst/>
              <a:cxnLst/>
              <a:rect l="l" t="t" r="r" b="b"/>
              <a:pathLst>
                <a:path w="1715770" h="335914">
                  <a:moveTo>
                    <a:pt x="71996" y="0"/>
                  </a:move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63575"/>
                  </a:lnTo>
                  <a:lnTo>
                    <a:pt x="1124" y="274831"/>
                  </a:lnTo>
                  <a:lnTo>
                    <a:pt x="8999" y="299593"/>
                  </a:lnTo>
                  <a:lnTo>
                    <a:pt x="30373" y="324354"/>
                  </a:lnTo>
                  <a:lnTo>
                    <a:pt x="71996" y="335610"/>
                  </a:lnTo>
                  <a:lnTo>
                    <a:pt x="1643291" y="335610"/>
                  </a:lnTo>
                  <a:lnTo>
                    <a:pt x="1654542" y="334484"/>
                  </a:lnTo>
                  <a:lnTo>
                    <a:pt x="1679295" y="326605"/>
                  </a:lnTo>
                  <a:lnTo>
                    <a:pt x="1704048" y="305220"/>
                  </a:lnTo>
                  <a:lnTo>
                    <a:pt x="1715300" y="263575"/>
                  </a:lnTo>
                  <a:lnTo>
                    <a:pt x="1715300" y="71983"/>
                  </a:lnTo>
                  <a:lnTo>
                    <a:pt x="1714174" y="60736"/>
                  </a:lnTo>
                  <a:lnTo>
                    <a:pt x="1706298" y="35991"/>
                  </a:lnTo>
                  <a:lnTo>
                    <a:pt x="1684921" y="11247"/>
                  </a:lnTo>
                  <a:lnTo>
                    <a:pt x="1643291" y="0"/>
                  </a:lnTo>
                  <a:lnTo>
                    <a:pt x="7199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25953" y="5362607"/>
              <a:ext cx="678815" cy="335915"/>
            </a:xfrm>
            <a:custGeom>
              <a:avLst/>
              <a:gdLst/>
              <a:ahLst/>
              <a:cxnLst/>
              <a:rect l="l" t="t" r="r" b="b"/>
              <a:pathLst>
                <a:path w="678814" h="335914">
                  <a:moveTo>
                    <a:pt x="606501" y="0"/>
                  </a:moveTo>
                  <a:lnTo>
                    <a:pt x="71996" y="0"/>
                  </a:ln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63575"/>
                  </a:lnTo>
                  <a:lnTo>
                    <a:pt x="1124" y="274831"/>
                  </a:lnTo>
                  <a:lnTo>
                    <a:pt x="8999" y="299593"/>
                  </a:lnTo>
                  <a:lnTo>
                    <a:pt x="30373" y="324354"/>
                  </a:lnTo>
                  <a:lnTo>
                    <a:pt x="71996" y="335610"/>
                  </a:lnTo>
                  <a:lnTo>
                    <a:pt x="606501" y="335610"/>
                  </a:lnTo>
                  <a:lnTo>
                    <a:pt x="617750" y="334484"/>
                  </a:lnTo>
                  <a:lnTo>
                    <a:pt x="642499" y="326605"/>
                  </a:lnTo>
                  <a:lnTo>
                    <a:pt x="667248" y="305220"/>
                  </a:lnTo>
                  <a:lnTo>
                    <a:pt x="678497" y="263575"/>
                  </a:lnTo>
                  <a:lnTo>
                    <a:pt x="678497" y="71983"/>
                  </a:lnTo>
                  <a:lnTo>
                    <a:pt x="677372" y="60736"/>
                  </a:lnTo>
                  <a:lnTo>
                    <a:pt x="669497" y="35991"/>
                  </a:lnTo>
                  <a:lnTo>
                    <a:pt x="648124" y="11247"/>
                  </a:lnTo>
                  <a:lnTo>
                    <a:pt x="606501" y="0"/>
                  </a:lnTo>
                  <a:close/>
                </a:path>
              </a:pathLst>
            </a:custGeom>
            <a:solidFill>
              <a:srgbClr val="EB76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25953" y="5362607"/>
              <a:ext cx="678815" cy="335915"/>
            </a:xfrm>
            <a:custGeom>
              <a:avLst/>
              <a:gdLst/>
              <a:ahLst/>
              <a:cxnLst/>
              <a:rect l="l" t="t" r="r" b="b"/>
              <a:pathLst>
                <a:path w="678814" h="335914">
                  <a:moveTo>
                    <a:pt x="71996" y="0"/>
                  </a:move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263575"/>
                  </a:lnTo>
                  <a:lnTo>
                    <a:pt x="1124" y="274831"/>
                  </a:lnTo>
                  <a:lnTo>
                    <a:pt x="8999" y="299593"/>
                  </a:lnTo>
                  <a:lnTo>
                    <a:pt x="30373" y="324354"/>
                  </a:lnTo>
                  <a:lnTo>
                    <a:pt x="71996" y="335610"/>
                  </a:lnTo>
                  <a:lnTo>
                    <a:pt x="606501" y="335610"/>
                  </a:lnTo>
                  <a:lnTo>
                    <a:pt x="617750" y="334484"/>
                  </a:lnTo>
                  <a:lnTo>
                    <a:pt x="642499" y="326605"/>
                  </a:lnTo>
                  <a:lnTo>
                    <a:pt x="667248" y="305220"/>
                  </a:lnTo>
                  <a:lnTo>
                    <a:pt x="678497" y="263575"/>
                  </a:lnTo>
                  <a:lnTo>
                    <a:pt x="678497" y="71983"/>
                  </a:lnTo>
                  <a:lnTo>
                    <a:pt x="677372" y="60736"/>
                  </a:lnTo>
                  <a:lnTo>
                    <a:pt x="669497" y="35991"/>
                  </a:lnTo>
                  <a:lnTo>
                    <a:pt x="648124" y="11247"/>
                  </a:lnTo>
                  <a:lnTo>
                    <a:pt x="606501" y="0"/>
                  </a:lnTo>
                  <a:lnTo>
                    <a:pt x="7199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07999" y="4661484"/>
            <a:ext cx="3744595" cy="11068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1254125">
              <a:lnSpc>
                <a:spcPts val="944"/>
              </a:lnSpc>
              <a:tabLst>
                <a:tab pos="1835150" algn="l"/>
              </a:tabLst>
            </a:pPr>
            <a:r>
              <a:rPr sz="800" b="1" spc="5" dirty="0">
                <a:solidFill>
                  <a:srgbClr val="FFFFFF"/>
                </a:solidFill>
                <a:latin typeface="Cambria"/>
                <a:cs typeface="Cambria"/>
              </a:rPr>
              <a:t>Jasa	</a:t>
            </a:r>
            <a:r>
              <a:rPr sz="1125" spc="-52" baseline="3703" dirty="0">
                <a:solidFill>
                  <a:srgbClr val="231F20"/>
                </a:solidFill>
                <a:latin typeface="Cambria"/>
                <a:cs typeface="Cambria"/>
              </a:rPr>
              <a:t>Layanan</a:t>
            </a:r>
            <a:r>
              <a:rPr sz="1125" spc="-22" baseline="3703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125" spc="-44" baseline="3703" dirty="0">
                <a:solidFill>
                  <a:srgbClr val="231F20"/>
                </a:solidFill>
                <a:latin typeface="Cambria"/>
                <a:cs typeface="Cambria"/>
              </a:rPr>
              <a:t>untuk</a:t>
            </a:r>
            <a:r>
              <a:rPr sz="1125" spc="-15" baseline="3703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125" spc="-37" baseline="3703" dirty="0">
                <a:solidFill>
                  <a:srgbClr val="231F20"/>
                </a:solidFill>
                <a:latin typeface="Cambria"/>
                <a:cs typeface="Cambria"/>
              </a:rPr>
              <a:t>mencari</a:t>
            </a:r>
            <a:r>
              <a:rPr sz="1125" spc="-7" baseline="3703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125" b="1" spc="-44" baseline="3703" dirty="0">
                <a:solidFill>
                  <a:srgbClr val="231F20"/>
                </a:solidFill>
                <a:latin typeface="Cambria"/>
                <a:cs typeface="Cambria"/>
              </a:rPr>
              <a:t>laba</a:t>
            </a:r>
            <a:r>
              <a:rPr sz="1125" b="1" spc="-15" baseline="3703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125" b="1" i="1" spc="-37" baseline="3703" dirty="0">
                <a:solidFill>
                  <a:srgbClr val="231F20"/>
                </a:solidFill>
                <a:latin typeface="Cambria"/>
                <a:cs typeface="Cambria"/>
              </a:rPr>
              <a:t>(profit);</a:t>
            </a:r>
            <a:endParaRPr sz="1125" baseline="3703">
              <a:latin typeface="Cambria"/>
              <a:cs typeface="Cambria"/>
            </a:endParaRPr>
          </a:p>
          <a:p>
            <a:pPr marL="1106805">
              <a:lnSpc>
                <a:spcPts val="944"/>
              </a:lnSpc>
              <a:tabLst>
                <a:tab pos="1835150" algn="l"/>
              </a:tabLst>
            </a:pPr>
            <a:r>
              <a:rPr sz="800" b="1" spc="-1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800" b="1" dirty="0">
                <a:solidFill>
                  <a:srgbClr val="FFFFFF"/>
                </a:solidFill>
                <a:latin typeface="Cambria"/>
                <a:cs typeface="Cambria"/>
              </a:rPr>
              <a:t>omersial	</a:t>
            </a:r>
            <a:r>
              <a:rPr sz="1125" spc="-37" baseline="3703" dirty="0">
                <a:solidFill>
                  <a:srgbClr val="231F20"/>
                </a:solidFill>
                <a:latin typeface="Cambria"/>
                <a:cs typeface="Cambria"/>
              </a:rPr>
              <a:t>Con</a:t>
            </a:r>
            <a:r>
              <a:rPr sz="1125" spc="-44" baseline="3703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1125" spc="-37" baseline="3703" dirty="0">
                <a:solidFill>
                  <a:srgbClr val="231F20"/>
                </a:solidFill>
                <a:latin typeface="Cambria"/>
                <a:cs typeface="Cambria"/>
              </a:rPr>
              <a:t>oh:</a:t>
            </a:r>
            <a:r>
              <a:rPr sz="1125" spc="-15" baseline="3703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125" spc="-44" baseline="3703" dirty="0">
                <a:solidFill>
                  <a:srgbClr val="231F20"/>
                </a:solidFill>
                <a:latin typeface="Cambria"/>
                <a:cs typeface="Cambria"/>
              </a:rPr>
              <a:t>asu</a:t>
            </a:r>
            <a:r>
              <a:rPr sz="1125" spc="-52" baseline="3703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1125" spc="-37" baseline="3703" dirty="0">
                <a:solidFill>
                  <a:srgbClr val="231F20"/>
                </a:solidFill>
                <a:latin typeface="Cambria"/>
                <a:cs typeface="Cambria"/>
              </a:rPr>
              <a:t>ansi</a:t>
            </a:r>
            <a:r>
              <a:rPr sz="1125" spc="-15" baseline="3703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1125" spc="-22" baseline="3703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125" spc="-44" baseline="3703" dirty="0">
                <a:solidFill>
                  <a:srgbClr val="231F20"/>
                </a:solidFill>
                <a:latin typeface="Cambria"/>
                <a:cs typeface="Cambria"/>
              </a:rPr>
              <a:t>bank</a:t>
            </a:r>
            <a:r>
              <a:rPr sz="1125" spc="-15" baseline="3703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1125" spc="-22" baseline="3703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125" spc="-37" baseline="3703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1125" spc="-60" baseline="3703" dirty="0">
                <a:solidFill>
                  <a:srgbClr val="231F20"/>
                </a:solidFill>
                <a:latin typeface="Cambria"/>
                <a:cs typeface="Cambria"/>
              </a:rPr>
              <a:t>rav</a:t>
            </a:r>
            <a:r>
              <a:rPr sz="1125" spc="-22" baseline="3703" dirty="0">
                <a:solidFill>
                  <a:srgbClr val="231F20"/>
                </a:solidFill>
                <a:latin typeface="Cambria"/>
                <a:cs typeface="Cambria"/>
              </a:rPr>
              <a:t>el.</a:t>
            </a:r>
            <a:endParaRPr sz="1125" baseline="3703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Cambria"/>
              <a:cs typeface="Cambria"/>
            </a:endParaRPr>
          </a:p>
          <a:p>
            <a:pPr marL="391160">
              <a:lnSpc>
                <a:spcPct val="100000"/>
              </a:lnSpc>
            </a:pPr>
            <a:r>
              <a:rPr sz="800" b="1" spc="5" dirty="0">
                <a:solidFill>
                  <a:srgbClr val="FFFFFF"/>
                </a:solidFill>
                <a:latin typeface="Cambria"/>
                <a:cs typeface="Cambria"/>
              </a:rPr>
              <a:t>Jasa</a:t>
            </a:r>
            <a:endParaRPr sz="800">
              <a:latin typeface="Cambria"/>
              <a:cs typeface="Cambria"/>
            </a:endParaRPr>
          </a:p>
          <a:p>
            <a:pPr marL="1261745">
              <a:lnSpc>
                <a:spcPts val="944"/>
              </a:lnSpc>
              <a:spcBef>
                <a:spcPts val="750"/>
              </a:spcBef>
              <a:tabLst>
                <a:tab pos="1835150" algn="l"/>
              </a:tabLst>
            </a:pPr>
            <a:r>
              <a:rPr sz="1200" b="1" spc="7" baseline="3472" dirty="0">
                <a:solidFill>
                  <a:srgbClr val="FFFFFF"/>
                </a:solidFill>
                <a:latin typeface="Cambria"/>
                <a:cs typeface="Cambria"/>
              </a:rPr>
              <a:t>Jasa	</a:t>
            </a:r>
            <a:r>
              <a:rPr sz="750" spc="-5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750" spc="-60" dirty="0">
                <a:solidFill>
                  <a:srgbClr val="231F20"/>
                </a:solidFill>
                <a:latin typeface="Cambria"/>
                <a:cs typeface="Cambria"/>
              </a:rPr>
              <a:t>ay</a:t>
            </a:r>
            <a:r>
              <a:rPr sz="750" spc="-55" dirty="0">
                <a:solidFill>
                  <a:srgbClr val="231F20"/>
                </a:solidFill>
                <a:latin typeface="Cambria"/>
                <a:cs typeface="Cambria"/>
              </a:rPr>
              <a:t>anan</a:t>
            </a:r>
            <a:r>
              <a:rPr sz="75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50" spc="-50" dirty="0">
                <a:solidFill>
                  <a:srgbClr val="231F20"/>
                </a:solidFill>
                <a:latin typeface="Cambria"/>
                <a:cs typeface="Cambria"/>
              </a:rPr>
              <a:t>untuk</a:t>
            </a:r>
            <a:r>
              <a:rPr sz="75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50" spc="-45" dirty="0">
                <a:solidFill>
                  <a:srgbClr val="231F20"/>
                </a:solidFill>
                <a:latin typeface="Cambria"/>
                <a:cs typeface="Cambria"/>
              </a:rPr>
              <a:t>mencari</a:t>
            </a:r>
            <a:r>
              <a:rPr sz="75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50" b="1" spc="-55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750" b="1" spc="-50" dirty="0">
                <a:solidFill>
                  <a:srgbClr val="231F20"/>
                </a:solidFill>
                <a:latin typeface="Cambria"/>
                <a:cs typeface="Cambria"/>
              </a:rPr>
              <a:t>afka</a:t>
            </a:r>
            <a:r>
              <a:rPr sz="750" b="1" spc="-55" dirty="0">
                <a:solidFill>
                  <a:srgbClr val="231F20"/>
                </a:solidFill>
                <a:latin typeface="Cambria"/>
                <a:cs typeface="Cambria"/>
              </a:rPr>
              <a:t>h</a:t>
            </a:r>
            <a:r>
              <a:rPr sz="7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50" b="1" i="1" spc="-45" dirty="0">
                <a:solidFill>
                  <a:srgbClr val="231F20"/>
                </a:solidFill>
                <a:latin typeface="Cambria"/>
                <a:cs typeface="Cambria"/>
              </a:rPr>
              <a:t>(livelihood)</a:t>
            </a:r>
            <a:endParaRPr sz="750">
              <a:latin typeface="Cambria"/>
              <a:cs typeface="Cambria"/>
            </a:endParaRPr>
          </a:p>
          <a:p>
            <a:pPr marL="1086485">
              <a:lnSpc>
                <a:spcPts val="944"/>
              </a:lnSpc>
              <a:tabLst>
                <a:tab pos="1835150" algn="l"/>
              </a:tabLst>
            </a:pPr>
            <a:r>
              <a:rPr sz="1200" b="1" spc="7" baseline="3472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1200" b="1" spc="-15" baseline="3472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200" b="1" baseline="3472" dirty="0">
                <a:solidFill>
                  <a:srgbClr val="FFFFFF"/>
                </a:solidFill>
                <a:latin typeface="Cambria"/>
                <a:cs typeface="Cambria"/>
              </a:rPr>
              <a:t>ofesional	</a:t>
            </a:r>
            <a:r>
              <a:rPr sz="750" spc="-50" dirty="0">
                <a:solidFill>
                  <a:srgbClr val="231F20"/>
                </a:solidFill>
                <a:latin typeface="Cambria"/>
                <a:cs typeface="Cambria"/>
              </a:rPr>
              <a:t>Con</a:t>
            </a:r>
            <a:r>
              <a:rPr sz="750" spc="-45" dirty="0">
                <a:solidFill>
                  <a:srgbClr val="231F20"/>
                </a:solidFill>
                <a:latin typeface="Cambria"/>
                <a:cs typeface="Cambria"/>
              </a:rPr>
              <a:t>toh:</a:t>
            </a:r>
            <a:r>
              <a:rPr sz="75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50" spc="-50" dirty="0">
                <a:solidFill>
                  <a:srgbClr val="231F20"/>
                </a:solidFill>
                <a:latin typeface="Cambria"/>
                <a:cs typeface="Cambria"/>
              </a:rPr>
              <a:t>dok</a:t>
            </a:r>
            <a:r>
              <a:rPr sz="750" spc="-45" dirty="0">
                <a:solidFill>
                  <a:srgbClr val="231F20"/>
                </a:solidFill>
                <a:latin typeface="Cambria"/>
                <a:cs typeface="Cambria"/>
              </a:rPr>
              <a:t>ter</a:t>
            </a:r>
            <a:r>
              <a:rPr sz="75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50" spc="-45" dirty="0">
                <a:solidFill>
                  <a:srgbClr val="231F20"/>
                </a:solidFill>
                <a:latin typeface="Cambria"/>
                <a:cs typeface="Cambria"/>
              </a:rPr>
              <a:t>arsit</a:t>
            </a:r>
            <a:r>
              <a:rPr sz="750" spc="-40" dirty="0">
                <a:solidFill>
                  <a:srgbClr val="231F20"/>
                </a:solidFill>
                <a:latin typeface="Cambria"/>
                <a:cs typeface="Cambria"/>
              </a:rPr>
              <a:t>ek,</a:t>
            </a:r>
            <a:r>
              <a:rPr sz="75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50" spc="-5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750" spc="-6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750" spc="-50" dirty="0">
                <a:solidFill>
                  <a:srgbClr val="231F20"/>
                </a:solidFill>
                <a:latin typeface="Cambria"/>
                <a:cs typeface="Cambria"/>
              </a:rPr>
              <a:t>untan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04401" y="4924271"/>
            <a:ext cx="106680" cy="612140"/>
          </a:xfrm>
          <a:custGeom>
            <a:avLst/>
            <a:gdLst/>
            <a:ahLst/>
            <a:cxnLst/>
            <a:rect l="l" t="t" r="r" b="b"/>
            <a:pathLst>
              <a:path w="106680" h="612139">
                <a:moveTo>
                  <a:pt x="106197" y="0"/>
                </a:moveTo>
                <a:lnTo>
                  <a:pt x="65210" y="27644"/>
                </a:lnTo>
                <a:lnTo>
                  <a:pt x="45820" y="63349"/>
                </a:lnTo>
                <a:lnTo>
                  <a:pt x="35875" y="104230"/>
                </a:lnTo>
                <a:lnTo>
                  <a:pt x="34632" y="126085"/>
                </a:lnTo>
                <a:lnTo>
                  <a:pt x="34906" y="138520"/>
                </a:lnTo>
                <a:lnTo>
                  <a:pt x="35728" y="151858"/>
                </a:lnTo>
                <a:lnTo>
                  <a:pt x="37097" y="166099"/>
                </a:lnTo>
                <a:lnTo>
                  <a:pt x="40931" y="195974"/>
                </a:lnTo>
                <a:lnTo>
                  <a:pt x="42300" y="208984"/>
                </a:lnTo>
                <a:lnTo>
                  <a:pt x="43122" y="220271"/>
                </a:lnTo>
                <a:lnTo>
                  <a:pt x="43395" y="229831"/>
                </a:lnTo>
                <a:lnTo>
                  <a:pt x="42674" y="241590"/>
                </a:lnTo>
                <a:lnTo>
                  <a:pt x="25563" y="283351"/>
                </a:lnTo>
                <a:lnTo>
                  <a:pt x="0" y="299110"/>
                </a:lnTo>
                <a:lnTo>
                  <a:pt x="0" y="312572"/>
                </a:lnTo>
                <a:lnTo>
                  <a:pt x="31876" y="337680"/>
                </a:lnTo>
                <a:lnTo>
                  <a:pt x="43395" y="381850"/>
                </a:lnTo>
                <a:lnTo>
                  <a:pt x="43122" y="391420"/>
                </a:lnTo>
                <a:lnTo>
                  <a:pt x="42300" y="402737"/>
                </a:lnTo>
                <a:lnTo>
                  <a:pt x="40931" y="415799"/>
                </a:lnTo>
                <a:lnTo>
                  <a:pt x="37097" y="445801"/>
                </a:lnTo>
                <a:lnTo>
                  <a:pt x="35728" y="460030"/>
                </a:lnTo>
                <a:lnTo>
                  <a:pt x="34906" y="473295"/>
                </a:lnTo>
                <a:lnTo>
                  <a:pt x="34632" y="485597"/>
                </a:lnTo>
                <a:lnTo>
                  <a:pt x="35875" y="507583"/>
                </a:lnTo>
                <a:lnTo>
                  <a:pt x="45820" y="548540"/>
                </a:lnTo>
                <a:lnTo>
                  <a:pt x="65210" y="584145"/>
                </a:lnTo>
                <a:lnTo>
                  <a:pt x="106197" y="612000"/>
                </a:lnTo>
                <a:lnTo>
                  <a:pt x="106197" y="600506"/>
                </a:lnTo>
                <a:lnTo>
                  <a:pt x="95805" y="595037"/>
                </a:lnTo>
                <a:lnTo>
                  <a:pt x="86901" y="588152"/>
                </a:lnTo>
                <a:lnTo>
                  <a:pt x="65774" y="548262"/>
                </a:lnTo>
                <a:lnTo>
                  <a:pt x="63182" y="524344"/>
                </a:lnTo>
                <a:lnTo>
                  <a:pt x="63451" y="513883"/>
                </a:lnTo>
                <a:lnTo>
                  <a:pt x="64255" y="501889"/>
                </a:lnTo>
                <a:lnTo>
                  <a:pt x="65593" y="488360"/>
                </a:lnTo>
                <a:lnTo>
                  <a:pt x="69338" y="458029"/>
                </a:lnTo>
                <a:lnTo>
                  <a:pt x="70680" y="443941"/>
                </a:lnTo>
                <a:lnTo>
                  <a:pt x="71486" y="431024"/>
                </a:lnTo>
                <a:lnTo>
                  <a:pt x="71755" y="419277"/>
                </a:lnTo>
                <a:lnTo>
                  <a:pt x="70855" y="402777"/>
                </a:lnTo>
                <a:lnTo>
                  <a:pt x="57378" y="354266"/>
                </a:lnTo>
                <a:lnTo>
                  <a:pt x="28492" y="314622"/>
                </a:lnTo>
                <a:lnTo>
                  <a:pt x="15608" y="305015"/>
                </a:lnTo>
                <a:lnTo>
                  <a:pt x="28724" y="295598"/>
                </a:lnTo>
                <a:lnTo>
                  <a:pt x="57670" y="256755"/>
                </a:lnTo>
                <a:lnTo>
                  <a:pt x="70874" y="208864"/>
                </a:lnTo>
                <a:lnTo>
                  <a:pt x="71755" y="192404"/>
                </a:lnTo>
                <a:lnTo>
                  <a:pt x="71486" y="180656"/>
                </a:lnTo>
                <a:lnTo>
                  <a:pt x="70680" y="167736"/>
                </a:lnTo>
                <a:lnTo>
                  <a:pt x="69338" y="153648"/>
                </a:lnTo>
                <a:lnTo>
                  <a:pt x="65593" y="123320"/>
                </a:lnTo>
                <a:lnTo>
                  <a:pt x="64255" y="109788"/>
                </a:lnTo>
                <a:lnTo>
                  <a:pt x="63451" y="97793"/>
                </a:lnTo>
                <a:lnTo>
                  <a:pt x="63182" y="87337"/>
                </a:lnTo>
                <a:lnTo>
                  <a:pt x="63830" y="75117"/>
                </a:lnTo>
                <a:lnTo>
                  <a:pt x="79485" y="31842"/>
                </a:lnTo>
                <a:lnTo>
                  <a:pt x="106197" y="11493"/>
                </a:lnTo>
                <a:lnTo>
                  <a:pt x="1061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122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7165" cy="638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6350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Berhubung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macam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publik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berkembang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perkembangan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zaman, maka macam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publik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 dengan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 pengaturan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publik oleh Pemerintah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dimuat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perundang-undangan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pelayanan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masyarakat/publik.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privat.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buAutoNum type="arabicPeriod" startAt="3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Pihak-pihak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berkepentingan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upaya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endParaRPr sz="1000">
              <a:latin typeface="Calibri"/>
              <a:cs typeface="Calibri"/>
            </a:endParaRPr>
          </a:p>
          <a:p>
            <a:pPr marL="228600" marR="7620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Pihak-pihak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berkepentingan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upaya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meliputi: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atas: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barang;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terdiri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atas:</a:t>
            </a:r>
            <a:endParaRPr sz="1000">
              <a:latin typeface="Calibri"/>
              <a:cs typeface="Calibri"/>
            </a:endParaRPr>
          </a:p>
          <a:p>
            <a:pPr marL="876300" lvl="3" indent="-216535">
              <a:lnSpc>
                <a:spcPct val="100000"/>
              </a:lnSpc>
              <a:spcBef>
                <a:spcPts val="415"/>
              </a:spcBef>
              <a:buAutoNum type="alphaLcParenR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komersial;</a:t>
            </a:r>
            <a:endParaRPr sz="1000">
              <a:latin typeface="Calibri"/>
              <a:cs typeface="Calibri"/>
            </a:endParaRPr>
          </a:p>
          <a:p>
            <a:pPr marL="876300" lvl="3" indent="-216535">
              <a:lnSpc>
                <a:spcPct val="100000"/>
              </a:lnSpc>
              <a:spcBef>
                <a:spcPts val="130"/>
              </a:spcBef>
              <a:buAutoNum type="alphaLcParenR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profesional;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415"/>
              </a:spcBef>
              <a:buAutoNum type="alphaL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terdiri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atas: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produsen;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importir.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distributor;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agen;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grosir;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dagang,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pengecer.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409"/>
              </a:spcBef>
              <a:buAutoNum type="alphaLcPeriod"/>
              <a:tabLst>
                <a:tab pos="444500" algn="l"/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atas: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komersial;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profesional.</a:t>
            </a:r>
            <a:endParaRPr sz="10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Calibri"/>
              <a:buAutoNum type="arabicPeriod"/>
            </a:pPr>
            <a:endParaRPr sz="115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835"/>
              </a:spcBef>
              <a:buAutoNum type="alphaL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konsumen:</a:t>
            </a:r>
            <a:endParaRPr sz="1000">
              <a:latin typeface="Calibri"/>
              <a:cs typeface="Calibri"/>
            </a:endParaRPr>
          </a:p>
          <a:p>
            <a:pPr marL="660400" marR="5715" lvl="2" indent="-216535" algn="just">
              <a:lnSpc>
                <a:spcPct val="110800"/>
              </a:lnSpc>
              <a:spcBef>
                <a:spcPts val="285"/>
              </a:spcBef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mutu,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keamanan,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keselamatan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memanfaatkan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standar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499" y="515043"/>
            <a:ext cx="4100829" cy="370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6921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 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 bahwa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menaati isi perjanjian 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dibuat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sah,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menaati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sebuah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undang-undang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(hukum).</a:t>
            </a:r>
            <a:endParaRPr sz="1000">
              <a:latin typeface="Calibri"/>
              <a:cs typeface="Calibri"/>
            </a:endParaRPr>
          </a:p>
          <a:p>
            <a:pPr marL="279400" marR="69215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Berhubung asas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 ini dimuat 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yang sama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yang memuat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berkontrak,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kerangka pikirnya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 perjanjian 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disepakati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bebas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isi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ditaati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pihak.</a:t>
            </a:r>
            <a:endParaRPr sz="1000">
              <a:latin typeface="Calibri"/>
              <a:cs typeface="Calibri"/>
            </a:endParaRPr>
          </a:p>
          <a:p>
            <a:pPr marL="279400" indent="-216535" algn="just">
              <a:lnSpc>
                <a:spcPct val="100000"/>
              </a:lnSpc>
              <a:spcBef>
                <a:spcPts val="835"/>
              </a:spcBef>
              <a:buFont typeface="Calibri"/>
              <a:buChar char="•"/>
              <a:tabLst>
                <a:tab pos="2800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Asas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Kepribadian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(privity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 of</a:t>
            </a:r>
            <a:r>
              <a:rPr sz="1000" b="1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contract)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79400" marR="68580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dikandung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rumusan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berlaku antara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membuatnya. Perjanjian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membawa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kerugian kepada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ketiga;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tak dapat pihak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manfaat karenanya,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 dalam hal yang diatur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1317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1340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13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79400" marR="6921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1317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ditentukan 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dipenuhi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kepentingannya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derden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beding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1316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menentukan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diperjanjikan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ketiga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menanggung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menjamin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pemenuhan 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(perjanjian garansi).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995" y="4442256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c.</a:t>
            </a:r>
            <a:r>
              <a:rPr sz="1100" b="1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Keabsahan</a:t>
            </a:r>
            <a:r>
              <a:rPr sz="11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674016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7899" y="4700526"/>
            <a:ext cx="4304030" cy="263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812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atas,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tentang keabsahan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mensyaratkan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(empat) hal yang harus dipenuhi agar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sah,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1320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14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469900" indent="-21653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705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sepakat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mereka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mengikatkan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dirinya;</a:t>
            </a:r>
            <a:endParaRPr sz="1000">
              <a:latin typeface="Calibri"/>
              <a:cs typeface="Calibri"/>
            </a:endParaRPr>
          </a:p>
          <a:p>
            <a:pPr marL="469900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705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kecakapan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untuk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suatu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perjanjian;</a:t>
            </a:r>
            <a:endParaRPr sz="1000">
              <a:latin typeface="Calibri"/>
              <a:cs typeface="Calibri"/>
            </a:endParaRPr>
          </a:p>
          <a:p>
            <a:pPr marL="469900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705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endParaRPr sz="1000">
              <a:latin typeface="Calibri"/>
              <a:cs typeface="Calibri"/>
            </a:endParaRPr>
          </a:p>
          <a:p>
            <a:pPr marL="469900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705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sebab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halal.</a:t>
            </a:r>
            <a:endParaRPr sz="1000">
              <a:latin typeface="Calibri"/>
              <a:cs typeface="Calibri"/>
            </a:endParaRPr>
          </a:p>
          <a:p>
            <a:pPr marL="254000" marR="812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Dua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pertama disebut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b="1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subyektif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(manusia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dua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obyektif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 obyek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perjanjian.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13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14    </a:t>
            </a:r>
            <a:r>
              <a:rPr sz="800" spc="-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hlm.283.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tabLst>
                <a:tab pos="277495" algn="l"/>
              </a:tabLst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6	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300" y="516313"/>
            <a:ext cx="3769995" cy="681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6350" indent="-216535" algn="just">
              <a:lnSpc>
                <a:spcPct val="110000"/>
              </a:lnSpc>
              <a:spcBef>
                <a:spcPts val="100"/>
              </a:spcBef>
              <a:buAutoNum type="arabicPeriod" startAt="2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mendapatkan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nilai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tukar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 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jaminan yang dijanjikan;</a:t>
            </a:r>
            <a:endParaRPr sz="1000">
              <a:latin typeface="Calibri"/>
              <a:cs typeface="Calibri"/>
            </a:endParaRPr>
          </a:p>
          <a:p>
            <a:pPr marL="444500" marR="6985" indent="-216535" algn="just">
              <a:lnSpc>
                <a:spcPct val="110000"/>
              </a:lnSpc>
              <a:buAutoNum type="arabicPeriod" startAt="2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informasi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benar mengenai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jaminan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jasa;</a:t>
            </a:r>
            <a:endParaRPr sz="1000">
              <a:latin typeface="Calibri"/>
              <a:cs typeface="Calibri"/>
            </a:endParaRPr>
          </a:p>
          <a:p>
            <a:pPr marL="444500" marR="5715" indent="-216535" algn="just">
              <a:lnSpc>
                <a:spcPct val="110000"/>
              </a:lnSpc>
              <a:buAutoNum type="arabicPeriod" startAt="2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didengar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pendapat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keluhannya atas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dimanfaatkan;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10000"/>
              </a:lnSpc>
              <a:buAutoNum type="arabicPeriod" startAt="2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mendapatkan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advokasi,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upaya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perundang-undangan;</a:t>
            </a:r>
            <a:endParaRPr sz="1000">
              <a:latin typeface="Calibri"/>
              <a:cs typeface="Calibri"/>
            </a:endParaRPr>
          </a:p>
          <a:p>
            <a:pPr marL="444500" indent="-216535" algn="just">
              <a:lnSpc>
                <a:spcPct val="100000"/>
              </a:lnSpc>
              <a:spcBef>
                <a:spcPts val="120"/>
              </a:spcBef>
              <a:buAutoNum type="arabicPeriod" startAt="2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mendapat pembinaan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pendidikan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konsumen;</a:t>
            </a:r>
            <a:endParaRPr sz="1000">
              <a:latin typeface="Calibri"/>
              <a:cs typeface="Calibri"/>
            </a:endParaRPr>
          </a:p>
          <a:p>
            <a:pPr marL="444500" marR="5715" indent="-216535" algn="just">
              <a:lnSpc>
                <a:spcPct val="110000"/>
              </a:lnSpc>
              <a:buAutoNum type="arabicPeriod" startAt="2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diperlakukan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4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dilayani</a:t>
            </a:r>
            <a:r>
              <a:rPr sz="1000" spc="4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4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benar</a:t>
            </a:r>
            <a:r>
              <a:rPr sz="1000" spc="4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diskriminatif,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kecuali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menentukan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lain;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10000"/>
              </a:lnSpc>
              <a:buAutoNum type="arabicPeriod" startAt="2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mendapatkan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yang diterima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standar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perjanjian;</a:t>
            </a:r>
            <a:endParaRPr sz="1000">
              <a:latin typeface="Calibri"/>
              <a:cs typeface="Calibri"/>
            </a:endParaRPr>
          </a:p>
          <a:p>
            <a:pPr marL="444500" indent="-216535" algn="just">
              <a:lnSpc>
                <a:spcPct val="100000"/>
              </a:lnSpc>
              <a:spcBef>
                <a:spcPts val="120"/>
              </a:spcBef>
              <a:buAutoNum type="arabicPeriod" startAt="2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25"/>
              </a:spcBef>
              <a:buAutoNum type="alphaLcPeriod" startAt="2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konsumen:</a:t>
            </a:r>
            <a:endParaRPr sz="1000">
              <a:latin typeface="Calibri"/>
              <a:cs typeface="Calibri"/>
            </a:endParaRPr>
          </a:p>
          <a:p>
            <a:pPr marL="444500" marR="5080" lvl="1" indent="-216535">
              <a:lnSpc>
                <a:spcPct val="1100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membaca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mengikuti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petunjuk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pemanfaatan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demi keamanan dan keselamatan;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beriktikad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jasa;</a:t>
            </a:r>
            <a:endParaRPr sz="1000">
              <a:latin typeface="Calibri"/>
              <a:cs typeface="Calibri"/>
            </a:endParaRPr>
          </a:p>
          <a:p>
            <a:pPr marL="444500" marR="6350" lvl="1" indent="-216535">
              <a:lnSpc>
                <a:spcPct val="110000"/>
              </a:lnSpc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membayar</a:t>
            </a:r>
            <a:r>
              <a:rPr sz="100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nilai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tukar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disepakati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jasa;</a:t>
            </a:r>
            <a:endParaRPr sz="1000">
              <a:latin typeface="Calibri"/>
              <a:cs typeface="Calibri"/>
            </a:endParaRPr>
          </a:p>
          <a:p>
            <a:pPr marL="444500" marR="5715" lvl="1" indent="-216535">
              <a:lnSpc>
                <a:spcPct val="110000"/>
              </a:lnSpc>
              <a:buAutoNum type="arabicPeriod"/>
              <a:tabLst>
                <a:tab pos="44513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mengi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ay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elesaian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onsume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perundang-undangan.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830"/>
              </a:spcBef>
              <a:buAutoNum type="alphaLcPeriod" startAt="2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jasa:</a:t>
            </a:r>
            <a:endParaRPr sz="1000">
              <a:latin typeface="Calibri"/>
              <a:cs typeface="Calibri"/>
            </a:endParaRPr>
          </a:p>
          <a:p>
            <a:pPr marL="444500" marR="5715" lvl="1" indent="-216535" algn="just">
              <a:lnSpc>
                <a:spcPct val="1100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kesepakatan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nilai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tukar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diperdagangkan;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000"/>
              </a:lnSpc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tindakan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beriktikad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baik;</a:t>
            </a:r>
            <a:endParaRPr sz="1000">
              <a:latin typeface="Calibri"/>
              <a:cs typeface="Calibri"/>
            </a:endParaRPr>
          </a:p>
          <a:p>
            <a:pPr marL="444500" marR="5715" lvl="1" indent="-216535" algn="just">
              <a:lnSpc>
                <a:spcPct val="110000"/>
              </a:lnSpc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untuk melakukan pembelaan diri 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444500" marR="5080" lvl="1" indent="-216535" algn="just">
              <a:lnSpc>
                <a:spcPct val="110000"/>
              </a:lnSpc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untuk rehabilitasi nama baik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terbukti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endParaRPr sz="1000">
              <a:latin typeface="Calibri"/>
              <a:cs typeface="Calibri"/>
            </a:endParaRPr>
          </a:p>
          <a:p>
            <a:pPr marL="444500" algn="just">
              <a:lnSpc>
                <a:spcPct val="100000"/>
              </a:lnSpc>
              <a:spcBef>
                <a:spcPts val="13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diakibatkan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diperdagangkan;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L="2103755">
              <a:lnSpc>
                <a:spcPct val="100000"/>
              </a:lnSpc>
              <a:spcBef>
                <a:spcPts val="5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123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124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31553"/>
            <a:ext cx="3987165" cy="634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5.  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L="444500" indent="-216535" algn="just">
              <a:lnSpc>
                <a:spcPct val="100000"/>
              </a:lnSpc>
              <a:buAutoNum type="alphaLcPeriod" startAt="4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jasa:</a:t>
            </a:r>
            <a:endParaRPr sz="1000">
              <a:latin typeface="Calibri"/>
              <a:cs typeface="Calibri"/>
            </a:endParaRPr>
          </a:p>
          <a:p>
            <a:pPr marL="660400" lvl="1" indent="-216535" algn="just">
              <a:lnSpc>
                <a:spcPct val="100000"/>
              </a:lnSpc>
              <a:spcBef>
                <a:spcPts val="414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beriktikad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kegiatan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usaha;</a:t>
            </a:r>
            <a:endParaRPr sz="1000">
              <a:latin typeface="Calibri"/>
              <a:cs typeface="Calibri"/>
            </a:endParaRPr>
          </a:p>
          <a:p>
            <a:pPr marL="660400" marR="6985" lvl="1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benar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jaminan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standar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perjanjian;</a:t>
            </a:r>
            <a:endParaRPr sz="1000">
              <a:latin typeface="Calibri"/>
              <a:cs typeface="Calibri"/>
            </a:endParaRPr>
          </a:p>
          <a:p>
            <a:pPr marL="660400" marR="7620" lvl="1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penjelasan penggunaan,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perbaikan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pemeliharaan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jasa;</a:t>
            </a:r>
            <a:endParaRPr sz="1000">
              <a:latin typeface="Calibri"/>
              <a:cs typeface="Calibri"/>
            </a:endParaRPr>
          </a:p>
          <a:p>
            <a:pPr marL="660400" marR="6985" lvl="1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memperlakukan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melayani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benar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diskriminatif,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kecuali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ditentukan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 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perjanjian;</a:t>
            </a:r>
            <a:endParaRPr sz="1000">
              <a:latin typeface="Calibri"/>
              <a:cs typeface="Calibri"/>
            </a:endParaRPr>
          </a:p>
          <a:p>
            <a:pPr marL="660400" marR="6350" lvl="1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menjamin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mutu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diperdagangkan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standar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perjanjian;</a:t>
            </a:r>
            <a:endParaRPr sz="1000">
              <a:latin typeface="Calibri"/>
              <a:cs typeface="Calibri"/>
            </a:endParaRPr>
          </a:p>
          <a:p>
            <a:pPr marL="660400" marR="5715" lvl="1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kesempatan kepada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mencoba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 dan memberi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garansi atas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diproduksi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diperdagangkan;</a:t>
            </a:r>
            <a:endParaRPr sz="1000">
              <a:latin typeface="Calibri"/>
              <a:cs typeface="Calibri"/>
            </a:endParaRPr>
          </a:p>
          <a:p>
            <a:pPr marL="660400" marR="5080" lvl="1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pemanfaatan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kesalahan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jasa;</a:t>
            </a:r>
            <a:endParaRPr sz="1000">
              <a:latin typeface="Calibri"/>
              <a:cs typeface="Calibri"/>
            </a:endParaRPr>
          </a:p>
          <a:p>
            <a:pPr marL="660400" marR="6350" lvl="1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apabila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dimanfaatkan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standar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40"/>
              </a:spcBef>
              <a:buAutoNum type="arabicPeriod" startAt="5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Larangan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endParaRPr sz="1000">
              <a:latin typeface="Calibri"/>
              <a:cs typeface="Calibri"/>
            </a:endParaRPr>
          </a:p>
          <a:p>
            <a:pPr marL="444500" marR="6985" lvl="1" indent="-216535" algn="just">
              <a:lnSpc>
                <a:spcPct val="110800"/>
              </a:lnSpc>
              <a:spcBef>
                <a:spcPts val="710"/>
              </a:spcBef>
              <a:buAutoNum type="alphaL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dilarang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memproduksi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memperdagangkan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yang:</a:t>
            </a:r>
            <a:endParaRPr sz="1000">
              <a:latin typeface="Calibri"/>
              <a:cs typeface="Calibri"/>
            </a:endParaRPr>
          </a:p>
          <a:p>
            <a:pPr marL="660400" marR="6350" lvl="2" indent="-216535" algn="just">
              <a:lnSpc>
                <a:spcPct val="110800"/>
              </a:lnSpc>
              <a:spcBef>
                <a:spcPts val="284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standar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persyaratan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teknis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diberlakukan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wajib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660400" marR="6985" lvl="2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memasang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label penjelasan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memuat nama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ukuran,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berat/isi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bersih atau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netto,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komposisi, 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pakai, tanggal pembuatan, akibat samping, nama dan alamat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keterangan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125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15043"/>
            <a:ext cx="3770629" cy="6383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5715" indent="-216535" algn="just">
              <a:lnSpc>
                <a:spcPct val="110800"/>
              </a:lnSpc>
              <a:spcBef>
                <a:spcPts val="100"/>
              </a:spcBef>
              <a:buAutoNum type="arabicPeriod" startAt="3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memasang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label berbahasa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impor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dipasang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waktu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memasuki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wilayah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saat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diperdagangkan.</a:t>
            </a:r>
            <a:endParaRPr sz="1000">
              <a:latin typeface="Calibri"/>
              <a:cs typeface="Calibri"/>
            </a:endParaRPr>
          </a:p>
          <a:p>
            <a:pPr marL="444500" marR="5715" indent="-216535" algn="just">
              <a:lnSpc>
                <a:spcPct val="110800"/>
              </a:lnSpc>
              <a:buAutoNum type="arabicPeriod" startAt="3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berat bersih,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bersih,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jumlah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hitungan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label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 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perjanjian;</a:t>
            </a:r>
            <a:endParaRPr sz="1000">
              <a:latin typeface="Calibri"/>
              <a:cs typeface="Calibri"/>
            </a:endParaRPr>
          </a:p>
          <a:p>
            <a:pPr marL="444500" marR="5715" indent="-216535" algn="just">
              <a:lnSpc>
                <a:spcPct val="110800"/>
              </a:lnSpc>
              <a:buAutoNum type="arabicPeriod" startAt="3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ukuran,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takaran,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jumlah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hitungan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ukuran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perjanjian;</a:t>
            </a:r>
            <a:endParaRPr sz="1000">
              <a:latin typeface="Calibri"/>
              <a:cs typeface="Calibri"/>
            </a:endParaRPr>
          </a:p>
          <a:p>
            <a:pPr marL="444500" marR="6350" indent="-216535" algn="just">
              <a:lnSpc>
                <a:spcPct val="110800"/>
              </a:lnSpc>
              <a:buAutoNum type="arabicPeriod" startAt="3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jaminan,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keistimewaan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kemanjuran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label barang;</a:t>
            </a:r>
            <a:endParaRPr sz="1000">
              <a:latin typeface="Calibri"/>
              <a:cs typeface="Calibri"/>
            </a:endParaRPr>
          </a:p>
          <a:p>
            <a:pPr marL="444500" marR="5715" indent="-216535" algn="just">
              <a:lnSpc>
                <a:spcPct val="110800"/>
              </a:lnSpc>
              <a:buAutoNum type="arabicPeriod" startAt="3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mutu,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tingkatan,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komposisi,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gay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a,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mode,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gunaan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aimana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label;</a:t>
            </a:r>
            <a:endParaRPr sz="1000">
              <a:latin typeface="Calibri"/>
              <a:cs typeface="Calibri"/>
            </a:endParaRPr>
          </a:p>
          <a:p>
            <a:pPr marL="444500" marR="6985" indent="-216535" algn="just">
              <a:lnSpc>
                <a:spcPct val="110800"/>
              </a:lnSpc>
              <a:buAutoNum type="arabicPeriod" startAt="3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ny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label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an,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iklan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promosi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penjualan 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tersebut;</a:t>
            </a:r>
            <a:endParaRPr sz="1000">
              <a:latin typeface="Calibri"/>
              <a:cs typeface="Calibri"/>
            </a:endParaRPr>
          </a:p>
          <a:p>
            <a:pPr marL="444500" marR="5715" indent="-216535" algn="just">
              <a:lnSpc>
                <a:spcPct val="110800"/>
              </a:lnSpc>
              <a:buAutoNum type="arabicPeriod" startAt="3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kadaluwarsa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jangka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waktu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paling baik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tertentu;</a:t>
            </a:r>
            <a:endParaRPr sz="1000">
              <a:latin typeface="Calibri"/>
              <a:cs typeface="Calibri"/>
            </a:endParaRPr>
          </a:p>
          <a:p>
            <a:pPr marL="444500" marR="6350" indent="-216535" algn="just">
              <a:lnSpc>
                <a:spcPct val="110800"/>
              </a:lnSpc>
              <a:buAutoNum type="arabicPeriod" startAt="3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mengikuti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berproduksi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halal,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pernyataan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“halal”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dicantumkan dalam label;</a:t>
            </a:r>
            <a:endParaRPr sz="1000">
              <a:latin typeface="Calibri"/>
              <a:cs typeface="Calibri"/>
            </a:endParaRPr>
          </a:p>
          <a:p>
            <a:pPr marL="444500" marR="5715" indent="-216535" algn="just">
              <a:lnSpc>
                <a:spcPct val="110800"/>
              </a:lnSpc>
              <a:buAutoNum type="arabicPeriod" startAt="3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mencantumkan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petunjuk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bahasa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undangan;</a:t>
            </a:r>
            <a:endParaRPr sz="1000">
              <a:latin typeface="Calibri"/>
              <a:cs typeface="Calibri"/>
            </a:endParaRPr>
          </a:p>
          <a:p>
            <a:pPr marL="444500" marR="6985" indent="-216535" algn="just">
              <a:lnSpc>
                <a:spcPct val="110800"/>
              </a:lnSpc>
              <a:buAutoNum type="arabicPeriod" startAt="3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memberikan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lengkap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rusak,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cacat,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bekas,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tercemar.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spcBef>
                <a:spcPts val="570"/>
              </a:spcBef>
              <a:buAutoNum type="alphaLcPeriod" startAt="2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dilarang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menawarkan,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mempromosikan,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mengiklankan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benar seolah-olah:</a:t>
            </a:r>
            <a:endParaRPr sz="1000">
              <a:latin typeface="Calibri"/>
              <a:cs typeface="Calibri"/>
            </a:endParaRPr>
          </a:p>
          <a:p>
            <a:pPr marL="444500" marR="5080" lvl="1" indent="-216535" algn="just">
              <a:lnSpc>
                <a:spcPct val="1108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potongan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harga,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khusus,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standar,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gaya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mode,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karakteristik,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sejarah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keadaan baik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baru;</a:t>
            </a:r>
            <a:endParaRPr sz="1000">
              <a:latin typeface="Calibri"/>
              <a:cs typeface="Calibri"/>
            </a:endParaRPr>
          </a:p>
          <a:p>
            <a:pPr marL="444500" marR="5715" lvl="1" indent="-216535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sponsor,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persetujuan,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perlengkapan,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manfaat,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aksesori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endParaRPr sz="1000">
              <a:latin typeface="Calibri"/>
              <a:cs typeface="Calibri"/>
            </a:endParaRPr>
          </a:p>
          <a:p>
            <a:pPr marL="444500" marR="6350" lvl="1" indent="-216535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perusahaan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mempunyai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sponsor,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persetujuan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afiliasi;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tersedia;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mengandung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cacat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tersembunyi;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518853"/>
            <a:ext cx="4202430" cy="68173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76300" indent="-216535">
              <a:lnSpc>
                <a:spcPct val="100000"/>
              </a:lnSpc>
              <a:spcBef>
                <a:spcPts val="200"/>
              </a:spcBef>
              <a:buAutoNum type="arabicPeriod" startAt="7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kelengkapan dari barang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endParaRPr sz="1000">
              <a:latin typeface="Calibri"/>
              <a:cs typeface="Calibri"/>
            </a:endParaRPr>
          </a:p>
          <a:p>
            <a:pPr marL="876300" indent="-216535">
              <a:lnSpc>
                <a:spcPct val="100000"/>
              </a:lnSpc>
              <a:spcBef>
                <a:spcPts val="100"/>
              </a:spcBef>
              <a:buAutoNum type="arabicPeriod" startAt="7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berasal dari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daerah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endParaRPr sz="1000">
              <a:latin typeface="Calibri"/>
              <a:cs typeface="Calibri"/>
            </a:endParaRPr>
          </a:p>
          <a:p>
            <a:pPr marL="876300" marR="5080" indent="-216535">
              <a:lnSpc>
                <a:spcPct val="108300"/>
              </a:lnSpc>
              <a:buAutoNum type="arabicPeriod" startAt="7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khusus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waktu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jumlah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endParaRPr sz="1000">
              <a:latin typeface="Calibri"/>
              <a:cs typeface="Calibri"/>
            </a:endParaRPr>
          </a:p>
          <a:p>
            <a:pPr marL="876300" indent="-216535">
              <a:lnSpc>
                <a:spcPct val="100000"/>
              </a:lnSpc>
              <a:spcBef>
                <a:spcPts val="100"/>
              </a:spcBef>
              <a:buAutoNum type="arabicPeriod" startAt="7"/>
              <a:tabLst>
                <a:tab pos="8769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menjanjikan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hadiah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secara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cuma-cuma;</a:t>
            </a:r>
            <a:endParaRPr sz="1000">
              <a:latin typeface="Calibri"/>
              <a:cs typeface="Calibri"/>
            </a:endParaRPr>
          </a:p>
          <a:p>
            <a:pPr marL="876300" indent="-216535">
              <a:lnSpc>
                <a:spcPct val="100000"/>
              </a:lnSpc>
              <a:spcBef>
                <a:spcPts val="100"/>
              </a:spcBef>
              <a:buAutoNum type="arabicPeriod" startAt="7"/>
              <a:tabLst>
                <a:tab pos="8769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merendahkan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langsung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langsung;</a:t>
            </a:r>
            <a:endParaRPr sz="1000">
              <a:latin typeface="Calibri"/>
              <a:cs typeface="Calibri"/>
            </a:endParaRPr>
          </a:p>
          <a:p>
            <a:pPr marL="876300" marR="5715" indent="-216535" algn="just">
              <a:lnSpc>
                <a:spcPct val="108300"/>
              </a:lnSpc>
              <a:buAutoNum type="arabicPeriod" startAt="7"/>
              <a:tabLst>
                <a:tab pos="8769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aman,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berbahaya,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mengandung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risiko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efek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samping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berlebihan tanpa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keterangan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lengkap.</a:t>
            </a:r>
            <a:endParaRPr sz="1000">
              <a:latin typeface="Calibri"/>
              <a:cs typeface="Calibri"/>
            </a:endParaRPr>
          </a:p>
          <a:p>
            <a:pPr marL="660400" marR="5715" indent="-216535" algn="just">
              <a:lnSpc>
                <a:spcPct val="108300"/>
              </a:lnSpc>
              <a:spcBef>
                <a:spcPts val="565"/>
              </a:spcBef>
              <a:buAutoNum type="alphaLcPeriod" startAt="3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dilarang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menawarkan,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mempromosikan,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mengiklankan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pernyataan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benar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menyesatkan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mengenai:</a:t>
            </a:r>
            <a:endParaRPr sz="1000">
              <a:latin typeface="Calibri"/>
              <a:cs typeface="Calibri"/>
            </a:endParaRPr>
          </a:p>
          <a:p>
            <a:pPr marL="876300" lvl="1" indent="-216535" algn="just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barang;</a:t>
            </a:r>
            <a:endParaRPr sz="1000">
              <a:latin typeface="Calibri"/>
              <a:cs typeface="Calibri"/>
            </a:endParaRPr>
          </a:p>
          <a:p>
            <a:pPr marL="876300" lvl="1" indent="-21653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769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kegunaan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barang;</a:t>
            </a:r>
            <a:endParaRPr sz="1000">
              <a:latin typeface="Calibri"/>
              <a:cs typeface="Calibri"/>
            </a:endParaRPr>
          </a:p>
          <a:p>
            <a:pPr marL="876300" marR="6350" lvl="1" indent="-216535">
              <a:lnSpc>
                <a:spcPct val="108300"/>
              </a:lnSpc>
              <a:buAutoNum type="arabicPeriod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kondisi,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tanggungan,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jaminan,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barang;</a:t>
            </a:r>
            <a:endParaRPr sz="1000">
              <a:latin typeface="Calibri"/>
              <a:cs typeface="Calibri"/>
            </a:endParaRPr>
          </a:p>
          <a:p>
            <a:pPr marL="876300" lvl="1" indent="-216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tawaran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potongan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hadiah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menarik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ditawarkan;</a:t>
            </a:r>
            <a:endParaRPr sz="1000">
              <a:latin typeface="Calibri"/>
              <a:cs typeface="Calibri"/>
            </a:endParaRPr>
          </a:p>
          <a:p>
            <a:pPr marL="876300" lvl="1" indent="-216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bahaya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barang.</a:t>
            </a:r>
            <a:endParaRPr sz="1000">
              <a:latin typeface="Calibri"/>
              <a:cs typeface="Calibri"/>
            </a:endParaRPr>
          </a:p>
          <a:p>
            <a:pPr marL="660400" marR="6985" indent="-216535">
              <a:lnSpc>
                <a:spcPct val="108300"/>
              </a:lnSpc>
              <a:spcBef>
                <a:spcPts val="570"/>
              </a:spcBef>
              <a:buAutoNum type="alphaLcPeriod" startAt="3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penjualan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obral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lelang,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menyesatkan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dengan:</a:t>
            </a:r>
            <a:endParaRPr sz="1000">
              <a:latin typeface="Calibri"/>
              <a:cs typeface="Calibri"/>
            </a:endParaRPr>
          </a:p>
          <a:p>
            <a:pPr marL="876300" marR="5715" lvl="1" indent="-216535">
              <a:lnSpc>
                <a:spcPct val="108300"/>
              </a:lnSpc>
              <a:spcBef>
                <a:spcPts val="280"/>
              </a:spcBef>
              <a:buAutoNum type="arabicPeriod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seolah-olah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memenuhi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standar;</a:t>
            </a:r>
            <a:endParaRPr sz="1000">
              <a:latin typeface="Calibri"/>
              <a:cs typeface="Calibri"/>
            </a:endParaRPr>
          </a:p>
          <a:p>
            <a:pPr marL="876300" marR="5715" lvl="1" indent="-216535">
              <a:lnSpc>
                <a:spcPct val="108300"/>
              </a:lnSpc>
              <a:buAutoNum type="arabicPeriod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seolah-olah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mengandung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cacat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tersembunyi;</a:t>
            </a:r>
            <a:endParaRPr sz="1000">
              <a:latin typeface="Calibri"/>
              <a:cs typeface="Calibri"/>
            </a:endParaRPr>
          </a:p>
          <a:p>
            <a:pPr marL="876300" marR="5715" lvl="1" indent="-216535">
              <a:lnSpc>
                <a:spcPct val="108300"/>
              </a:lnSpc>
              <a:buAutoNum type="arabicPeriod"/>
              <a:tabLst>
                <a:tab pos="8769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menjual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ditawarkan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bermaksud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menjual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lain;</a:t>
            </a:r>
            <a:endParaRPr sz="1000">
              <a:latin typeface="Calibri"/>
              <a:cs typeface="Calibri"/>
            </a:endParaRPr>
          </a:p>
          <a:p>
            <a:pPr marL="876300" marR="6350" lvl="1" indent="-216535">
              <a:lnSpc>
                <a:spcPct val="108300"/>
              </a:lnSpc>
              <a:spcBef>
                <a:spcPts val="5"/>
              </a:spcBef>
              <a:buAutoNum type="arabicPeriod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menyediakan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jumlah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cukup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maksud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menjual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lain;</a:t>
            </a:r>
            <a:endParaRPr sz="1000">
              <a:latin typeface="Calibri"/>
              <a:cs typeface="Calibri"/>
            </a:endParaRPr>
          </a:p>
          <a:p>
            <a:pPr marL="876300" lvl="1" indent="-216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769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menaikkan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sebelum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obral.</a:t>
            </a:r>
            <a:endParaRPr sz="1000">
              <a:latin typeface="Calibri"/>
              <a:cs typeface="Calibri"/>
            </a:endParaRPr>
          </a:p>
          <a:p>
            <a:pPr marL="660400" marR="6350" indent="-216535">
              <a:lnSpc>
                <a:spcPct val="108300"/>
              </a:lnSpc>
              <a:spcBef>
                <a:spcPts val="565"/>
              </a:spcBef>
              <a:buAutoNum type="alphaLcPeriod" startAt="3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menawarkan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hadiah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undian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876300" marR="5715" lvl="1" indent="-216535">
              <a:lnSpc>
                <a:spcPct val="108300"/>
              </a:lnSpc>
              <a:spcBef>
                <a:spcPts val="285"/>
              </a:spcBef>
              <a:buAutoNum type="arabicPeriod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penarikan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hadiah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setelah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batas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waktu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dijanjikan;</a:t>
            </a:r>
            <a:endParaRPr sz="1000">
              <a:latin typeface="Calibri"/>
              <a:cs typeface="Calibri"/>
            </a:endParaRPr>
          </a:p>
          <a:p>
            <a:pPr marL="876300" lvl="1" indent="-216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769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mengumumkan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hasilnya 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massa;</a:t>
            </a:r>
            <a:endParaRPr sz="1000">
              <a:latin typeface="Calibri"/>
              <a:cs typeface="Calibri"/>
            </a:endParaRPr>
          </a:p>
          <a:p>
            <a:pPr marL="876300" lvl="1" indent="-216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769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hadiah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dijanjikan;</a:t>
            </a:r>
            <a:endParaRPr sz="1000">
              <a:latin typeface="Calibri"/>
              <a:cs typeface="Calibri"/>
            </a:endParaRPr>
          </a:p>
          <a:p>
            <a:pPr marL="876300" marR="6985" lvl="1" indent="-216535">
              <a:lnSpc>
                <a:spcPts val="1330"/>
              </a:lnSpc>
              <a:spcBef>
                <a:spcPts val="35"/>
              </a:spcBef>
              <a:buAutoNum type="arabicPeriod"/>
              <a:tabLst>
                <a:tab pos="8769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mengganti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hadiah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setara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nilai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hadiah</a:t>
            </a:r>
            <a:r>
              <a:rPr sz="10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dijanjikan.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126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127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6529" cy="629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6350" indent="-216535" algn="just">
              <a:lnSpc>
                <a:spcPct val="110800"/>
              </a:lnSpc>
              <a:spcBef>
                <a:spcPts val="100"/>
              </a:spcBef>
              <a:buAutoNum type="alphaLcPeriod" startAt="6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menawarkan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 melakukan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pemaksaan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menimbulkan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gangguan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fisik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psikis 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444500" marR="6350" indent="-216535" algn="just">
              <a:lnSpc>
                <a:spcPct val="110800"/>
              </a:lnSpc>
              <a:buAutoNum type="alphaLcPeriod" startAt="6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menawarkan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pesanan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untuk:</a:t>
            </a:r>
            <a:endParaRPr sz="1000">
              <a:latin typeface="Calibri"/>
              <a:cs typeface="Calibri"/>
            </a:endParaRPr>
          </a:p>
          <a:p>
            <a:pPr marL="660400" marR="5715" lvl="1" indent="-216535" algn="just">
              <a:lnSpc>
                <a:spcPct val="110800"/>
              </a:lnSpc>
              <a:spcBef>
                <a:spcPts val="284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menepati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pesanan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waktu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 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perjanjian;</a:t>
            </a:r>
            <a:endParaRPr sz="1000">
              <a:latin typeface="Calibri"/>
              <a:cs typeface="Calibri"/>
            </a:endParaRPr>
          </a:p>
          <a:p>
            <a:pPr marL="660400" lvl="1" indent="-216535" algn="just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menepati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pelayanan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prestasi.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35"/>
              </a:spcBef>
              <a:buAutoNum type="arabicPeriod" startAt="6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Larangan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endParaRPr sz="1000">
              <a:latin typeface="Calibri"/>
              <a:cs typeface="Calibri"/>
            </a:endParaRPr>
          </a:p>
          <a:p>
            <a:pPr marL="444500" marR="5715" lvl="1" indent="-216535" algn="just">
              <a:lnSpc>
                <a:spcPct val="110800"/>
              </a:lnSpc>
              <a:spcBef>
                <a:spcPts val="710"/>
              </a:spcBef>
              <a:buAutoNum type="alphaL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dilarang menghasilkan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memperdagangkan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yang:</a:t>
            </a:r>
            <a:endParaRPr sz="1000">
              <a:latin typeface="Calibri"/>
              <a:cs typeface="Calibri"/>
            </a:endParaRPr>
          </a:p>
          <a:p>
            <a:pPr marL="660400" marR="6350" lvl="2" indent="-216535" algn="just">
              <a:lnSpc>
                <a:spcPct val="110800"/>
              </a:lnSpc>
              <a:spcBef>
                <a:spcPts val="285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memenuhi standar 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 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perjanjian;</a:t>
            </a:r>
            <a:endParaRPr sz="1000">
              <a:latin typeface="Calibri"/>
              <a:cs typeface="Calibri"/>
            </a:endParaRPr>
          </a:p>
          <a:p>
            <a:pPr marL="660400" marR="6350" lvl="2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kondisi,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jaminan,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keistimewaan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kemanjuran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660400" marR="6350" lvl="2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janji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keterangan,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iklan,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promosi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pemberian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tersebut;</a:t>
            </a:r>
            <a:endParaRPr sz="1000">
              <a:latin typeface="Calibri"/>
              <a:cs typeface="Calibri"/>
            </a:endParaRPr>
          </a:p>
          <a:p>
            <a:pPr marL="660400" marR="5715" lvl="2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memberikan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petunjuk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pemanfaatan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dalam bahasa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ketentuan peraturan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perjanjian.</a:t>
            </a:r>
            <a:endParaRPr sz="1000">
              <a:latin typeface="Calibri"/>
              <a:cs typeface="Calibri"/>
            </a:endParaRPr>
          </a:p>
          <a:p>
            <a:pPr marL="444500" marR="5715" lvl="1" indent="-216535" algn="just">
              <a:lnSpc>
                <a:spcPct val="110800"/>
              </a:lnSpc>
              <a:spcBef>
                <a:spcPts val="570"/>
              </a:spcBef>
              <a:buAutoNum type="alphaL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menawarkan,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mempromosikan,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mengiklankan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benar seolah-olah: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tersebut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sponsor,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persetujuan,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kerja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tertentu;</a:t>
            </a:r>
            <a:endParaRPr sz="1000">
              <a:latin typeface="Calibri"/>
              <a:cs typeface="Calibri"/>
            </a:endParaRPr>
          </a:p>
          <a:p>
            <a:pPr marL="660400" marR="5715" lvl="2" indent="-216535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dihasilkan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mempunyai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sponsor,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persetujuan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afiliasi;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tersedia;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daerah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endParaRPr sz="1000">
              <a:latin typeface="Calibri"/>
              <a:cs typeface="Calibri"/>
            </a:endParaRPr>
          </a:p>
          <a:p>
            <a:pPr marL="660400" marR="5080" lvl="2" indent="-216535">
              <a:lnSpc>
                <a:spcPct val="110800"/>
              </a:lnSpc>
              <a:spcBef>
                <a:spcPts val="5"/>
              </a:spcBef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tarif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khusus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waktu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jumlah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endParaRPr sz="1000">
              <a:latin typeface="Calibri"/>
              <a:cs typeface="Calibri"/>
            </a:endParaRPr>
          </a:p>
          <a:p>
            <a:pPr marL="660400" marR="6985" lvl="2" indent="-216535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menjanjikan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hadiah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cuma-cuma;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merendahkan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lain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langsung;</a:t>
            </a:r>
            <a:endParaRPr sz="1000">
              <a:latin typeface="Calibri"/>
              <a:cs typeface="Calibri"/>
            </a:endParaRPr>
          </a:p>
          <a:p>
            <a:pPr marL="660400" marR="6350" lvl="2" indent="-216535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aman,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berbahaya,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mengandung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risiko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berlebihan tanpa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keterangan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lengkap;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mengandung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pasti.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128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15043"/>
            <a:ext cx="3770629" cy="6369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715" indent="-216535" algn="just">
              <a:lnSpc>
                <a:spcPct val="110800"/>
              </a:lnSpc>
              <a:spcBef>
                <a:spcPts val="100"/>
              </a:spcBef>
              <a:buAutoNum type="alphaLcPeriod" startAt="3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menawarkan,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mempromosikan,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mengiklankan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pernyataan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benar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menyesatkan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mengenai: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tarif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manfaat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tanggungan, jaminan, 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tawaran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potongan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tarif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hadiah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menarik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ditawarkan;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bahaya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pemanfaatan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jasa.</a:t>
            </a:r>
            <a:endParaRPr sz="1000">
              <a:latin typeface="Calibri"/>
              <a:cs typeface="Calibri"/>
            </a:endParaRPr>
          </a:p>
          <a:p>
            <a:pPr marL="228600" marR="7620" indent="-216535">
              <a:lnSpc>
                <a:spcPct val="110800"/>
              </a:lnSpc>
              <a:spcBef>
                <a:spcPts val="570"/>
              </a:spcBef>
              <a:buAutoNum type="alphaLcPeriod" startAt="3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dalam hal penjualan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obral,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menyesatkan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dengan:</a:t>
            </a:r>
            <a:endParaRPr sz="1000">
              <a:latin typeface="Calibri"/>
              <a:cs typeface="Calibri"/>
            </a:endParaRPr>
          </a:p>
          <a:p>
            <a:pPr marL="444500" marR="5080" lvl="1" indent="-216535">
              <a:lnSpc>
                <a:spcPct val="1108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seolah-olah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standar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perundang-undangan;</a:t>
            </a:r>
            <a:endParaRPr sz="1000">
              <a:latin typeface="Calibri"/>
              <a:cs typeface="Calibri"/>
            </a:endParaRPr>
          </a:p>
          <a:p>
            <a:pPr marL="444500" marR="6985" lvl="1" indent="-216535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menjual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ditawarkan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maksud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menjual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lain;</a:t>
            </a:r>
            <a:endParaRPr sz="1000">
              <a:latin typeface="Calibri"/>
              <a:cs typeface="Calibri"/>
            </a:endParaRPr>
          </a:p>
          <a:p>
            <a:pPr marL="444500" marR="6985" lvl="1" indent="-216535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menyediakan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jumlah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cukup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maksud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menjual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lain;</a:t>
            </a:r>
            <a:endParaRPr sz="1000">
              <a:latin typeface="Calibri"/>
              <a:cs typeface="Calibri"/>
            </a:endParaRPr>
          </a:p>
          <a:p>
            <a:pPr marL="444500" marR="6350" lvl="1" indent="-216535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menyediakan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kapasitas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maksud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menjual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lain;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menaikkan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tarif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sebelum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obral.</a:t>
            </a:r>
            <a:endParaRPr sz="1000">
              <a:latin typeface="Calibri"/>
              <a:cs typeface="Calibri"/>
            </a:endParaRPr>
          </a:p>
          <a:p>
            <a:pPr marL="228600" marR="6985" indent="-216535">
              <a:lnSpc>
                <a:spcPct val="110800"/>
              </a:lnSpc>
              <a:spcBef>
                <a:spcPts val="565"/>
              </a:spcBef>
              <a:buAutoNum type="alphaLcPeriod" startAt="3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menawarkan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hadiah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undian, dilarang untuk:</a:t>
            </a:r>
            <a:endParaRPr sz="1000">
              <a:latin typeface="Calibri"/>
              <a:cs typeface="Calibri"/>
            </a:endParaRPr>
          </a:p>
          <a:p>
            <a:pPr marL="444500" marR="6350" lvl="1" indent="-216535">
              <a:lnSpc>
                <a:spcPct val="1108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penarikan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hadiah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setelah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batas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waktu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dijanjikan;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mengumumkan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hasilnya 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massa;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hadiah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dijanjikan;</a:t>
            </a:r>
            <a:endParaRPr sz="1000">
              <a:latin typeface="Calibri"/>
              <a:cs typeface="Calibri"/>
            </a:endParaRPr>
          </a:p>
          <a:p>
            <a:pPr marL="444500" marR="6985" lvl="1" indent="-216535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mengganti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hadiah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setara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nilai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hadiah</a:t>
            </a:r>
            <a:r>
              <a:rPr sz="10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dijanjikan.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spcBef>
                <a:spcPts val="570"/>
              </a:spcBef>
              <a:buAutoNum type="alphaLcPeriod" startAt="3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dalam menawarkan jasa dilarang 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pemaksaan atau 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yang dapat menimbulkan gangguan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fisik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psikis 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695"/>
              </a:spcBef>
              <a:buAutoNum type="alphaLcPeriod" startAt="3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periklanan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memproduksi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iklan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yang:</a:t>
            </a:r>
            <a:endParaRPr sz="1000">
              <a:latin typeface="Calibri"/>
              <a:cs typeface="Calibri"/>
            </a:endParaRPr>
          </a:p>
          <a:p>
            <a:pPr marL="444500" marR="5715" lvl="1" indent="-216535" algn="just">
              <a:lnSpc>
                <a:spcPct val="1108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mengelabui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mutu,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jumlah,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kegunaan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tarif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 ketepatan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waktu penerimaan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jasa;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mengelabui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jaminan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garansi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129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6529" cy="625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080" indent="-216535">
              <a:lnSpc>
                <a:spcPct val="110800"/>
              </a:lnSpc>
              <a:spcBef>
                <a:spcPts val="100"/>
              </a:spcBef>
              <a:buAutoNum type="arabicPeriod" startAt="3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keliru,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salah,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tepat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jasa;</a:t>
            </a:r>
            <a:endParaRPr sz="1000">
              <a:latin typeface="Calibri"/>
              <a:cs typeface="Calibri"/>
            </a:endParaRPr>
          </a:p>
          <a:p>
            <a:pPr marL="660400" marR="6350" indent="-216535">
              <a:lnSpc>
                <a:spcPct val="110800"/>
              </a:lnSpc>
              <a:buAutoNum type="arabicPeriod" startAt="3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bahaya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pemakaian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jasa;</a:t>
            </a:r>
            <a:endParaRPr sz="1000">
              <a:latin typeface="Calibri"/>
              <a:cs typeface="Calibri"/>
            </a:endParaRPr>
          </a:p>
          <a:p>
            <a:pPr marL="660400" marR="5080" indent="-216535">
              <a:lnSpc>
                <a:spcPct val="110800"/>
              </a:lnSpc>
              <a:buAutoNum type="arabicPeriod" startAt="3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mengeksploitasi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kejadian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seseorang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seizin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berwenang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persetujuan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bersangkutan;</a:t>
            </a:r>
            <a:endParaRPr sz="1000">
              <a:latin typeface="Calibri"/>
              <a:cs typeface="Calibri"/>
            </a:endParaRPr>
          </a:p>
          <a:p>
            <a:pPr marL="660400" marR="5715" indent="-216535">
              <a:lnSpc>
                <a:spcPct val="110800"/>
              </a:lnSpc>
              <a:buAutoNum type="arabicPeriod" startAt="3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etika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periklanan.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 startAt="3"/>
            </a:pPr>
            <a:endParaRPr sz="8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buAutoNum type="arabicPeriod" startAt="3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4451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Definisi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endParaRPr sz="1000">
              <a:latin typeface="Calibri"/>
              <a:cs typeface="Calibri"/>
            </a:endParaRPr>
          </a:p>
          <a:p>
            <a:pPr marL="444500" marR="5080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tertulis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bentuk,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pembuatannya ditetapkan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 digandakan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ditawarkan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massal.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695"/>
              </a:spcBef>
              <a:buFont typeface="Calibri"/>
              <a:buAutoNum type="alphaLcPeriod" startAt="2"/>
              <a:tabLst>
                <a:tab pos="4451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Definisi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endParaRPr sz="1000">
              <a:latin typeface="Calibri"/>
              <a:cs typeface="Calibri"/>
            </a:endParaRPr>
          </a:p>
          <a:p>
            <a:pPr marL="444500" marR="8890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 pasal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tercantum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228600" algn="just">
              <a:lnSpc>
                <a:spcPct val="100000"/>
              </a:lnSpc>
              <a:spcBef>
                <a:spcPts val="8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apablia: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10800"/>
              </a:lnSpc>
              <a:spcBef>
                <a:spcPts val="284"/>
              </a:spcBef>
              <a:buAutoNum type="alphaLcPeriod"/>
              <a:tabLst>
                <a:tab pos="4451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Isi klausula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yang:</a:t>
            </a:r>
            <a:endParaRPr sz="1000">
              <a:latin typeface="Calibri"/>
              <a:cs typeface="Calibri"/>
            </a:endParaRPr>
          </a:p>
          <a:p>
            <a:pPr marL="660400" marR="5715" lvl="1" indent="-216535" algn="just">
              <a:lnSpc>
                <a:spcPct val="110800"/>
              </a:lnSpc>
              <a:spcBef>
                <a:spcPts val="280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pengalihan tanggung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 atau kewajiban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660400" marR="6985" lvl="1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menolak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penyerahan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kembali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660400" marR="5715" lvl="1" indent="-216535" algn="just">
              <a:lnSpc>
                <a:spcPct val="110800"/>
              </a:lnSpc>
              <a:spcBef>
                <a:spcPts val="5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bahwa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menolak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penyerahan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kembali uang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dibayarkan 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yang dibeli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660400" marR="5715" lvl="1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pemberian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langsung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maupun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langsung,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segala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tindakan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dibeli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angsuran;</a:t>
            </a:r>
            <a:endParaRPr sz="1000">
              <a:latin typeface="Calibri"/>
              <a:cs typeface="Calibri"/>
            </a:endParaRPr>
          </a:p>
          <a:p>
            <a:pPr marL="660400" marR="5715" lvl="1" indent="-216535" algn="just">
              <a:lnSpc>
                <a:spcPct val="110800"/>
              </a:lnSpc>
              <a:buAutoNum type="arabi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pembuktian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hilangnya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manfaat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yang dibeli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130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6529" cy="620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715" indent="-216535" algn="just">
              <a:lnSpc>
                <a:spcPct val="110800"/>
              </a:lnSpc>
              <a:spcBef>
                <a:spcPts val="100"/>
              </a:spcBef>
              <a:buAutoNum type="arabicPeriod" startAt="6"/>
              <a:tabLst>
                <a:tab pos="6610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untuk mengurangi kegunaan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manfaat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mengurangi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harta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kekayaan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 jual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beli;</a:t>
            </a:r>
            <a:endParaRPr sz="1000">
              <a:latin typeface="Calibri"/>
              <a:cs typeface="Calibri"/>
            </a:endParaRPr>
          </a:p>
          <a:p>
            <a:pPr marL="660400" marR="5715" indent="-216535" algn="just">
              <a:lnSpc>
                <a:spcPct val="110800"/>
              </a:lnSpc>
              <a:buAutoNum type="arabicPeriod" startAt="6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tunduk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baru, tambahan, lanjutan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atau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memanfaatkan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dibelinya;</a:t>
            </a:r>
            <a:endParaRPr sz="1000">
              <a:latin typeface="Calibri"/>
              <a:cs typeface="Calibri"/>
            </a:endParaRPr>
          </a:p>
          <a:p>
            <a:pPr marL="516255" marR="6350" indent="-180340" algn="just">
              <a:lnSpc>
                <a:spcPct val="110800"/>
              </a:lnSpc>
              <a:spcBef>
                <a:spcPts val="710"/>
              </a:spcBef>
              <a:buAutoNum type="arabicPeriod" startAt="6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bahwa konsumen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 kepada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pembebanan hak tanggungan, hak gadai,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jaminan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dibeli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angsuran.</a:t>
            </a:r>
            <a:endParaRPr sz="1000">
              <a:latin typeface="Calibri"/>
              <a:cs typeface="Calibri"/>
            </a:endParaRPr>
          </a:p>
          <a:p>
            <a:pPr marL="444500" indent="-216535">
              <a:lnSpc>
                <a:spcPct val="100000"/>
              </a:lnSpc>
              <a:spcBef>
                <a:spcPts val="835"/>
              </a:spcBef>
              <a:buAutoNum type="alphaLcPeriod" startAt="2"/>
              <a:tabLst>
                <a:tab pos="4451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Bentuk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yang:</a:t>
            </a:r>
            <a:endParaRPr sz="1000">
              <a:latin typeface="Calibri"/>
              <a:cs typeface="Calibri"/>
            </a:endParaRPr>
          </a:p>
          <a:p>
            <a:pPr marL="660400" lvl="1" indent="-216535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letaknya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sulit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terlihat;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dan/atau</a:t>
            </a:r>
            <a:endParaRPr sz="1000">
              <a:latin typeface="Calibri"/>
              <a:cs typeface="Calibri"/>
            </a:endParaRPr>
          </a:p>
          <a:p>
            <a:pPr marL="6604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ukuran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bentuk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hurufnya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dibaca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jelas;</a:t>
            </a:r>
            <a:endParaRPr sz="1000">
              <a:latin typeface="Calibri"/>
              <a:cs typeface="Calibri"/>
            </a:endParaRPr>
          </a:p>
          <a:p>
            <a:pPr marL="444500" marR="5715" indent="-216535">
              <a:lnSpc>
                <a:spcPct val="110800"/>
              </a:lnSpc>
              <a:spcBef>
                <a:spcPts val="570"/>
              </a:spcBef>
              <a:buAutoNum type="alphaLcPeriod" startAt="2"/>
              <a:tabLst>
                <a:tab pos="444500" algn="l"/>
                <a:tab pos="4451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Bahasa</a:t>
            </a:r>
            <a:r>
              <a:rPr sz="1000" b="1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b="1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b="1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sulit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dimengerti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wajib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kesempatan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memahami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sebelum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menutup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baku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wajib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menyesuaikan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memuat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dilarang.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40"/>
              </a:spcBef>
              <a:buAutoNum type="arabicPeriod" startAt="8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keniscayaan,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sehingga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RUU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UUPK.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Keniscayaan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dipicu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perkembangan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dunia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sering disebut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e-commerce.</a:t>
            </a:r>
            <a:endParaRPr sz="1000">
              <a:latin typeface="Calibri"/>
              <a:cs typeface="Calibri"/>
            </a:endParaRPr>
          </a:p>
          <a:p>
            <a:pPr marL="228600" algn="just">
              <a:lnSpc>
                <a:spcPct val="100000"/>
              </a:lnSpc>
              <a:spcBef>
                <a:spcPts val="835"/>
              </a:spcBef>
            </a:pP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E-commerce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meliputi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moda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444500" marR="5080" lvl="1" indent="-216535" algn="just">
              <a:lnSpc>
                <a:spcPct val="110800"/>
              </a:lnSpc>
              <a:spcBef>
                <a:spcPts val="285"/>
              </a:spcBef>
              <a:buFont typeface="Calibri"/>
              <a:buAutoNum type="alphaLcPeriod"/>
              <a:tabLst>
                <a:tab pos="445134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Electronic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Data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Interchange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EDI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jaringan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tertutup, baik di dalam suatu perusahaan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kelompok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perusahaan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dikelola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membentuk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Holding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Company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300" y="515043"/>
            <a:ext cx="3770629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 algn="just">
              <a:lnSpc>
                <a:spcPct val="11080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b.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internet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dilaksanakan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jarak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jauh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melampaui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batas 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borderless)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dan melibatkan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mungkin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pernah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bertatap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muka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faceless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nature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0800"/>
              </a:lnSpc>
              <a:spcBef>
                <a:spcPts val="710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internet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menggunakan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ciri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berikut: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695"/>
              </a:spcBef>
              <a:buAutoNum type="alphaLcPeriod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Melampaui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batas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negara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borederless)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28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menawarkan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jasanya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internet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mengakibatkan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tawaran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tersebar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luas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melampaui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batas 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berdomisili;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695"/>
              </a:spcBef>
              <a:buAutoNum type="alphaLcPeriod" startAt="2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Lintas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yurisdiksi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multiple</a:t>
            </a:r>
            <a:r>
              <a:rPr sz="1000" b="1" i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jurusdiction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tawaran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melampaui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kemungkinan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transaksi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dua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berdomisili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warganegara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berbeda.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internet,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ditentukan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pilihan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bagi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pilihan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forum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seandainya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setelah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ditutup;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695"/>
              </a:spcBef>
              <a:buAutoNum type="alphaLcPeriod" startAt="3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Nir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tatap muka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faceless</a:t>
            </a:r>
            <a:r>
              <a:rPr sz="1000" b="1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nature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Berhubung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internet, maka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dipastikan bahwa pembuatan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terjadi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tatap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muka. Dalam hal ini perlu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tentang 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memastikan bahwa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membuat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persyaratan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keabsahan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di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negara, 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persyaratan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suatu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masing-masing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menutup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tersebut;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695"/>
              </a:spcBef>
              <a:buAutoNum type="alphaLcPeriod" startAt="4"/>
              <a:tabLst>
                <a:tab pos="229235" algn="l"/>
              </a:tabLst>
            </a:pP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kertas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paperless)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mencetaknya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kertas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 digital.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 seperti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jejak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rekam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penting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membuktikan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terjadi,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terutama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marL="21037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131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132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15043"/>
            <a:ext cx="3769995" cy="603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kemudian hari.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kekuatan 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alat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bukti dalam 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salah satu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mutlak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dicantumkan 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UUPK;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695"/>
              </a:spcBef>
              <a:buAutoNum type="alphaLcPeriod" startAt="5"/>
              <a:tabLst>
                <a:tab pos="229235" algn="l"/>
              </a:tabLst>
            </a:pP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tanda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manual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no 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handwritten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signatures)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Berbeda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ngkin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pembubuhan tanda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menutup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Tidak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pembubuhan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itu,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pembubuhan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 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harus dicantumkan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UUPK;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695"/>
              </a:spcBef>
              <a:buAutoNum type="alphaLcPeriod" startAt="6"/>
              <a:tabLst>
                <a:tab pos="229235" algn="l"/>
              </a:tabLst>
            </a:pP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uang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kartal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cashless)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hal transaksi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tatap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muka,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juga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disebut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cash on delivery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hanya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mungkin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 terjadi 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wilayah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masih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terjangkau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manual.</a:t>
            </a:r>
            <a:endParaRPr sz="1000">
              <a:latin typeface="Calibri"/>
              <a:cs typeface="Calibri"/>
            </a:endParaRPr>
          </a:p>
          <a:p>
            <a:pPr marL="12700" marR="698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Dilihat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penyerahan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delivery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 jenis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 yaitu: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284"/>
              </a:spcBef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‘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‘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jasa’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internet,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penyerahan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delivery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manual;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‘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</a:t>
            </a:r>
            <a:r>
              <a:rPr sz="1000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penyerahan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delivery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melalui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internet.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Pembedaan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jenis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penyerahannya,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digambarkan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999" y="674016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899" y="515043"/>
            <a:ext cx="4354830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13271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subyektif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terpenuhi,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dibatalkan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voidable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obyektif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terpenuhi, maka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batal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void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endParaRPr sz="1000">
              <a:latin typeface="Calibri"/>
              <a:cs typeface="Calibri"/>
            </a:endParaRPr>
          </a:p>
          <a:p>
            <a:pPr marL="254000" marR="1320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keempat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atas, maka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menurut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berlaku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 bagi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membuatnya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1338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KUH 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15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54000" marR="133985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 berbagai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berkaitan dengan setiap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penentu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atas.</a:t>
            </a:r>
            <a:endParaRPr sz="1000">
              <a:latin typeface="Calibri"/>
              <a:cs typeface="Calibri"/>
            </a:endParaRPr>
          </a:p>
          <a:p>
            <a:pPr marL="469900" indent="-216535" algn="just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4705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Sepakat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mereka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mengikatkan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dirinya;</a:t>
            </a:r>
            <a:endParaRPr sz="1000">
              <a:latin typeface="Calibri"/>
              <a:cs typeface="Calibri"/>
            </a:endParaRPr>
          </a:p>
          <a:p>
            <a:pPr marL="469900" marR="132715" algn="just">
              <a:lnSpc>
                <a:spcPct val="110800"/>
              </a:lnSpc>
              <a:spcBef>
                <a:spcPts val="28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Sepakat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pertemuan kehendak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meeting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 minds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 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dikehendaki oleh pihak yang satu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dikehendaki oleh pihak yang lain,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 menghasilkan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konsensus antara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perjanjian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perikatan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 karenanya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dilahirkan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sejak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saat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konsensus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tercapai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Artinya,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mempunyai 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konsensus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tercapai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hal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pokok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(esensialia) 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perjanjian.</a:t>
            </a:r>
            <a:endParaRPr sz="1000">
              <a:latin typeface="Calibri"/>
              <a:cs typeface="Calibri"/>
            </a:endParaRPr>
          </a:p>
          <a:p>
            <a:pPr marL="469900" marR="13271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Pernyataan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kehendak dari pihak yang menawarkan disebut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offer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pernyataan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kehendak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menerima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 akseptasi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acceptance).</a:t>
            </a:r>
            <a:endParaRPr sz="1000">
              <a:latin typeface="Calibri"/>
              <a:cs typeface="Calibri"/>
            </a:endParaRPr>
          </a:p>
          <a:p>
            <a:pPr marL="469900" marR="1320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Pernyataan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kehendak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masing-masing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dilakukan:</a:t>
            </a:r>
            <a:endParaRPr sz="1000">
              <a:latin typeface="Calibri"/>
              <a:cs typeface="Calibri"/>
            </a:endParaRPr>
          </a:p>
          <a:p>
            <a:pPr marL="685800" lvl="1" indent="-216535" algn="just">
              <a:lnSpc>
                <a:spcPct val="100000"/>
              </a:lnSpc>
              <a:spcBef>
                <a:spcPts val="409"/>
              </a:spcBef>
              <a:buAutoNum type="alphaLcPeriod"/>
              <a:tabLst>
                <a:tab pos="6864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tegas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explicit/clearly and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fully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expressed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);</a:t>
            </a:r>
            <a:endParaRPr sz="1000">
              <a:latin typeface="Calibri"/>
              <a:cs typeface="Calibri"/>
            </a:endParaRPr>
          </a:p>
          <a:p>
            <a:pPr marL="685800" marR="132715" lvl="1" indent="-216535" algn="just">
              <a:lnSpc>
                <a:spcPct val="110800"/>
              </a:lnSpc>
              <a:buAutoNum type="alphaLcPeriod"/>
              <a:tabLst>
                <a:tab pos="6864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diam-diam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perilaku 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tacit/implied/understood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without </a:t>
            </a:r>
            <a:r>
              <a:rPr sz="1000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being</a:t>
            </a:r>
            <a:r>
              <a:rPr sz="10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put</a:t>
            </a:r>
            <a:r>
              <a:rPr sz="10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into</a:t>
            </a:r>
            <a:r>
              <a:rPr sz="10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words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ditentukan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1347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16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469900" marR="13144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menyewa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perkantoran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berakhir tanggal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31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Oktober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2020,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ny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30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ember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2020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menempati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ruang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perkantoran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menyewakan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mengizinkan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menempatinya. Secara 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sewa menyewa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baru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diam-diam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15    </a:t>
            </a:r>
            <a:r>
              <a:rPr sz="800" spc="-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 285.</a:t>
            </a:r>
            <a:endParaRPr sz="8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16    </a:t>
            </a:r>
            <a:r>
              <a:rPr sz="800" spc="-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 286.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60955">
              <a:lnSpc>
                <a:spcPct val="100000"/>
              </a:lnSpc>
              <a:tabLst>
                <a:tab pos="4143375" algn="l"/>
              </a:tabLst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 dan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 |	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7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300" y="537909"/>
            <a:ext cx="3768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900" spc="-30" dirty="0">
                <a:solidFill>
                  <a:srgbClr val="231F20"/>
                </a:solidFill>
                <a:latin typeface="Cambria"/>
                <a:cs typeface="Cambria"/>
              </a:rPr>
              <a:t> 14. </a:t>
            </a:r>
            <a:r>
              <a:rPr sz="900" spc="-40" dirty="0">
                <a:solidFill>
                  <a:srgbClr val="231F20"/>
                </a:solidFill>
                <a:latin typeface="Cambria"/>
                <a:cs typeface="Cambria"/>
              </a:rPr>
              <a:t>Bagan</a:t>
            </a:r>
            <a:r>
              <a:rPr sz="9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Cambria"/>
                <a:cs typeface="Cambria"/>
              </a:rPr>
              <a:t>pembagian</a:t>
            </a:r>
            <a:r>
              <a:rPr sz="9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9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r>
              <a:rPr sz="9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ambria"/>
                <a:cs typeface="Cambria"/>
              </a:rPr>
              <a:t>digital</a:t>
            </a:r>
            <a:r>
              <a:rPr sz="9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ambria"/>
                <a:cs typeface="Cambria"/>
              </a:rPr>
              <a:t>berdasarkan</a:t>
            </a:r>
            <a:r>
              <a:rPr sz="9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ambria"/>
                <a:cs typeface="Cambria"/>
              </a:rPr>
              <a:t>cara</a:t>
            </a:r>
            <a:r>
              <a:rPr sz="9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Cambria"/>
                <a:cs typeface="Cambria"/>
              </a:rPr>
              <a:t>penyerahan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07999" y="787730"/>
            <a:ext cx="3744595" cy="1621155"/>
            <a:chOff x="1007999" y="787730"/>
            <a:chExt cx="3744595" cy="1621155"/>
          </a:xfrm>
        </p:grpSpPr>
        <p:sp>
          <p:nvSpPr>
            <p:cNvPr id="4" name="object 4"/>
            <p:cNvSpPr/>
            <p:nvPr/>
          </p:nvSpPr>
          <p:spPr>
            <a:xfrm>
              <a:off x="1007999" y="787730"/>
              <a:ext cx="3744595" cy="1621155"/>
            </a:xfrm>
            <a:custGeom>
              <a:avLst/>
              <a:gdLst/>
              <a:ahLst/>
              <a:cxnLst/>
              <a:rect l="l" t="t" r="r" b="b"/>
              <a:pathLst>
                <a:path w="3744595" h="1621155">
                  <a:moveTo>
                    <a:pt x="3743998" y="0"/>
                  </a:moveTo>
                  <a:lnTo>
                    <a:pt x="0" y="0"/>
                  </a:lnTo>
                  <a:lnTo>
                    <a:pt x="0" y="1620888"/>
                  </a:lnTo>
                  <a:lnTo>
                    <a:pt x="3743998" y="1620888"/>
                  </a:lnTo>
                  <a:lnTo>
                    <a:pt x="3743998" y="0"/>
                  </a:lnTo>
                  <a:close/>
                </a:path>
              </a:pathLst>
            </a:custGeom>
            <a:solidFill>
              <a:srgbClr val="F9D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0453" y="1482608"/>
              <a:ext cx="850900" cy="409575"/>
            </a:xfrm>
            <a:custGeom>
              <a:avLst/>
              <a:gdLst/>
              <a:ahLst/>
              <a:cxnLst/>
              <a:rect l="l" t="t" r="r" b="b"/>
              <a:pathLst>
                <a:path w="850900" h="409575">
                  <a:moveTo>
                    <a:pt x="778395" y="0"/>
                  </a:moveTo>
                  <a:lnTo>
                    <a:pt x="71996" y="0"/>
                  </a:ln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337388"/>
                  </a:lnTo>
                  <a:lnTo>
                    <a:pt x="1124" y="348635"/>
                  </a:lnTo>
                  <a:lnTo>
                    <a:pt x="8999" y="373379"/>
                  </a:lnTo>
                  <a:lnTo>
                    <a:pt x="30373" y="398124"/>
                  </a:lnTo>
                  <a:lnTo>
                    <a:pt x="71996" y="409371"/>
                  </a:lnTo>
                  <a:lnTo>
                    <a:pt x="778395" y="409371"/>
                  </a:lnTo>
                  <a:lnTo>
                    <a:pt x="789645" y="408247"/>
                  </a:lnTo>
                  <a:lnTo>
                    <a:pt x="814393" y="400373"/>
                  </a:lnTo>
                  <a:lnTo>
                    <a:pt x="839142" y="379003"/>
                  </a:lnTo>
                  <a:lnTo>
                    <a:pt x="850392" y="337388"/>
                  </a:lnTo>
                  <a:lnTo>
                    <a:pt x="850392" y="71983"/>
                  </a:lnTo>
                  <a:lnTo>
                    <a:pt x="849267" y="60736"/>
                  </a:lnTo>
                  <a:lnTo>
                    <a:pt x="841392" y="35991"/>
                  </a:lnTo>
                  <a:lnTo>
                    <a:pt x="820018" y="11247"/>
                  </a:lnTo>
                  <a:lnTo>
                    <a:pt x="778395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0453" y="1482608"/>
              <a:ext cx="850900" cy="409575"/>
            </a:xfrm>
            <a:custGeom>
              <a:avLst/>
              <a:gdLst/>
              <a:ahLst/>
              <a:cxnLst/>
              <a:rect l="l" t="t" r="r" b="b"/>
              <a:pathLst>
                <a:path w="850900" h="409575">
                  <a:moveTo>
                    <a:pt x="71996" y="0"/>
                  </a:moveTo>
                  <a:lnTo>
                    <a:pt x="60746" y="1124"/>
                  </a:lnTo>
                  <a:lnTo>
                    <a:pt x="35998" y="8997"/>
                  </a:lnTo>
                  <a:lnTo>
                    <a:pt x="11249" y="30368"/>
                  </a:lnTo>
                  <a:lnTo>
                    <a:pt x="0" y="71983"/>
                  </a:lnTo>
                  <a:lnTo>
                    <a:pt x="0" y="337388"/>
                  </a:lnTo>
                  <a:lnTo>
                    <a:pt x="1124" y="348635"/>
                  </a:lnTo>
                  <a:lnTo>
                    <a:pt x="8999" y="373380"/>
                  </a:lnTo>
                  <a:lnTo>
                    <a:pt x="30373" y="398124"/>
                  </a:lnTo>
                  <a:lnTo>
                    <a:pt x="71996" y="409371"/>
                  </a:lnTo>
                  <a:lnTo>
                    <a:pt x="778395" y="409371"/>
                  </a:lnTo>
                  <a:lnTo>
                    <a:pt x="789645" y="408247"/>
                  </a:lnTo>
                  <a:lnTo>
                    <a:pt x="814393" y="400373"/>
                  </a:lnTo>
                  <a:lnTo>
                    <a:pt x="839142" y="379003"/>
                  </a:lnTo>
                  <a:lnTo>
                    <a:pt x="850391" y="337388"/>
                  </a:lnTo>
                  <a:lnTo>
                    <a:pt x="850391" y="71983"/>
                  </a:lnTo>
                  <a:lnTo>
                    <a:pt x="849267" y="60736"/>
                  </a:lnTo>
                  <a:lnTo>
                    <a:pt x="841392" y="35991"/>
                  </a:lnTo>
                  <a:lnTo>
                    <a:pt x="820018" y="11247"/>
                  </a:lnTo>
                  <a:lnTo>
                    <a:pt x="778395" y="0"/>
                  </a:lnTo>
                  <a:lnTo>
                    <a:pt x="7199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07964" y="1548498"/>
            <a:ext cx="776605" cy="267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0795" algn="r">
              <a:lnSpc>
                <a:spcPts val="944"/>
              </a:lnSpc>
              <a:spcBef>
                <a:spcPts val="110"/>
              </a:spcBef>
            </a:pPr>
            <a:r>
              <a:rPr sz="800" b="1" spc="-2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800" b="1" spc="5" dirty="0">
                <a:solidFill>
                  <a:srgbClr val="FFFFFF"/>
                </a:solidFill>
                <a:latin typeface="Cambria"/>
                <a:cs typeface="Cambria"/>
              </a:rPr>
              <a:t>erja</a:t>
            </a:r>
            <a:r>
              <a:rPr sz="800" b="1" dirty="0">
                <a:solidFill>
                  <a:srgbClr val="FFFFFF"/>
                </a:solidFill>
                <a:latin typeface="Cambria"/>
                <a:cs typeface="Cambria"/>
              </a:rPr>
              <a:t>njia</a:t>
            </a:r>
            <a:r>
              <a:rPr sz="800" b="1" spc="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800" b="1" dirty="0">
                <a:solidFill>
                  <a:srgbClr val="FFFFFF"/>
                </a:solidFill>
                <a:latin typeface="Cambria"/>
                <a:cs typeface="Cambria"/>
              </a:rPr>
              <a:t> Ba</a:t>
            </a:r>
            <a:r>
              <a:rPr sz="800" b="1" spc="-1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800" b="1" spc="5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endParaRPr sz="800">
              <a:latin typeface="Cambria"/>
              <a:cs typeface="Cambria"/>
            </a:endParaRPr>
          </a:p>
          <a:p>
            <a:pPr marR="5080" algn="r">
              <a:lnSpc>
                <a:spcPts val="944"/>
              </a:lnSpc>
            </a:pPr>
            <a:r>
              <a:rPr sz="800" b="1" spc="5" dirty="0">
                <a:solidFill>
                  <a:srgbClr val="FFFFFF"/>
                </a:solidFill>
                <a:latin typeface="Cambria"/>
                <a:cs typeface="Cambria"/>
              </a:rPr>
              <a:t>Digital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9837" y="1122906"/>
            <a:ext cx="404495" cy="2673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5080">
              <a:lnSpc>
                <a:spcPts val="930"/>
              </a:lnSpc>
              <a:spcBef>
                <a:spcPts val="165"/>
              </a:spcBef>
            </a:pP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Ba</a:t>
            </a:r>
            <a:r>
              <a:rPr sz="800" b="1" spc="-1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ang/  </a:t>
            </a:r>
            <a:r>
              <a:rPr sz="800" b="1" spc="5" dirty="0">
                <a:solidFill>
                  <a:srgbClr val="231F20"/>
                </a:solidFill>
                <a:latin typeface="Cambria"/>
                <a:cs typeface="Cambria"/>
              </a:rPr>
              <a:t>Jasa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5640" y="821371"/>
            <a:ext cx="553085" cy="3854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5080">
              <a:lnSpc>
                <a:spcPts val="930"/>
              </a:lnSpc>
              <a:spcBef>
                <a:spcPts val="165"/>
              </a:spcBef>
            </a:pPr>
            <a:r>
              <a:rPr sz="800" b="1" spc="-2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b="1" spc="5" dirty="0">
                <a:solidFill>
                  <a:srgbClr val="231F20"/>
                </a:solidFill>
                <a:latin typeface="Cambria"/>
                <a:cs typeface="Cambria"/>
              </a:rPr>
              <a:t>embuatan  </a:t>
            </a: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Perjanjian </a:t>
            </a:r>
            <a:r>
              <a:rPr sz="800" b="1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-5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5640" y="1292853"/>
            <a:ext cx="57404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800" b="1" spc="-2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b="1" spc="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b="1" spc="-25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b="1" spc="-20" dirty="0">
                <a:solidFill>
                  <a:srgbClr val="231F20"/>
                </a:solidFill>
                <a:latin typeface="Cambria"/>
                <a:cs typeface="Cambria"/>
              </a:rPr>
              <a:t>y</a:t>
            </a:r>
            <a:r>
              <a:rPr sz="800" b="1" spc="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b="1" spc="-1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ahan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5602" y="1068146"/>
            <a:ext cx="3187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800" b="1" i="1" spc="5" dirty="0">
                <a:solidFill>
                  <a:srgbClr val="231F20"/>
                </a:solidFill>
                <a:latin typeface="Cambria"/>
                <a:cs typeface="Cambria"/>
              </a:rPr>
              <a:t>digi</a:t>
            </a:r>
            <a:r>
              <a:rPr sz="800" b="1" i="1" spc="-1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b="1" i="1" spc="5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5602" y="1303888"/>
            <a:ext cx="37084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800" b="1" i="1" dirty="0">
                <a:solidFill>
                  <a:srgbClr val="231F20"/>
                </a:solidFill>
                <a:latin typeface="Cambria"/>
                <a:cs typeface="Cambria"/>
              </a:rPr>
              <a:t>manual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65602" y="2011009"/>
            <a:ext cx="3187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800" b="1" i="1" spc="5" dirty="0">
                <a:solidFill>
                  <a:srgbClr val="231F20"/>
                </a:solidFill>
                <a:latin typeface="Cambria"/>
                <a:cs typeface="Cambria"/>
              </a:rPr>
              <a:t>digi</a:t>
            </a:r>
            <a:r>
              <a:rPr sz="800" b="1" i="1" spc="-1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b="1" i="1" spc="5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65640" y="1735874"/>
            <a:ext cx="553085" cy="3854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5080">
              <a:lnSpc>
                <a:spcPts val="930"/>
              </a:lnSpc>
              <a:spcBef>
                <a:spcPts val="165"/>
              </a:spcBef>
            </a:pPr>
            <a:r>
              <a:rPr sz="800" b="1" spc="-2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b="1" spc="5" dirty="0">
                <a:solidFill>
                  <a:srgbClr val="231F20"/>
                </a:solidFill>
                <a:latin typeface="Cambria"/>
                <a:cs typeface="Cambria"/>
              </a:rPr>
              <a:t>embuatan  </a:t>
            </a: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Perjanjian </a:t>
            </a:r>
            <a:r>
              <a:rPr sz="800" b="1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-5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9837" y="1973574"/>
            <a:ext cx="474345" cy="2673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5080">
              <a:lnSpc>
                <a:spcPts val="930"/>
              </a:lnSpc>
              <a:spcBef>
                <a:spcPts val="165"/>
              </a:spcBef>
            </a:pPr>
            <a:r>
              <a:rPr sz="800" b="1" spc="5" dirty="0">
                <a:solidFill>
                  <a:srgbClr val="231F20"/>
                </a:solidFill>
                <a:latin typeface="Cambria"/>
                <a:cs typeface="Cambria"/>
              </a:rPr>
              <a:t>Jasa/ </a:t>
            </a:r>
            <a:r>
              <a:rPr sz="800" b="1" spc="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informasi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36099" y="1004619"/>
            <a:ext cx="1886585" cy="1309370"/>
            <a:chOff x="2036099" y="1004619"/>
            <a:chExt cx="1886585" cy="1309370"/>
          </a:xfrm>
        </p:grpSpPr>
        <p:sp>
          <p:nvSpPr>
            <p:cNvPr id="17" name="object 17"/>
            <p:cNvSpPr/>
            <p:nvPr/>
          </p:nvSpPr>
          <p:spPr>
            <a:xfrm>
              <a:off x="2122505" y="1278218"/>
              <a:ext cx="74930" cy="859790"/>
            </a:xfrm>
            <a:custGeom>
              <a:avLst/>
              <a:gdLst/>
              <a:ahLst/>
              <a:cxnLst/>
              <a:rect l="l" t="t" r="r" b="b"/>
              <a:pathLst>
                <a:path w="74930" h="859789">
                  <a:moveTo>
                    <a:pt x="74625" y="0"/>
                  </a:moveTo>
                  <a:lnTo>
                    <a:pt x="0" y="0"/>
                  </a:lnTo>
                  <a:lnTo>
                    <a:pt x="0" y="859485"/>
                  </a:lnTo>
                  <a:lnTo>
                    <a:pt x="69519" y="859485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77446" y="1245820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5">
                  <a:moveTo>
                    <a:pt x="0" y="0"/>
                  </a:moveTo>
                  <a:lnTo>
                    <a:pt x="19685" y="32397"/>
                  </a:lnTo>
                  <a:lnTo>
                    <a:pt x="0" y="64795"/>
                  </a:lnTo>
                  <a:lnTo>
                    <a:pt x="89052" y="32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2347" y="2105303"/>
              <a:ext cx="89052" cy="6484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96304" y="1037017"/>
              <a:ext cx="74930" cy="335280"/>
            </a:xfrm>
            <a:custGeom>
              <a:avLst/>
              <a:gdLst/>
              <a:ahLst/>
              <a:cxnLst/>
              <a:rect l="l" t="t" r="r" b="b"/>
              <a:pathLst>
                <a:path w="74930" h="335280">
                  <a:moveTo>
                    <a:pt x="74625" y="0"/>
                  </a:moveTo>
                  <a:lnTo>
                    <a:pt x="0" y="0"/>
                  </a:lnTo>
                  <a:lnTo>
                    <a:pt x="0" y="334810"/>
                  </a:lnTo>
                  <a:lnTo>
                    <a:pt x="69519" y="334810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51247" y="1004619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5">
                  <a:moveTo>
                    <a:pt x="0" y="0"/>
                  </a:moveTo>
                  <a:lnTo>
                    <a:pt x="19685" y="32397"/>
                  </a:lnTo>
                  <a:lnTo>
                    <a:pt x="0" y="64795"/>
                  </a:lnTo>
                  <a:lnTo>
                    <a:pt x="89052" y="32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6147" y="1339382"/>
              <a:ext cx="89052" cy="6484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96304" y="1946704"/>
              <a:ext cx="74930" cy="335280"/>
            </a:xfrm>
            <a:custGeom>
              <a:avLst/>
              <a:gdLst/>
              <a:ahLst/>
              <a:cxnLst/>
              <a:rect l="l" t="t" r="r" b="b"/>
              <a:pathLst>
                <a:path w="74930" h="335280">
                  <a:moveTo>
                    <a:pt x="74625" y="0"/>
                  </a:moveTo>
                  <a:lnTo>
                    <a:pt x="0" y="0"/>
                  </a:lnTo>
                  <a:lnTo>
                    <a:pt x="0" y="334810"/>
                  </a:lnTo>
                  <a:lnTo>
                    <a:pt x="69519" y="334810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51247" y="1914306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5">
                  <a:moveTo>
                    <a:pt x="0" y="0"/>
                  </a:moveTo>
                  <a:lnTo>
                    <a:pt x="19685" y="32397"/>
                  </a:lnTo>
                  <a:lnTo>
                    <a:pt x="0" y="64795"/>
                  </a:lnTo>
                  <a:lnTo>
                    <a:pt x="89052" y="32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6147" y="2249069"/>
              <a:ext cx="89052" cy="6484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738055" y="1170218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33447" y="1137821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5">
                  <a:moveTo>
                    <a:pt x="0" y="0"/>
                  </a:moveTo>
                  <a:lnTo>
                    <a:pt x="19685" y="32397"/>
                  </a:lnTo>
                  <a:lnTo>
                    <a:pt x="0" y="64795"/>
                  </a:lnTo>
                  <a:lnTo>
                    <a:pt x="89052" y="32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36099" y="1692209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4">
                  <a:moveTo>
                    <a:pt x="0" y="0"/>
                  </a:moveTo>
                  <a:lnTo>
                    <a:pt x="86398" y="0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16499" y="1255795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79806" y="0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70499" y="2127382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0" y="0"/>
                  </a:moveTo>
                  <a:lnTo>
                    <a:pt x="125806" y="0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38050" y="1371831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854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26915" y="1339382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5">
                  <a:moveTo>
                    <a:pt x="0" y="0"/>
                  </a:moveTo>
                  <a:lnTo>
                    <a:pt x="19684" y="32448"/>
                  </a:lnTo>
                  <a:lnTo>
                    <a:pt x="0" y="64846"/>
                  </a:lnTo>
                  <a:lnTo>
                    <a:pt x="89052" y="32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38050" y="2105355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854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26915" y="2072906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5">
                  <a:moveTo>
                    <a:pt x="0" y="0"/>
                  </a:moveTo>
                  <a:lnTo>
                    <a:pt x="19684" y="32448"/>
                  </a:lnTo>
                  <a:lnTo>
                    <a:pt x="0" y="64846"/>
                  </a:lnTo>
                  <a:lnTo>
                    <a:pt x="89052" y="32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61200" y="1942442"/>
              <a:ext cx="72390" cy="335280"/>
            </a:xfrm>
            <a:custGeom>
              <a:avLst/>
              <a:gdLst/>
              <a:ahLst/>
              <a:cxnLst/>
              <a:rect l="l" t="t" r="r" b="b"/>
              <a:pathLst>
                <a:path w="72389" h="335280">
                  <a:moveTo>
                    <a:pt x="0" y="334810"/>
                  </a:moveTo>
                  <a:lnTo>
                    <a:pt x="71996" y="334810"/>
                  </a:lnTo>
                  <a:lnTo>
                    <a:pt x="71996" y="0"/>
                  </a:lnTo>
                  <a:lnTo>
                    <a:pt x="2552" y="0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95300" y="2207357"/>
            <a:ext cx="3769995" cy="5128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70100">
              <a:lnSpc>
                <a:spcPct val="100000"/>
              </a:lnSpc>
              <a:spcBef>
                <a:spcPts val="110"/>
              </a:spcBef>
            </a:pPr>
            <a:r>
              <a:rPr sz="800" b="1" spc="-5" dirty="0">
                <a:solidFill>
                  <a:srgbClr val="231F20"/>
                </a:solidFill>
                <a:latin typeface="Cambria"/>
                <a:cs typeface="Cambria"/>
              </a:rPr>
              <a:t>Penyerahan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Cambria"/>
              <a:cs typeface="Cambria"/>
            </a:endParaRPr>
          </a:p>
          <a:p>
            <a:pPr marL="12700" marR="5080" algn="just">
              <a:lnSpc>
                <a:spcPct val="110800"/>
              </a:lnSpc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Persoalan pokok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pertimbangan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merancang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 dapat mendukung solusi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persoalan 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lain: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285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Penggalangan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kepercayaan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sehingga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melahirkan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kepercayaan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buFont typeface="Symbol"/>
              <a:buChar char="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Kepercayaan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tumbuh apabila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pengamanan transaksi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diwujudkan;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buFont typeface="Symbol"/>
              <a:buChar char="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Perancangan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pengaman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melindungi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semua pihak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berkepentingan;</a:t>
            </a:r>
            <a:endParaRPr sz="1000">
              <a:latin typeface="Calibri"/>
              <a:cs typeface="Calibri"/>
            </a:endParaRPr>
          </a:p>
          <a:p>
            <a:pPr marL="12700" marR="6985" algn="just">
              <a:lnSpc>
                <a:spcPct val="110800"/>
              </a:lnSpc>
              <a:spcBef>
                <a:spcPts val="710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Ketiga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persoalan pokok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diakibatkan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berpikir Hukum Adat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(empat)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hal, yaitu: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Kontan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5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seketika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penundaan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contemporaneous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alat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berupa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kartu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kredit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salah satu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pembayaran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digital. Kartu kredit memerlukan jeda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waktu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pencairan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pembayaran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transaksi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tersebut;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Konkrit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5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nyata,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peradaban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alat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Adat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nyata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2103755">
              <a:lnSpc>
                <a:spcPct val="100000"/>
              </a:lnSpc>
              <a:spcBef>
                <a:spcPts val="73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133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134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15043"/>
            <a:ext cx="3770629" cy="635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715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menyerahkan barang 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menyerahkan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 maka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penerima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berupa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membayar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uang;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Komunal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individu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kodrati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berada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kehidupan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interaktif,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 transaksi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kepentingan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satu pihak saja, melainkan harus pula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mempertimbangkan pihak lain di dalam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Individu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dua sisi dari satu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uang yang sama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two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side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sam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ena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semb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adalah membela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kepentingan konusmen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menjaga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martabat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Religio</a:t>
            </a:r>
            <a:r>
              <a:rPr sz="10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magis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Diyakini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dunia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memiliki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aspek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ketergantungan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supra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natural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kekuatan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luar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kekuatan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mengendalikannya.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perilaku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manusia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senantiasa mempertimbangkan bahwa perilaku tersebut senantiasa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kendali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supra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natural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Selanjutnya,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beberapa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aspek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penting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diharapkan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solusi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persoalan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dihadapi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mendatang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Beberapa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aspek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penting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penerimaan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15" dirty="0">
                <a:solidFill>
                  <a:srgbClr val="231F20"/>
                </a:solidFill>
                <a:latin typeface="Calibri"/>
                <a:cs typeface="Calibri"/>
              </a:rPr>
              <a:t>offer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acceptance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rinci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proses penawaran 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offer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penerimaan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acceptance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maupun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apalagi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digital. 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specialis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 pasal yang 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 yaitu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isi, letak, bentuk, dan pengungkapan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sanksi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larangan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digital.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</a:t>
            </a:r>
            <a:r>
              <a:rPr sz="100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sebagai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generali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rinci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penerimaan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muncul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135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15043"/>
            <a:ext cx="3770629" cy="622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635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doktrin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ahli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keperdataan tentang penawaran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tesrebut.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56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ena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erubahan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tur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rinci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proses penawaran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penerimaan,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apalagi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karakteristik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berbeda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perjanjian baku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 digital.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57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rinci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ditemukan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di dalam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common law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system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10800"/>
              </a:lnSpc>
              <a:spcBef>
                <a:spcPts val="280"/>
              </a:spcBef>
              <a:buFont typeface="Calibri"/>
              <a:buChar char="o"/>
              <a:tabLst>
                <a:tab pos="4451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offer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memenuhi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jelas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multitafsir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clear</a:t>
            </a:r>
            <a:r>
              <a:rPr sz="1000" b="1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000" b="1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unequivocal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memiliki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pemahaman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istilah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diungkapkan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jelas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menimbulkan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multi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tafsir,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 bukan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melainkan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melakukan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invitation</a:t>
            </a:r>
            <a:r>
              <a:rPr sz="1000" i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000" i="1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treat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belum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clear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and unequivocal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digital;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10800"/>
              </a:lnSpc>
              <a:spcBef>
                <a:spcPts val="5"/>
              </a:spcBef>
              <a:buFont typeface="Calibri"/>
              <a:buChar char="o"/>
              <a:tabLst>
                <a:tab pos="4451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Penerimaan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acceptance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dalam suatu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memenuhi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pengesahan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identitas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menunjukkan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kapasitas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kecakapan,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pembubuhan tanda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signature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565"/>
              </a:spcBef>
              <a:buFont typeface="Symbol"/>
              <a:buChar char="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Kecakapan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Pihak dalam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 Digital 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Contractual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capacity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Berhubung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ketiadaan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tatap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muka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antar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(faceless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nature)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antar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tindakan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memastikan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kecakapan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penting.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Kecakapan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usia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dewasa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menikah sebelum usia dewasa,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kecakapan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dikecualikan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136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07850"/>
            <a:ext cx="3771265" cy="632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715" indent="-216535" algn="just">
              <a:lnSpc>
                <a:spcPct val="110800"/>
              </a:lnSpc>
              <a:spcBef>
                <a:spcPts val="100"/>
              </a:spcBef>
              <a:buFont typeface="Symbol"/>
              <a:buChar char="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Pencantuman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Persyaratan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Digital 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Incorporation of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terms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conditions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4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Berhubung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berupa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kesempatan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kurun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waktu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mengerti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memahami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mutlak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contemporaneous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principle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dipenuhi.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itu,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desain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website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wajib mengadakan suatu tahap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menutup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setelah terlebih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dahulu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menekan tombol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‘klik’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menampilkan isi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untuk dibaca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Kemudian harus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disediakan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fasilitas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dialoque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box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frequently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asked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questions,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linked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hypertext,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printed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friendly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bagi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memerlukan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dicetak.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56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membaca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teliti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meng’klik’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linked</a:t>
            </a:r>
            <a:r>
              <a:rPr sz="1000" i="1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hypertext</a:t>
            </a:r>
            <a:r>
              <a:rPr sz="1000" i="1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kemudian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melanjutkan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hukum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kerugian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mungkin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beralih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 ini dapat digunakan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pembelaan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forum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(litigasi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litigasi)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agar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terbebas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dimaksud.</a:t>
            </a:r>
            <a:endParaRPr sz="1000">
              <a:latin typeface="Calibri"/>
              <a:cs typeface="Calibri"/>
            </a:endParaRPr>
          </a:p>
          <a:p>
            <a:pPr marL="228600" marR="6985" algn="just">
              <a:lnSpc>
                <a:spcPct val="110800"/>
              </a:lnSpc>
              <a:spcBef>
                <a:spcPts val="56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rinci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mendisain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 perlu diperiksa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daftar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cek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checklists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pencantuman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laman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website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800"/>
              </a:lnSpc>
              <a:spcBef>
                <a:spcPts val="285"/>
              </a:spcBef>
              <a:buChar char="o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Pastikan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sungguh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dimengerti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diakses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mudah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800"/>
              </a:lnSpc>
              <a:buChar char="o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diwajibkan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membaca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sebelum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menutup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digital;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800"/>
              </a:lnSpc>
              <a:buChar char="o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Uraikan prosedur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pembentukan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tata cara menyatakan penawaran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penerimaan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offer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000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acceptance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);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299" y="515043"/>
            <a:ext cx="3987165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6985" indent="-216535" algn="just">
              <a:lnSpc>
                <a:spcPct val="110800"/>
              </a:lnSpc>
              <a:spcBef>
                <a:spcPts val="100"/>
              </a:spcBef>
              <a:buChar char="o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pembatasan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limitation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of 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);</a:t>
            </a:r>
            <a:endParaRPr sz="1000">
              <a:latin typeface="Calibri"/>
              <a:cs typeface="Calibri"/>
            </a:endParaRPr>
          </a:p>
          <a:p>
            <a:pPr marL="660400" marR="6985" indent="-216535" algn="just">
              <a:lnSpc>
                <a:spcPct val="110800"/>
              </a:lnSpc>
              <a:buChar char="o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peringatan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cipta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merk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dagang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digital;</a:t>
            </a:r>
            <a:endParaRPr sz="1000">
              <a:latin typeface="Calibri"/>
              <a:cs typeface="Calibri"/>
            </a:endParaRPr>
          </a:p>
          <a:p>
            <a:pPr marL="660400" marR="6985" indent="-216535" algn="just">
              <a:lnSpc>
                <a:spcPct val="110800"/>
              </a:lnSpc>
              <a:buChar char="o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lengkap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digital;</a:t>
            </a:r>
            <a:endParaRPr sz="1000">
              <a:latin typeface="Calibri"/>
              <a:cs typeface="Calibri"/>
            </a:endParaRPr>
          </a:p>
          <a:p>
            <a:pPr marL="660400" marR="5715" indent="-216535" algn="just">
              <a:lnSpc>
                <a:spcPct val="110800"/>
              </a:lnSpc>
              <a:buChar char="o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kemungkinan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terlarang di di domisili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konsumen;</a:t>
            </a:r>
            <a:endParaRPr sz="1000">
              <a:latin typeface="Calibri"/>
              <a:cs typeface="Calibri"/>
            </a:endParaRPr>
          </a:p>
          <a:p>
            <a:pPr marL="660400" marR="6350" indent="-216535" algn="just">
              <a:lnSpc>
                <a:spcPct val="110800"/>
              </a:lnSpc>
              <a:buChar char="o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rincian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jenis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uang,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pengiriman,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cukai,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asuransi,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pembayaran;</a:t>
            </a:r>
            <a:endParaRPr sz="1000">
              <a:latin typeface="Calibri"/>
              <a:cs typeface="Calibri"/>
            </a:endParaRPr>
          </a:p>
          <a:p>
            <a:pPr marL="660400" marR="6350" indent="-216535" algn="just">
              <a:lnSpc>
                <a:spcPct val="110800"/>
              </a:lnSpc>
              <a:buChar char="o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Beritahukan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tata 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waktu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penyerahan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obyek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digital;</a:t>
            </a:r>
            <a:endParaRPr sz="1000">
              <a:latin typeface="Calibri"/>
              <a:cs typeface="Calibri"/>
            </a:endParaRPr>
          </a:p>
          <a:p>
            <a:pPr marL="660400" marR="6350" indent="-216535" algn="just">
              <a:lnSpc>
                <a:spcPct val="110800"/>
              </a:lnSpc>
              <a:buChar char="o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Uraikan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privacy policy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diterapkan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data personal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kartu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kredit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660400" marR="6350" indent="-216535" algn="just">
              <a:lnSpc>
                <a:spcPct val="110800"/>
              </a:lnSpc>
              <a:buChar char="o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pilihan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(choice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law)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pilihan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forum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(choice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forum)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sengketa;</a:t>
            </a:r>
            <a:endParaRPr sz="1000">
              <a:latin typeface="Calibri"/>
              <a:cs typeface="Calibri"/>
            </a:endParaRPr>
          </a:p>
          <a:p>
            <a:pPr marL="660400" marR="6350" indent="-216535" algn="just">
              <a:lnSpc>
                <a:spcPct val="110800"/>
              </a:lnSpc>
              <a:buChar char="o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wajib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menyantumkan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tanggal terakhir pembaharuan laman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website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digunakannya.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40"/>
              </a:spcBef>
              <a:buAutoNum type="arabicPeriod" startAt="9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Kelembagaan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atas,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tugas dan wewenang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kelembagaan 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mengandung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beberapa kekeliruan.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meningkatkan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upaya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khususnya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 perlu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pengaturan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kembali kelembagaan 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695"/>
              </a:spcBef>
              <a:buAutoNum type="alphaLcPeriod"/>
              <a:tabLst>
                <a:tab pos="4451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Perlindungan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Konsumen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Nasional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(BPKN)</a:t>
            </a:r>
            <a:endParaRPr sz="1000">
              <a:latin typeface="Calibri"/>
              <a:cs typeface="Calibri"/>
            </a:endParaRPr>
          </a:p>
          <a:p>
            <a:pPr marL="444500" marR="5080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BPKN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difungsikan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bertugas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pertimbangan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(advisory body)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kebijakan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Indonesia.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 agar tugas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fungsi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utamanya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advisory</a:t>
            </a:r>
            <a:r>
              <a:rPr sz="1000" i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body</a:t>
            </a:r>
            <a:r>
              <a:rPr sz="1000" i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diberdayakan,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Calibri"/>
              <a:cs typeface="Calibri"/>
            </a:endParaRPr>
          </a:p>
          <a:p>
            <a:pPr marL="23196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137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138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18853"/>
            <a:ext cx="3770629" cy="596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715" algn="just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erubahan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BPKN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pertimbangan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dihapuskan.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Tugas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mendorong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berkembangnya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LPKSM,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menyebarluaskan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memasyarakatkan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sikap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keberpihakan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masyarakat, lembaga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swadaya masyarakat,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usaha.</a:t>
            </a:r>
            <a:endParaRPr sz="1000">
              <a:latin typeface="Calibri"/>
              <a:cs typeface="Calibri"/>
            </a:endParaRPr>
          </a:p>
          <a:p>
            <a:pPr marL="228600" marR="6350" algn="just">
              <a:lnSpc>
                <a:spcPct val="108300"/>
              </a:lnSpc>
              <a:spcBef>
                <a:spcPts val="56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BPKN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mempunyai tugas dan wewenang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083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masukan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penyusunan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kebijakan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nasional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kementerian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 pemerintah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non kementerian;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08300"/>
              </a:lnSpc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rekomendasi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Pemerintah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Pusat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nasional;</a:t>
            </a:r>
            <a:endParaRPr sz="1000">
              <a:latin typeface="Calibri"/>
              <a:cs typeface="Calibri"/>
            </a:endParaRPr>
          </a:p>
          <a:p>
            <a:pPr marL="444500" marR="5715" indent="-216535" algn="just">
              <a:lnSpc>
                <a:spcPct val="108300"/>
              </a:lnSpc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penelitian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pengkajian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  <a:p>
            <a:pPr marL="444500" marR="5715" indent="-216535" algn="just">
              <a:lnSpc>
                <a:spcPct val="108300"/>
              </a:lnSpc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evaluasi terhadap pelaksanaan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strategi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nasional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konsumen, serta sistem 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nasional.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08300"/>
              </a:lnSpc>
              <a:spcBef>
                <a:spcPts val="57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kaitan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(non 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digital), maka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BPKN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tugasnya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penelitian 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tersebut,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kemudian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hasilnya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digunakan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mengembangkan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665"/>
              </a:spcBef>
              <a:buAutoNum type="alphaLcPeriod" startAt="2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Penyelesaian Sengketa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Konsumen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(BPSK)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083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mengembalikan fungsi 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yang tugas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utamanya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menyelesaikan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non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semua tugas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relevan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tugas utama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tercantum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dihapuskan.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demikian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tugas dan wewenang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BPSK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083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Melaksanakan 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antara konsumen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jasa;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1300" y="6456253"/>
            <a:ext cx="121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7299" y="6456253"/>
            <a:ext cx="3337560" cy="5245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9600"/>
              </a:lnSpc>
              <a:spcBef>
                <a:spcPts val="85"/>
              </a:spcBef>
            </a:pP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Melaporkan</a:t>
            </a:r>
            <a:r>
              <a:rPr sz="1500" baseline="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penyidik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melaksanakan putusan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500" baseline="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bersifat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final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mengikat;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139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31553"/>
            <a:ext cx="3771265" cy="55086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44500" marR="6985" indent="-216535">
              <a:lnSpc>
                <a:spcPct val="102499"/>
              </a:lnSpc>
              <a:spcBef>
                <a:spcPts val="7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3.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Membatalkan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aseline="-5555" dirty="0">
                <a:solidFill>
                  <a:srgbClr val="231F20"/>
                </a:solidFill>
                <a:latin typeface="Calibri"/>
                <a:cs typeface="Calibri"/>
              </a:rPr>
              <a:t>UUPK,</a:t>
            </a:r>
            <a:r>
              <a:rPr sz="1500" spc="254" baseline="-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endParaRPr sz="1000">
              <a:latin typeface="Calibri"/>
              <a:cs typeface="Calibri"/>
            </a:endParaRPr>
          </a:p>
          <a:p>
            <a:pPr marL="444500" marR="5080">
              <a:lnSpc>
                <a:spcPct val="110800"/>
              </a:lnSpc>
              <a:spcBef>
                <a:spcPts val="100"/>
              </a:spcBef>
            </a:pP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500" baseline="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15" baseline="555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15" baseline="5555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mediasi,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putusan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arbitrase.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695"/>
              </a:spcBef>
              <a:buAutoNum type="alphaLcPeriod" startAt="3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Peradilan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Umum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Putusan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dimintakan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fiat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eksekusi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negeri, melainkan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kewenangan eksekusi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diberikan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menyantumkan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irah-irah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‘Demi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keadilan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KeTuhanan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Maha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Esa’.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aparat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sendiri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eksekusi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putusannya.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695"/>
              </a:spcBef>
              <a:buAutoNum type="alphaLcPeriod" startAt="4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Lembaga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Swadaya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Masyarakat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(LPKSM)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28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swadaya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mendukung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perwujudan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Tugas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wewenangnya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lanjut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695"/>
              </a:spcBef>
              <a:buAutoNum type="alphaLcPeriod" startAt="5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Asosiasi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Konsumen Konsumen Barang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asosiasi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akan berfungsi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satu unsur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bertugas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menelaah model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(non 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diajukan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bersama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Pemerintah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asosiasi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700"/>
              </a:spcBef>
              <a:buAutoNum type="alphaLcPeriod" startAt="6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Asosiasi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Pelaku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Asosiasi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Penyedia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sisi lain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 halnya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perhimpunan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/perkumpulan/kelompok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Asosiasi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Asosiasi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berfungsi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satu unsur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bertugas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menelaah model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(non 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diajukan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bersama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Pemerintah dan perhimpunan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/perkumpulan/kelompok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995" y="576008"/>
            <a:ext cx="4176395" cy="230504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1397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1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300" b="1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Cambria"/>
                <a:cs typeface="Cambria"/>
              </a:rPr>
              <a:t>Pengawasan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Perjanjian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Baku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999" y="686208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399" y="911923"/>
            <a:ext cx="4379595" cy="6424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93980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Widijantoro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92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‘salah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kunci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keberhasilan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bisnis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kerjasama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bersifat komersial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tergantung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muatan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sayangnya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pihak, khususnya 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privilege</a:t>
            </a:r>
            <a:r>
              <a:rPr sz="10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terlebih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dahulu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menyusun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draft </a:t>
            </a:r>
            <a:r>
              <a:rPr sz="1000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(kontrak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baku/kontrak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baku),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seringkali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mengabaikan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norma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prosedur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penyusunan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Penyusunan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 tidak 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benar dari sisi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sistematiknya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saja, namun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dikembalikan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tujuan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sarana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mencapai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tujuan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dan mencegah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risiko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mungkin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muncul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 (dalam hal 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konsumen)’.</a:t>
            </a:r>
            <a:endParaRPr sz="1000">
              <a:latin typeface="Calibri"/>
              <a:cs typeface="Calibri"/>
            </a:endParaRPr>
          </a:p>
          <a:p>
            <a:pPr marL="101600" marR="9461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mewujudkan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RUU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didesain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penyusunan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berikut.</a:t>
            </a:r>
            <a:endParaRPr sz="1000">
              <a:latin typeface="Calibri"/>
              <a:cs typeface="Calibri"/>
            </a:endParaRPr>
          </a:p>
          <a:p>
            <a:pPr marL="101600" algn="just">
              <a:lnSpc>
                <a:spcPct val="100000"/>
              </a:lnSpc>
              <a:spcBef>
                <a:spcPts val="83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RUU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317500" marR="93980" indent="-216535" algn="just">
              <a:lnSpc>
                <a:spcPct val="110800"/>
              </a:lnSpc>
              <a:spcBef>
                <a:spcPts val="710"/>
              </a:spcBef>
              <a:buAutoNum type="alphaLcPeriod"/>
              <a:tabLst>
                <a:tab pos="3181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baku yang memuat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baku yang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berisi:</a:t>
            </a:r>
            <a:endParaRPr sz="1000">
              <a:latin typeface="Calibri"/>
              <a:cs typeface="Calibri"/>
            </a:endParaRPr>
          </a:p>
          <a:p>
            <a:pPr marL="533400" marR="92710" lvl="1" indent="-216535" algn="just">
              <a:lnSpc>
                <a:spcPct val="110800"/>
              </a:lnSpc>
              <a:spcBef>
                <a:spcPts val="285"/>
              </a:spcBef>
              <a:buAutoNum type="arabicPeriod"/>
              <a:tabLst>
                <a:tab pos="534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pengalihan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533400" marR="92710" lvl="1" indent="-216535" algn="just">
              <a:lnSpc>
                <a:spcPct val="110800"/>
              </a:lnSpc>
              <a:buAutoNum type="arabicPeriod"/>
              <a:tabLst>
                <a:tab pos="534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menolak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penyerahan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kembali Barang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533400" marR="92710" lvl="1" indent="-216535" algn="just">
              <a:lnSpc>
                <a:spcPct val="110800"/>
              </a:lnSpc>
              <a:buAutoNum type="arabicPeriod"/>
              <a:tabLst>
                <a:tab pos="534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Penyedia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menolak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penyerahan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kembali uang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dibayarkan 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dan/atau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dimanfaatkan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533400" marR="94615" lvl="1" indent="-216535" algn="just">
              <a:lnSpc>
                <a:spcPct val="110800"/>
              </a:lnSpc>
              <a:buAutoNum type="arabicPeriod"/>
              <a:tabLst>
                <a:tab pos="534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Penyedia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langsung,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segala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tindakan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dan/atau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dimanfaatkan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angsuran;</a:t>
            </a:r>
            <a:endParaRPr sz="1000">
              <a:latin typeface="Calibri"/>
              <a:cs typeface="Calibri"/>
            </a:endParaRPr>
          </a:p>
          <a:p>
            <a:pPr marL="533400" marR="93345" lvl="1" indent="-216535" algn="just">
              <a:lnSpc>
                <a:spcPct val="110800"/>
              </a:lnSpc>
              <a:buAutoNum type="arabicPeriod"/>
              <a:tabLst>
                <a:tab pos="534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pembuktian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hilangnya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manfaat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dibeli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533400" marR="92710" lvl="1" indent="-216535" algn="just">
              <a:lnSpc>
                <a:spcPct val="110800"/>
              </a:lnSpc>
              <a:buAutoNum type="arabicPeriod"/>
              <a:tabLst>
                <a:tab pos="534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mengurangi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manfaat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mengurangi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kekayaan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transaksi;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725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92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Supra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note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82,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14.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01600" algn="just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140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515043"/>
            <a:ext cx="4203065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5715" indent="-216535" algn="just">
              <a:lnSpc>
                <a:spcPct val="110800"/>
              </a:lnSpc>
              <a:spcBef>
                <a:spcPts val="100"/>
              </a:spcBef>
              <a:buAutoNum type="arabicPeriod" startAt="7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menundukkan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baru, tambahan, lanjutan dan/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pengubahan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menggunakan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memanfaatkan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diperolehnya;</a:t>
            </a:r>
            <a:endParaRPr sz="1000">
              <a:latin typeface="Calibri"/>
              <a:cs typeface="Calibri"/>
            </a:endParaRPr>
          </a:p>
          <a:p>
            <a:pPr marL="444500" marR="6350" indent="-216535" algn="just">
              <a:lnSpc>
                <a:spcPct val="110800"/>
              </a:lnSpc>
              <a:buAutoNum type="arabicPeriod" startAt="7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pembebanan hak tanggungan, hak hipotek, hak gadai,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fidusia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Barang yang dibeli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ketiga;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10800"/>
              </a:lnSpc>
              <a:buAutoNum type="arabicPeriod" startAt="7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bahwa Pelaku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Penyedia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terikat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tercantum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Baku;</a:t>
            </a:r>
            <a:endParaRPr sz="1000">
              <a:latin typeface="Calibri"/>
              <a:cs typeface="Calibri"/>
            </a:endParaRPr>
          </a:p>
          <a:p>
            <a:pPr marL="444500" marR="5715" indent="-216535" algn="just">
              <a:lnSpc>
                <a:spcPct val="110800"/>
              </a:lnSpc>
              <a:buAutoNum type="arabicPeriod" startAt="7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bahwa Pelaku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bertanggungjawab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kerugian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diakibatkan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subyek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tanggung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jawabnya;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endParaRPr sz="1000">
              <a:latin typeface="Calibri"/>
              <a:cs typeface="Calibri"/>
            </a:endParaRPr>
          </a:p>
          <a:p>
            <a:pPr marL="444500" marR="6985" indent="-216535" algn="just">
              <a:lnSpc>
                <a:spcPct val="110800"/>
              </a:lnSpc>
              <a:buAutoNum type="arabicPeriod" startAt="7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penetapan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forum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forum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domisili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Konsumen.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spcBef>
                <a:spcPts val="710"/>
              </a:spcBef>
              <a:buAutoNum type="alphaLcPeriod" startAt="2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Baku yang diletakkan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posisi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sulit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dilihat.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buAutoNum type="alphaLcPeriod" startAt="2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 dengan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ukuran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bentuk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huruf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dapat dibaca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jelas.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buAutoNum type="alphaLcPeriod" startAt="2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wajib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 Bahasa Indonesia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istilah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mudah dimengerti.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buAutoNum type="alphaLcPeriod" startAt="2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 Penyedia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 yang menggunakan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b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wajib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penjelasan dan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kesempatan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Konsumen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memahami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isi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sebelum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menutup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mengawasi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penyedia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atas, maka didesain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a.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Model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bidang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Pusat.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Adapun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dimaksud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‘model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baku’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pola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fundamental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menghindarkan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Model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bukan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template </a:t>
            </a:r>
            <a:r>
              <a:rPr sz="1000" i="1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namun sering disebut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‘model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kontrak’,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draft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pokok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fundamental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tertentu.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Setelah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model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disepakati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(tiga)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pihak,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Pemerintah,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asosiasi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2535555">
              <a:lnSpc>
                <a:spcPct val="100000"/>
              </a:lnSpc>
              <a:spcBef>
                <a:spcPts val="5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141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4475043"/>
            <a:ext cx="4203700" cy="286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Model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Baku yang 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disepakati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Tripartite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kemudian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Pemerintah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selanjutnya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wajib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ketentuan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perundang-undangan.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dikenakan: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695"/>
              </a:spcBef>
              <a:buAutoNum type="alphaLcPeriod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Sanksi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administratif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berupa: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414"/>
              </a:spcBef>
              <a:buFont typeface="Symbol"/>
              <a:buChar char=""/>
              <a:tabLst>
                <a:tab pos="444500" algn="l"/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denda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administratif;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444500" algn="l"/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penghentian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sementara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usaha;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444500" algn="l"/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pencabutan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izin.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409"/>
              </a:spcBef>
              <a:buAutoNum type="alphaLcPeriod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Sanksi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endParaRPr sz="1000">
              <a:latin typeface="Calibri"/>
              <a:cs typeface="Calibri"/>
            </a:endParaRPr>
          </a:p>
          <a:p>
            <a:pPr marL="444500" marR="5080" lvl="1" indent="-216535">
              <a:lnSpc>
                <a:spcPct val="110800"/>
              </a:lnSpc>
              <a:spcBef>
                <a:spcPts val="285"/>
              </a:spcBef>
              <a:buFont typeface="Symbol"/>
              <a:buChar char=""/>
              <a:tabLst>
                <a:tab pos="444500" algn="l"/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batal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hukum;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142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15043"/>
            <a:ext cx="4200525" cy="200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715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asosiasi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endParaRPr sz="1000">
              <a:latin typeface="Calibri"/>
              <a:cs typeface="Calibri"/>
            </a:endParaRPr>
          </a:p>
          <a:p>
            <a:pPr marL="228600" marR="5080" indent="-216535">
              <a:lnSpc>
                <a:spcPct val="110800"/>
              </a:lnSpc>
              <a:spcBef>
                <a:spcPts val="284"/>
              </a:spcBef>
              <a:buAutoNum type="alphaLcPeriod" startAt="2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penetapan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model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atas,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Pemerintah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Pusat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berkoordinasi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dengan:</a:t>
            </a:r>
            <a:endParaRPr sz="1000">
              <a:latin typeface="Calibri"/>
              <a:cs typeface="Calibri"/>
            </a:endParaRPr>
          </a:p>
          <a:p>
            <a:pPr marL="444500" marR="5080" lvl="1" indent="-216535">
              <a:lnSpc>
                <a:spcPct val="110800"/>
              </a:lnSpc>
              <a:spcBef>
                <a:spcPts val="280"/>
              </a:spcBef>
              <a:buFont typeface="Calibri"/>
              <a:buAutoNum type="arabicPeriod"/>
              <a:tabLst>
                <a:tab pos="4451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asosiasi</a:t>
            </a: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 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terkait;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Font typeface="Calibri"/>
              <a:buAutoNum type="arabicPeriod"/>
              <a:tabLst>
                <a:tab pos="4451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asosiasi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konsumen barang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bidang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terkait.</a:t>
            </a:r>
            <a:endParaRPr sz="1000">
              <a:latin typeface="Calibri"/>
              <a:cs typeface="Calibri"/>
            </a:endParaRPr>
          </a:p>
          <a:p>
            <a:pPr marL="228600" marR="6350">
              <a:lnSpc>
                <a:spcPct val="110800"/>
              </a:lnSpc>
              <a:spcBef>
                <a:spcPts val="57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desain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(tiga)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‘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tripartite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dapat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digambarkan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libri"/>
              <a:cs typeface="Calibri"/>
            </a:endParaRPr>
          </a:p>
          <a:p>
            <a:pPr marL="880744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15.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Bagan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mbria"/>
                <a:cs typeface="Cambria"/>
              </a:rPr>
              <a:t>Tripartite</a:t>
            </a:r>
            <a:r>
              <a:rPr sz="900" i="1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pengawasan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1997" y="2602242"/>
            <a:ext cx="3956050" cy="1803400"/>
            <a:chOff x="791997" y="2602242"/>
            <a:chExt cx="3956050" cy="1803400"/>
          </a:xfrm>
        </p:grpSpPr>
        <p:sp>
          <p:nvSpPr>
            <p:cNvPr id="5" name="object 5"/>
            <p:cNvSpPr/>
            <p:nvPr/>
          </p:nvSpPr>
          <p:spPr>
            <a:xfrm>
              <a:off x="791997" y="2602242"/>
              <a:ext cx="3956050" cy="1803400"/>
            </a:xfrm>
            <a:custGeom>
              <a:avLst/>
              <a:gdLst/>
              <a:ahLst/>
              <a:cxnLst/>
              <a:rect l="l" t="t" r="r" b="b"/>
              <a:pathLst>
                <a:path w="3956050" h="1803400">
                  <a:moveTo>
                    <a:pt x="3955503" y="0"/>
                  </a:moveTo>
                  <a:lnTo>
                    <a:pt x="0" y="0"/>
                  </a:lnTo>
                  <a:lnTo>
                    <a:pt x="0" y="1802904"/>
                  </a:lnTo>
                  <a:lnTo>
                    <a:pt x="3955503" y="1802904"/>
                  </a:lnTo>
                  <a:lnTo>
                    <a:pt x="3955503" y="0"/>
                  </a:lnTo>
                  <a:close/>
                </a:path>
              </a:pathLst>
            </a:custGeom>
            <a:solidFill>
              <a:srgbClr val="FAD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21994" y="2632504"/>
              <a:ext cx="1997710" cy="1730375"/>
            </a:xfrm>
            <a:custGeom>
              <a:avLst/>
              <a:gdLst/>
              <a:ahLst/>
              <a:cxnLst/>
              <a:rect l="l" t="t" r="r" b="b"/>
              <a:pathLst>
                <a:path w="1997710" h="1730375">
                  <a:moveTo>
                    <a:pt x="998804" y="0"/>
                  </a:moveTo>
                  <a:lnTo>
                    <a:pt x="0" y="1729981"/>
                  </a:lnTo>
                  <a:lnTo>
                    <a:pt x="1997608" y="1729981"/>
                  </a:lnTo>
                  <a:lnTo>
                    <a:pt x="998804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21994" y="2632504"/>
              <a:ext cx="1997710" cy="1730375"/>
            </a:xfrm>
            <a:custGeom>
              <a:avLst/>
              <a:gdLst/>
              <a:ahLst/>
              <a:cxnLst/>
              <a:rect l="l" t="t" r="r" b="b"/>
              <a:pathLst>
                <a:path w="1997710" h="1730375">
                  <a:moveTo>
                    <a:pt x="998804" y="0"/>
                  </a:moveTo>
                  <a:lnTo>
                    <a:pt x="0" y="1729981"/>
                  </a:lnTo>
                  <a:lnTo>
                    <a:pt x="1997608" y="1729981"/>
                  </a:lnTo>
                  <a:lnTo>
                    <a:pt x="998804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26452" y="3499874"/>
              <a:ext cx="988694" cy="856615"/>
            </a:xfrm>
            <a:custGeom>
              <a:avLst/>
              <a:gdLst/>
              <a:ahLst/>
              <a:cxnLst/>
              <a:rect l="l" t="t" r="r" b="b"/>
              <a:pathLst>
                <a:path w="988694" h="856614">
                  <a:moveTo>
                    <a:pt x="988694" y="0"/>
                  </a:moveTo>
                  <a:lnTo>
                    <a:pt x="0" y="0"/>
                  </a:lnTo>
                  <a:lnTo>
                    <a:pt x="494347" y="856208"/>
                  </a:lnTo>
                  <a:lnTo>
                    <a:pt x="988694" y="0"/>
                  </a:lnTo>
                  <a:close/>
                </a:path>
              </a:pathLst>
            </a:custGeom>
            <a:solidFill>
              <a:srgbClr val="ED88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26452" y="3499874"/>
              <a:ext cx="988694" cy="856615"/>
            </a:xfrm>
            <a:custGeom>
              <a:avLst/>
              <a:gdLst/>
              <a:ahLst/>
              <a:cxnLst/>
              <a:rect l="l" t="t" r="r" b="b"/>
              <a:pathLst>
                <a:path w="988694" h="856614">
                  <a:moveTo>
                    <a:pt x="494347" y="856208"/>
                  </a:moveTo>
                  <a:lnTo>
                    <a:pt x="988695" y="0"/>
                  </a:lnTo>
                  <a:lnTo>
                    <a:pt x="0" y="0"/>
                  </a:lnTo>
                  <a:lnTo>
                    <a:pt x="494347" y="85620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91130" y="3160647"/>
            <a:ext cx="4851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b="1" spc="-15" dirty="0">
                <a:solidFill>
                  <a:srgbClr val="FFFFFF"/>
                </a:solidFill>
                <a:latin typeface="Cambria"/>
                <a:cs typeface="Cambria"/>
              </a:rPr>
              <a:t>Pemerintah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9009" y="3568076"/>
            <a:ext cx="429259" cy="3359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indent="-635" algn="ctr">
              <a:lnSpc>
                <a:spcPts val="800"/>
              </a:lnSpc>
              <a:spcBef>
                <a:spcPts val="160"/>
              </a:spcBef>
            </a:pPr>
            <a:r>
              <a:rPr sz="700" b="1" spc="-15" dirty="0">
                <a:solidFill>
                  <a:srgbClr val="231F20"/>
                </a:solidFill>
                <a:latin typeface="Cambria"/>
                <a:cs typeface="Cambria"/>
              </a:rPr>
              <a:t>Model </a:t>
            </a:r>
            <a:r>
              <a:rPr sz="700" b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b="1" spc="-3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700" b="1" spc="-10" dirty="0">
                <a:solidFill>
                  <a:srgbClr val="231F20"/>
                </a:solidFill>
                <a:latin typeface="Cambria"/>
                <a:cs typeface="Cambria"/>
              </a:rPr>
              <a:t>erjanjian  </a:t>
            </a:r>
            <a:r>
              <a:rPr sz="700" b="1" spc="-20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3220" y="3865357"/>
            <a:ext cx="558800" cy="4375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indent="-635" algn="ctr">
              <a:lnSpc>
                <a:spcPts val="800"/>
              </a:lnSpc>
              <a:spcBef>
                <a:spcPts val="160"/>
              </a:spcBef>
            </a:pPr>
            <a:r>
              <a:rPr sz="700" b="1" spc="-10" dirty="0">
                <a:solidFill>
                  <a:srgbClr val="FFFFFF"/>
                </a:solidFill>
                <a:latin typeface="Cambria"/>
                <a:cs typeface="Cambria"/>
              </a:rPr>
              <a:t>Asosiasi </a:t>
            </a:r>
            <a:r>
              <a:rPr sz="7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b="1" spc="-3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700" b="1" spc="-10" dirty="0">
                <a:solidFill>
                  <a:srgbClr val="FFFFFF"/>
                </a:solidFill>
                <a:latin typeface="Cambria"/>
                <a:cs typeface="Cambria"/>
              </a:rPr>
              <a:t>ela</a:t>
            </a:r>
            <a:r>
              <a:rPr sz="700" b="1" spc="-3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700" b="1" spc="-10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sz="7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b="1" spc="-15" dirty="0">
                <a:solidFill>
                  <a:srgbClr val="FFFFFF"/>
                </a:solidFill>
                <a:latin typeface="Cambria"/>
                <a:cs typeface="Cambria"/>
              </a:rPr>
              <a:t>Usaha  Barang/ </a:t>
            </a:r>
            <a:r>
              <a:rPr sz="7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b="1" spc="-3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700" b="1" spc="-1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700" b="1" spc="-3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700" b="1" spc="-30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700" b="1" spc="-10" dirty="0">
                <a:solidFill>
                  <a:srgbClr val="FFFFFF"/>
                </a:solidFill>
                <a:latin typeface="Cambria"/>
                <a:cs typeface="Cambria"/>
              </a:rPr>
              <a:t>edia</a:t>
            </a:r>
            <a:r>
              <a:rPr sz="7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Cambria"/>
                <a:cs typeface="Cambria"/>
              </a:rPr>
              <a:t>Jasa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5305" y="3966970"/>
            <a:ext cx="441325" cy="2343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indent="50165">
              <a:lnSpc>
                <a:spcPts val="800"/>
              </a:lnSpc>
              <a:spcBef>
                <a:spcPts val="160"/>
              </a:spcBef>
            </a:pPr>
            <a:r>
              <a:rPr sz="700" b="1" spc="-10" dirty="0">
                <a:solidFill>
                  <a:srgbClr val="FFFFFF"/>
                </a:solidFill>
                <a:latin typeface="Cambria"/>
                <a:cs typeface="Cambria"/>
              </a:rPr>
              <a:t>Asosiasi </a:t>
            </a:r>
            <a:r>
              <a:rPr sz="7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700" b="1" spc="-15" dirty="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sz="700" b="1" spc="-10" dirty="0">
                <a:solidFill>
                  <a:srgbClr val="FFFFFF"/>
                </a:solidFill>
                <a:latin typeface="Cambria"/>
                <a:cs typeface="Cambria"/>
              </a:rPr>
              <a:t>sumen</a:t>
            </a:r>
            <a:endParaRPr sz="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999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899" y="518853"/>
            <a:ext cx="4379595" cy="681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56210" algn="just">
              <a:lnSpc>
                <a:spcPct val="1083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terjadi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apabila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diberikan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kekhilafan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dipe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saa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penipuan</a:t>
            </a:r>
            <a:r>
              <a:rPr sz="1000" b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asal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1321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UH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825" spc="22" baseline="35353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825" spc="15" baseline="35353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685800" indent="-216535">
              <a:lnSpc>
                <a:spcPct val="100000"/>
              </a:lnSpc>
              <a:spcBef>
                <a:spcPts val="810"/>
              </a:spcBef>
              <a:buAutoNum type="alphaLcPeriod"/>
              <a:tabLst>
                <a:tab pos="6864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Kekhilafan</a:t>
            </a:r>
            <a:endParaRPr sz="1000">
              <a:latin typeface="Calibri"/>
              <a:cs typeface="Calibri"/>
            </a:endParaRPr>
          </a:p>
          <a:p>
            <a:pPr marL="685800" marR="157480">
              <a:lnSpc>
                <a:spcPct val="108300"/>
              </a:lnSpc>
              <a:spcBef>
                <a:spcPts val="280"/>
              </a:spcBef>
            </a:pP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  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d  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ekhil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an  </a:t>
            </a:r>
            <a:r>
              <a:rPr sz="1000" b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asal  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1322  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UH.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825" spc="22" baseline="35353" dirty="0">
                <a:solidFill>
                  <a:srgbClr val="231F20"/>
                </a:solidFill>
                <a:latin typeface="Calibri"/>
                <a:cs typeface="Calibri"/>
              </a:rPr>
              <a:t>18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     </a:t>
            </a:r>
            <a:r>
              <a:rPr sz="825" spc="7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kekeliruan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mengenai:</a:t>
            </a:r>
            <a:endParaRPr sz="1000">
              <a:latin typeface="Calibri"/>
              <a:cs typeface="Calibri"/>
            </a:endParaRPr>
          </a:p>
          <a:p>
            <a:pPr marL="901700" marR="158750" lvl="1" indent="-216535">
              <a:lnSpc>
                <a:spcPct val="108300"/>
              </a:lnSpc>
              <a:spcBef>
                <a:spcPts val="285"/>
              </a:spcBef>
              <a:buFont typeface="Symbol"/>
              <a:buChar char=""/>
              <a:tabLst>
                <a:tab pos="901700" algn="l"/>
                <a:tab pos="9023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Barang/benda</a:t>
            </a:r>
            <a:r>
              <a:rPr sz="1000" b="1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(error</a:t>
            </a:r>
            <a:r>
              <a:rPr sz="1000" i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00" i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materia)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hakikat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(hal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pokok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sifat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utama) dari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benda obyek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901700" marR="158115" lvl="1" indent="-216535">
              <a:lnSpc>
                <a:spcPct val="108300"/>
              </a:lnSpc>
              <a:buFont typeface="Symbol"/>
              <a:buChar char=""/>
              <a:tabLst>
                <a:tab pos="901700" algn="l"/>
                <a:tab pos="9023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b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error</a:t>
            </a:r>
            <a:r>
              <a:rPr sz="1000" i="1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00" i="1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persona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(orang/badan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hukum)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siapa/apa perjanjian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dibuat;</a:t>
            </a:r>
            <a:endParaRPr sz="1000">
              <a:latin typeface="Calibri"/>
              <a:cs typeface="Calibri"/>
            </a:endParaRPr>
          </a:p>
          <a:p>
            <a:pPr marL="685800" algn="just">
              <a:lnSpc>
                <a:spcPct val="100000"/>
              </a:lnSpc>
              <a:spcBef>
                <a:spcPts val="67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Ciri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kekhilafan:</a:t>
            </a:r>
            <a:endParaRPr sz="1000">
              <a:latin typeface="Calibri"/>
              <a:cs typeface="Calibri"/>
            </a:endParaRPr>
          </a:p>
          <a:p>
            <a:pPr marL="901700" marR="156845" lvl="1" indent="-216535" algn="just">
              <a:lnSpc>
                <a:spcPct val="108300"/>
              </a:lnSpc>
              <a:spcBef>
                <a:spcPts val="280"/>
              </a:spcBef>
              <a:buFont typeface="Symbol"/>
              <a:buChar char=""/>
              <a:tabLst>
                <a:tab pos="9023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seandainya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khilaf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mengalami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kekhilafan,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memberikan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kesepakatan;</a:t>
            </a:r>
            <a:endParaRPr sz="1000">
              <a:latin typeface="Calibri"/>
              <a:cs typeface="Calibri"/>
            </a:endParaRPr>
          </a:p>
          <a:p>
            <a:pPr marL="901700" marR="156845" lvl="1" indent="-216535" algn="just">
              <a:lnSpc>
                <a:spcPct val="108300"/>
              </a:lnSpc>
              <a:buFont typeface="Symbol"/>
              <a:buChar char=""/>
              <a:tabLst>
                <a:tab pos="902335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mengetahui,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sepatutnya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mengetahui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ia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berhadapan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khilaf,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pihak lain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tersebut tidak mengetahui, atau sepatutnya tidak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mengetahui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ia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berhadapan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yang khilaf,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maka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tidak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adil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apabila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khilaf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meminta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pembatalan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perjanjian.</a:t>
            </a:r>
            <a:endParaRPr sz="1000">
              <a:latin typeface="Calibri"/>
              <a:cs typeface="Calibri"/>
            </a:endParaRPr>
          </a:p>
          <a:p>
            <a:pPr marL="685800" indent="-216535" algn="just">
              <a:lnSpc>
                <a:spcPct val="100000"/>
              </a:lnSpc>
              <a:spcBef>
                <a:spcPts val="810"/>
              </a:spcBef>
              <a:buAutoNum type="alphaLcPeriod" startAt="2"/>
              <a:tabLst>
                <a:tab pos="6864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Paksaan</a:t>
            </a:r>
            <a:endParaRPr sz="1000">
              <a:latin typeface="Calibri"/>
              <a:cs typeface="Calibri"/>
            </a:endParaRPr>
          </a:p>
          <a:p>
            <a:pPr marL="685800" marR="156845" algn="just">
              <a:lnSpc>
                <a:spcPct val="108300"/>
              </a:lnSpc>
              <a:spcBef>
                <a:spcPts val="285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paksaan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1323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sd.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1327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KUH.Perdata)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19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menimbulkan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ketakutan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berpikiran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sehat,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dirinya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kekayaannya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ancam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konkrit.</a:t>
            </a:r>
            <a:endParaRPr sz="1000">
              <a:latin typeface="Calibri"/>
              <a:cs typeface="Calibri"/>
            </a:endParaRPr>
          </a:p>
          <a:p>
            <a:pPr marL="685800" marR="156845" algn="just">
              <a:lnSpc>
                <a:spcPct val="1083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doktrin, paksaan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paksaan psikis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(kejiwaan,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rohani),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bukan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paksaan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fisik,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paksaan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paksaan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fisik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sesungguhnya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pernah terjadi.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Sebaliknya,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paksaan berupa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paksaan psikis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sesungguhnya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bebas.</a:t>
            </a:r>
            <a:endParaRPr sz="1000">
              <a:latin typeface="Calibri"/>
              <a:cs typeface="Calibri"/>
            </a:endParaRPr>
          </a:p>
          <a:p>
            <a:pPr marL="685800" marR="156845" algn="just">
              <a:lnSpc>
                <a:spcPct val="109600"/>
              </a:lnSpc>
              <a:spcBef>
                <a:spcPts val="69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ancaman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 dilarang 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misal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dianiaya/dibuka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rahasia.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 apabila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ancaman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 diijinkan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oleh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misalnya 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digugat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pengadilan, maka ancaman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dikualifikasi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paksaan psikis.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17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283.</a:t>
            </a:r>
            <a:endParaRPr sz="8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18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19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283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–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284.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tabLst>
                <a:tab pos="277495" algn="l"/>
              </a:tabLst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8	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00" y="674016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7099" y="507850"/>
            <a:ext cx="4353560" cy="682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0" marR="80010" indent="-216535" algn="just">
              <a:lnSpc>
                <a:spcPct val="110800"/>
              </a:lnSpc>
              <a:spcBef>
                <a:spcPts val="100"/>
              </a:spcBef>
              <a:buFont typeface="Symbol"/>
              <a:buChar char=""/>
              <a:tabLst>
                <a:tab pos="521334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emb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erjanjian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aimana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as,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diser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ai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perdata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berupa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yaitu:</a:t>
            </a:r>
            <a:endParaRPr sz="1000">
              <a:latin typeface="Calibri"/>
              <a:cs typeface="Calibri"/>
            </a:endParaRPr>
          </a:p>
          <a:p>
            <a:pPr marL="736600" marR="80010" lvl="1" indent="-216535" algn="just">
              <a:lnSpc>
                <a:spcPct val="110800"/>
              </a:lnSpc>
              <a:spcBef>
                <a:spcPts val="284"/>
              </a:spcBef>
              <a:buChar char="o"/>
              <a:tabLst>
                <a:tab pos="737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Pengembalian uang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setara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nilai 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penggantian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yang sejenis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setara nilainya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disertai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bunga;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endParaRPr sz="1000">
              <a:latin typeface="Calibri"/>
              <a:cs typeface="Calibri"/>
            </a:endParaRPr>
          </a:p>
          <a:p>
            <a:pPr marL="736600" marR="81280" lvl="1" indent="-216535" algn="just">
              <a:lnSpc>
                <a:spcPct val="110800"/>
              </a:lnSpc>
              <a:buChar char="o"/>
              <a:tabLst>
                <a:tab pos="7372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Perawatan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kesehatan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santunan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cacat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permanen/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kematian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ketentuan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perundang-undangan.</a:t>
            </a:r>
            <a:endParaRPr sz="1000">
              <a:latin typeface="Calibri"/>
              <a:cs typeface="Calibri"/>
            </a:endParaRPr>
          </a:p>
          <a:p>
            <a:pPr marL="520700" marR="80010" indent="-216535" algn="just">
              <a:lnSpc>
                <a:spcPct val="110800"/>
              </a:lnSpc>
              <a:spcBef>
                <a:spcPts val="280"/>
              </a:spcBef>
              <a:buFont typeface="Symbol"/>
              <a:buChar char=""/>
              <a:tabLst>
                <a:tab pos="5213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Pembatalan Perjanjian Baku sebagaimana dimaksud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diajukan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BPSK.</a:t>
            </a:r>
            <a:endParaRPr sz="1000">
              <a:latin typeface="Calibri"/>
              <a:cs typeface="Calibri"/>
            </a:endParaRPr>
          </a:p>
          <a:p>
            <a:pPr marL="304800" indent="-216535" algn="just">
              <a:lnSpc>
                <a:spcPct val="100000"/>
              </a:lnSpc>
              <a:spcBef>
                <a:spcPts val="840"/>
              </a:spcBef>
              <a:buAutoNum type="alphaLcPeriod" startAt="3"/>
              <a:tabLst>
                <a:tab pos="3054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Sanksi</a:t>
            </a:r>
            <a:r>
              <a:rPr sz="10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Pidana</a:t>
            </a:r>
            <a:endParaRPr sz="1000">
              <a:latin typeface="Calibri"/>
              <a:cs typeface="Calibri"/>
            </a:endParaRPr>
          </a:p>
          <a:p>
            <a:pPr marL="520700" marR="80010" lvl="1" indent="-216535" algn="just">
              <a:lnSpc>
                <a:spcPct val="110800"/>
              </a:lnSpc>
              <a:spcBef>
                <a:spcPts val="285"/>
              </a:spcBef>
              <a:buFont typeface="Symbol"/>
              <a:buChar char=""/>
              <a:tabLst>
                <a:tab pos="5213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dimaksud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dikenai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 pidana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pidana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penjara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paling lama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(lima) tahun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pidana denda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banyak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Rp.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2.000.000.000,00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miliar rupiah);</a:t>
            </a:r>
            <a:endParaRPr sz="1000">
              <a:latin typeface="Calibri"/>
              <a:cs typeface="Calibri"/>
            </a:endParaRPr>
          </a:p>
          <a:p>
            <a:pPr marL="520700" marR="80645" lvl="1" indent="-216535" algn="just">
              <a:lnSpc>
                <a:spcPct val="110800"/>
              </a:lnSpc>
              <a:buFont typeface="Symbol"/>
              <a:buChar char=""/>
              <a:tabLst>
                <a:tab pos="5213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menghapuskan tuntutan pidana.</a:t>
            </a:r>
            <a:endParaRPr sz="1000">
              <a:latin typeface="Calibri"/>
              <a:cs typeface="Calibri"/>
            </a:endParaRPr>
          </a:p>
          <a:p>
            <a:pPr marL="520700" marR="80645" lvl="1" indent="-216535" algn="just">
              <a:lnSpc>
                <a:spcPct val="110800"/>
              </a:lnSpc>
              <a:buFont typeface="Symbol"/>
              <a:buChar char=""/>
              <a:tabLst>
                <a:tab pos="521334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mengakibatkan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luka berat,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sakit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berat, cacat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kematian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diberlakukan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pidana umum.</a:t>
            </a:r>
            <a:endParaRPr sz="1000">
              <a:latin typeface="Calibri"/>
              <a:cs typeface="Calibri"/>
            </a:endParaRPr>
          </a:p>
          <a:p>
            <a:pPr marL="520700" marR="80645" lvl="1" indent="-216535" algn="just">
              <a:lnSpc>
                <a:spcPct val="110800"/>
              </a:lnSpc>
              <a:buFont typeface="Symbol"/>
              <a:buChar char=""/>
              <a:tabLst>
                <a:tab pos="521334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 pidana sebagaimana dimaksud di atas, dapat dijatuhkan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tambahan, berupa:</a:t>
            </a:r>
            <a:endParaRPr sz="1000">
              <a:latin typeface="Calibri"/>
              <a:cs typeface="Calibri"/>
            </a:endParaRPr>
          </a:p>
          <a:p>
            <a:pPr marL="736600" lvl="2" indent="-216535" algn="just">
              <a:lnSpc>
                <a:spcPts val="1385"/>
              </a:lnSpc>
              <a:spcBef>
                <a:spcPts val="215"/>
              </a:spcBef>
              <a:buSzPct val="120000"/>
              <a:buChar char="o"/>
              <a:tabLst>
                <a:tab pos="737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perampasan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barang;</a:t>
            </a:r>
            <a:endParaRPr sz="1000">
              <a:latin typeface="Calibri"/>
              <a:cs typeface="Calibri"/>
            </a:endParaRPr>
          </a:p>
          <a:p>
            <a:pPr marL="736600" lvl="2" indent="-216535" algn="just">
              <a:lnSpc>
                <a:spcPts val="1385"/>
              </a:lnSpc>
              <a:buSzPct val="120000"/>
              <a:buChar char="o"/>
              <a:tabLst>
                <a:tab pos="737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pengumuman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keputusan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hakim.</a:t>
            </a:r>
            <a:endParaRPr sz="1000">
              <a:latin typeface="Calibri"/>
              <a:cs typeface="Calibri"/>
            </a:endParaRPr>
          </a:p>
          <a:p>
            <a:pPr marL="88900" marR="81280" algn="just">
              <a:lnSpc>
                <a:spcPct val="110800"/>
              </a:lnSpc>
              <a:spcBef>
                <a:spcPts val="67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samping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atas,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berasal dari 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direvitalisasi dan dicantumkan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yaitu:</a:t>
            </a:r>
            <a:endParaRPr sz="1000">
              <a:latin typeface="Calibri"/>
              <a:cs typeface="Calibri"/>
            </a:endParaRPr>
          </a:p>
          <a:p>
            <a:pPr marL="88900" algn="just">
              <a:lnSpc>
                <a:spcPct val="100000"/>
              </a:lnSpc>
              <a:spcBef>
                <a:spcPts val="409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Prinsip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contra</a:t>
            </a:r>
            <a:r>
              <a:rPr sz="1000" b="1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proferentem</a:t>
            </a:r>
            <a:r>
              <a:rPr sz="825" b="1" i="1" spc="-7" baseline="35353" dirty="0">
                <a:solidFill>
                  <a:srgbClr val="231F20"/>
                </a:solidFill>
                <a:latin typeface="Calibri"/>
                <a:cs typeface="Calibri"/>
              </a:rPr>
              <a:t>93</a:t>
            </a:r>
            <a:endParaRPr sz="825" baseline="35353">
              <a:latin typeface="Calibri"/>
              <a:cs typeface="Calibri"/>
            </a:endParaRPr>
          </a:p>
          <a:p>
            <a:pPr marL="88900" marR="81280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Prinsip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proferentem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penafsiran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common law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system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lebih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600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lalu.</a:t>
            </a:r>
            <a:endParaRPr sz="10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8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Prinsip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diadopsi</a:t>
            </a:r>
            <a:r>
              <a:rPr sz="10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Unidroit</a:t>
            </a:r>
            <a:r>
              <a:rPr sz="1000" i="1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Principles</a:t>
            </a:r>
            <a:r>
              <a:rPr sz="1000" i="1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2010</a:t>
            </a:r>
            <a:r>
              <a:rPr sz="1000" i="1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Article</a:t>
            </a:r>
            <a:r>
              <a:rPr sz="1000" i="1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4.6</a:t>
            </a:r>
            <a:endParaRPr sz="10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3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proferentem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rule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88900" marR="80645">
              <a:lnSpc>
                <a:spcPct val="110800"/>
              </a:lnSpc>
              <a:spcBef>
                <a:spcPts val="284"/>
              </a:spcBef>
            </a:pP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‘If</a:t>
            </a:r>
            <a:r>
              <a:rPr sz="1000" b="1" i="1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contract</a:t>
            </a:r>
            <a:r>
              <a:rPr sz="1000" b="1" i="1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terms</a:t>
            </a:r>
            <a:r>
              <a:rPr sz="1000" b="1" i="1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supplied</a:t>
            </a:r>
            <a:r>
              <a:rPr sz="1000" b="1" i="1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1000" b="1" i="1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one</a:t>
            </a:r>
            <a:r>
              <a:rPr sz="1000" b="1" i="1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party</a:t>
            </a:r>
            <a:r>
              <a:rPr sz="1000" b="1" i="1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1000" b="1" i="1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15" dirty="0">
                <a:solidFill>
                  <a:srgbClr val="231F20"/>
                </a:solidFill>
                <a:latin typeface="Calibri"/>
                <a:cs typeface="Calibri"/>
              </a:rPr>
              <a:t>unclear,</a:t>
            </a:r>
            <a:r>
              <a:rPr sz="1000" b="1" i="1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b="1" i="1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interpretation</a:t>
            </a:r>
            <a:r>
              <a:rPr sz="1000" b="1" i="1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against </a:t>
            </a:r>
            <a:r>
              <a:rPr sz="1000" b="1" i="1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party is </a:t>
            </a:r>
            <a:r>
              <a:rPr sz="1000" b="1" i="1" spc="-15" dirty="0">
                <a:solidFill>
                  <a:srgbClr val="231F20"/>
                </a:solidFill>
                <a:latin typeface="Calibri"/>
                <a:cs typeface="Calibri"/>
              </a:rPr>
              <a:t>preferred’.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Calibri"/>
              <a:cs typeface="Calibri"/>
            </a:endParaRPr>
          </a:p>
          <a:p>
            <a:pPr marL="88900" marR="80010" algn="just"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93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Johannes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Gunawan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dalam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buku Bunga Rampai Hukum Keperdataan, ed. 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Yanly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Gandawidjaja, </a:t>
            </a:r>
            <a:r>
              <a:rPr sz="800" spc="-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Penerbit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Nuansa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Aulia,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2019, hlm.109.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6117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143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3355893"/>
            <a:ext cx="4203065" cy="398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UUPK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baru terjadi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merasa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kembali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memberikan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respon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apapun.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keadaan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menyediakan dua jalur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menyelesaikan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yaitu: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409"/>
              </a:spcBef>
              <a:buAutoNum type="alphaL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negeri,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sering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‘litigasi’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;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sering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‘non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litigasi’.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nampak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konsumen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 diletakkan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sub set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konsumen secara litigasi.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 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ditunjukkan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hal, yaitu: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415"/>
              </a:spcBef>
              <a:buAutoNum type="alphaLcPeriod"/>
              <a:tabLst>
                <a:tab pos="2292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putusan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negeri;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Putusan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dieksekusi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kecuali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dimintakan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‘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fiat</a:t>
            </a:r>
            <a:r>
              <a:rPr sz="1000" i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eksekusi’</a:t>
            </a:r>
            <a:endParaRPr sz="1000">
              <a:latin typeface="Calibri"/>
              <a:cs typeface="Calibri"/>
            </a:endParaRPr>
          </a:p>
          <a:p>
            <a:pPr marL="228600" algn="just">
              <a:lnSpc>
                <a:spcPct val="100000"/>
              </a:lnSpc>
              <a:spcBef>
                <a:spcPts val="13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terlebih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dahulu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negeri.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Padahal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 Adat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asli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bangsa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Indonesia,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utama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melalui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musyawarah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mencapai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mufakat.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Jadi,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kedudukan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menyebabkan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memiliki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kedudukan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lebih tinggi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daripada yang lain.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144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18853"/>
            <a:ext cx="4201795" cy="222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83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(Jika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jelas,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penafsiran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sebaliknya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maksud pembuat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didahulukan).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Selanjutnya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1349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bahwa: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08300"/>
              </a:lnSpc>
              <a:spcBef>
                <a:spcPts val="280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‘Jika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keragu-raguan,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suatu persetujuan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ditafsirkan atas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kerugian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orang yang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telah meminta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diperjanjikannya sesuatu hal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dan untuk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keuntungan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orang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mengikatkan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dirinya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’.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083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hal suatu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memerlukan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penafsiran,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ditafsirkan 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 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yang telah meminta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diperjanjikan berbagai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keuntungan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mengikatkan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dirinya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menutup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2995066"/>
            <a:ext cx="4176395" cy="230504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1397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1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sz="13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Penyelesaian</a:t>
            </a:r>
            <a:r>
              <a:rPr sz="13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Sengketa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Perjanjian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 Baku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145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15043"/>
            <a:ext cx="4203700" cy="6110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difungsikan sebagai garda terdepan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(termasuk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tentang proses litigasi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non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diredisain, 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menghasilkan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putusan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dieksekusi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masing-masing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pengajuan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dimungkinkan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dalam jalur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sama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lintas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jalur).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keniscayaan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perkembangan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semua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aspek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kehidupan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arah proses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jaringan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(daring)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online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solusi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depan,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(termasuk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online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(termasuk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online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online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dispute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resolution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ODR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Kebutuhan pada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ODR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semakin mengemuka,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 tentang pemerintah daerah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memperkenankan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kabupaten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kota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menyelenggarakan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urusan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melainkan urusan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urusan Pemerintah Provinsi dan Pemerintah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Pusat.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Adapun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desai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elesaian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onsume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ermasuk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elesaian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dipandang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solusi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masalah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28600" marR="6985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merasa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harus kembali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menyelesaikan tuntutan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dialami;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menolak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tanggapan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tuntutan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228600" marR="6985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 menggugat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konsumen: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luar pengadilan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diselenggarakan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BPSK;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lingkungan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peradilan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umum;</a:t>
            </a:r>
            <a:endParaRPr sz="10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41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tempat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kedudukan konsumen.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146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15043"/>
            <a:ext cx="4203700" cy="625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 algn="just">
              <a:lnSpc>
                <a:spcPct val="110800"/>
              </a:lnSpc>
              <a:spcBef>
                <a:spcPts val="100"/>
              </a:spcBef>
              <a:buAutoNum type="alphaLcPeriod" startAt="4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bertujuan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mencapai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bentuk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besarnya 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tindakan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menjamin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terjadi kembali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terulang kembali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diderita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buAutoNum type="alphaLcPeriod" startAt="4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diselenggarakan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peradilan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umum;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buAutoNum type="alphaLcPeriod" startAt="4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BPSK apabila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nilai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 yang menimbulkan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Rp.1.000.000.000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milyar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Rupiah);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buAutoNum type="alphaLcPeriod" startAt="4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menghilangkan tanggungjawab pidana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perundang-undangan;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buAutoNum type="alphaLcPeriod" startAt="4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dapat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oleh: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seorang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ahli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waris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bersangkutan;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sekelompok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mempunyai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kepentingan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sama;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LPKSM;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pemerintah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instansi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terkait;</a:t>
            </a:r>
            <a:endParaRPr sz="1000">
              <a:latin typeface="Calibri"/>
              <a:cs typeface="Calibri"/>
            </a:endParaRPr>
          </a:p>
          <a:p>
            <a:pPr marL="228600" marR="7620" indent="-216535" algn="just">
              <a:lnSpc>
                <a:spcPct val="110800"/>
              </a:lnSpc>
              <a:spcBef>
                <a:spcPts val="284"/>
              </a:spcBef>
              <a:buAutoNum type="alphaLcPeriod" startAt="4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sekelompok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LPKSM,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pemerintah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lingkungan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peradilan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umum;</a:t>
            </a:r>
            <a:endParaRPr sz="1000">
              <a:latin typeface="Calibri"/>
              <a:cs typeface="Calibri"/>
            </a:endParaRPr>
          </a:p>
          <a:p>
            <a:pPr marL="228600" marR="6985" indent="-216535" algn="just">
              <a:lnSpc>
                <a:spcPct val="110800"/>
              </a:lnSpc>
              <a:buAutoNum type="alphaLcPeriod" startAt="4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dibebaskan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tanggung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apabila:</a:t>
            </a:r>
            <a:endParaRPr sz="1000">
              <a:latin typeface="Calibri"/>
              <a:cs typeface="Calibri"/>
            </a:endParaRPr>
          </a:p>
          <a:p>
            <a:pPr marL="444500" marR="6985" lvl="1" indent="-216535" algn="just">
              <a:lnSpc>
                <a:spcPct val="1108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diproduksi atau dihasilkan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terbukti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diedarkan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dimaksudkan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diedarkan;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cacat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kemudian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setelah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garansi;</a:t>
            </a:r>
            <a:endParaRPr sz="1000">
              <a:latin typeface="Calibri"/>
              <a:cs typeface="Calibri"/>
            </a:endParaRPr>
          </a:p>
          <a:p>
            <a:pPr marL="444500" marR="7620" lvl="1" indent="-216535" algn="just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cacat barang timbul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penaatan ketentuan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kualifikasi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barang;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kelalaian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diakibatkan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jangka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waktu penuntutan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daluwarsa atau jangka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waktu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ditetapkan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perjanjian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dilampaui.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spcBef>
                <a:spcPts val="280"/>
              </a:spcBef>
              <a:buAutoNum type="alphaLcPeriod" startAt="4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menjual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lain, bertanggung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 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tuntutan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gugatan konsumen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apabila: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147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15043"/>
            <a:ext cx="4203065" cy="628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6350" indent="-216535" algn="just">
              <a:lnSpc>
                <a:spcPct val="110800"/>
              </a:lnSpc>
              <a:spcBef>
                <a:spcPts val="10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menjual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 melakukan perubahan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tersebut;</a:t>
            </a:r>
            <a:endParaRPr sz="1000">
              <a:latin typeface="Calibri"/>
              <a:cs typeface="Calibri"/>
            </a:endParaRPr>
          </a:p>
          <a:p>
            <a:pPr marL="444500" marR="7620" indent="-216535" algn="just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lain,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jual beli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mengetahui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mutu,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spesifikasi;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284"/>
              </a:spcBef>
              <a:buAutoNum type="alphaLcPeriod" startAt="12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sebagaimana dimaksud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dibebaskan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tanggung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 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tuntutan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gugatan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lain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membeli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menjual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kembali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konsumen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melakukan perubahan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tersebut;</a:t>
            </a:r>
            <a:endParaRPr sz="1000">
              <a:latin typeface="Calibri"/>
              <a:cs typeface="Calibri"/>
            </a:endParaRPr>
          </a:p>
          <a:p>
            <a:pPr marL="228600" marR="2389505" indent="-229235" algn="r">
              <a:lnSpc>
                <a:spcPct val="100000"/>
              </a:lnSpc>
              <a:spcBef>
                <a:spcPts val="130"/>
              </a:spcBef>
              <a:buAutoNum type="alphaLcPeriod" startAt="12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Keanggotaan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atas:</a:t>
            </a:r>
            <a:endParaRPr sz="1000">
              <a:latin typeface="Calibri"/>
              <a:cs typeface="Calibri"/>
            </a:endParaRPr>
          </a:p>
          <a:p>
            <a:pPr marL="216535" marR="2374900" lvl="1" indent="-216535" algn="r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2165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unsur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pemerintah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daerah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unsur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unsur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barang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jasa.</a:t>
            </a:r>
            <a:endParaRPr sz="1000">
              <a:latin typeface="Calibri"/>
              <a:cs typeface="Calibri"/>
            </a:endParaRPr>
          </a:p>
          <a:p>
            <a:pPr marL="228600" marR="8890" indent="-216535">
              <a:lnSpc>
                <a:spcPct val="110800"/>
              </a:lnSpc>
              <a:spcBef>
                <a:spcPts val="285"/>
              </a:spcBef>
              <a:buAutoNum type="alphaLcPeriod" startAt="12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Anggota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unsur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berjumlah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paling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sedikit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(tiga)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banyak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(lima) orang.</a:t>
            </a:r>
            <a:endParaRPr sz="1000">
              <a:latin typeface="Calibri"/>
              <a:cs typeface="Calibri"/>
            </a:endParaRPr>
          </a:p>
          <a:p>
            <a:pPr marL="228600" marR="7620" indent="-216535">
              <a:lnSpc>
                <a:spcPct val="110800"/>
              </a:lnSpc>
              <a:buAutoNum type="alphaLcPeriod" startAt="12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Sepertiga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jumlah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seluruh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anggota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paling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rendah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bergelar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sarjana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 startAt="12"/>
              <a:tabLst>
                <a:tab pos="229235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Tugas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wewenang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BPSK: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menyelesaikan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melalui:</a:t>
            </a:r>
            <a:endParaRPr sz="1000">
              <a:latin typeface="Calibri"/>
              <a:cs typeface="Calibri"/>
            </a:endParaRPr>
          </a:p>
          <a:p>
            <a:pPr marL="660400" lvl="2" indent="-216535" algn="just">
              <a:lnSpc>
                <a:spcPct val="100000"/>
              </a:lnSpc>
              <a:spcBef>
                <a:spcPts val="414"/>
              </a:spcBef>
              <a:buFont typeface="Symbol"/>
              <a:buChar char=""/>
              <a:tabLst>
                <a:tab pos="6610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mediasi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tahap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pertama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  <a:p>
            <a:pPr marL="660400" marR="6350" lvl="2" indent="-216535" algn="just">
              <a:lnSpc>
                <a:spcPct val="110800"/>
              </a:lnSpc>
              <a:buFont typeface="Symbol"/>
              <a:buChar char="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arbitrase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tahap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kedua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mediasi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berhasil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menyelesaikan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444500" marR="7620" lvl="1" indent="-216535" algn="just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memeriksa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terlibat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444500" marR="6985" lvl="1" indent="-216535" algn="just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memanggil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konsumen;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memanggil,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menghadirkan,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memeriksa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saksi,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ahli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dianggap mengetahui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meminta penyidik untuk menghadirkan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 saksi, saksi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ahli,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setiap 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dimaksud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panggilan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BPSK;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148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15043"/>
            <a:ext cx="4202430" cy="602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6985" indent="-216535" algn="just">
              <a:lnSpc>
                <a:spcPct val="110800"/>
              </a:lnSpc>
              <a:spcBef>
                <a:spcPts val="100"/>
              </a:spcBef>
              <a:buAutoNum type="arabicPeriod" startAt="6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meminta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memeriksa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surat,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alat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bukti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penyelidikan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10800"/>
              </a:lnSpc>
              <a:buAutoNum type="arabicPeriod" startAt="6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memutuskan dan menetapkan kerugian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sanksi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jasa;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10800"/>
              </a:lnSpc>
              <a:buAutoNum type="arabicPeriod" startAt="6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eksekusi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putusan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BPSK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an/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228600" marR="7620" indent="-216535" algn="just">
              <a:lnSpc>
                <a:spcPct val="110800"/>
              </a:lnSpc>
              <a:spcBef>
                <a:spcPts val="565"/>
              </a:spcBef>
              <a:buAutoNum type="alphaLcPeriod" startAt="17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wajib menerbitkan putusan paling lambat dalam waktu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 puluh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satu) hari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terhitung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mulai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tanggal sidang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pertama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majelis.</a:t>
            </a:r>
            <a:endParaRPr sz="1000">
              <a:latin typeface="Calibri"/>
              <a:cs typeface="Calibri"/>
            </a:endParaRPr>
          </a:p>
          <a:p>
            <a:pPr marL="228600" marR="6985" indent="-216535" algn="just">
              <a:lnSpc>
                <a:spcPct val="110800"/>
              </a:lnSpc>
              <a:buAutoNum type="alphaLcPeriod" startAt="17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waktu paling lambat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7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(tujuh) hari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sejak menerima putusan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dimaksud di atas,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wajib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melaksanakan putusan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spcBef>
                <a:spcPts val="5"/>
              </a:spcBef>
              <a:buAutoNum type="alphaLcPeriod" startAt="17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melaksanakan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putusan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ketua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menyerahkan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putusan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kepada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penyidik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penyidikan 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buAutoNum type="alphaLcPeriod" startAt="17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Putusan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majelis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bukti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permulaan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cukup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 penyidik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melakukan penyidikan.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130"/>
              </a:spcBef>
              <a:buAutoNum type="alphaLcPeriod" startAt="17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 barang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dirugikan:</a:t>
            </a:r>
            <a:endParaRPr sz="1000">
              <a:latin typeface="Calibri"/>
              <a:cs typeface="Calibri"/>
            </a:endParaRPr>
          </a:p>
          <a:p>
            <a:pPr marL="444500" marR="6985" lvl="1" indent="-216535" algn="just">
              <a:lnSpc>
                <a:spcPct val="1108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wanprestasi atau ingkar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 dalam hal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ditujukan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pengecer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barang;</a:t>
            </a:r>
            <a:endParaRPr sz="1000">
              <a:latin typeface="Calibri"/>
              <a:cs typeface="Calibri"/>
            </a:endParaRPr>
          </a:p>
          <a:p>
            <a:pPr marL="444500" marR="5715" lvl="1" indent="-216535" algn="just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pengalihan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pembuktian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kesalahan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barang, dalam hal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ditujukan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grosir,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agen,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distributor,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produsen,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importir;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415"/>
              </a:spcBef>
              <a:buAutoNum type="alphaLcPeriod" startAt="17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berupa:</a:t>
            </a:r>
            <a:endParaRPr sz="1000">
              <a:latin typeface="Calibri"/>
              <a:cs typeface="Calibri"/>
            </a:endParaRPr>
          </a:p>
          <a:p>
            <a:pPr marL="444500" marR="5715" lvl="1" indent="-216535" algn="just">
              <a:lnSpc>
                <a:spcPct val="1108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pengembalian uang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setara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nilai jasa yang 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diberikan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disertai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biaya,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bunga;</a:t>
            </a:r>
            <a:endParaRPr sz="1000">
              <a:latin typeface="Calibri"/>
              <a:cs typeface="Calibri"/>
            </a:endParaRPr>
          </a:p>
          <a:p>
            <a:pPr marL="444500" marR="6985" lvl="1" indent="-216535" algn="just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perawatan kesehatan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pemberian santunan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kematian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perundang-undangan;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415"/>
              </a:spcBef>
              <a:buAutoNum type="alphaLcPeriod" startAt="17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 jasa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dirugikan:</a:t>
            </a:r>
            <a:endParaRPr sz="1000">
              <a:latin typeface="Calibri"/>
              <a:cs typeface="Calibri"/>
            </a:endParaRPr>
          </a:p>
          <a:p>
            <a:pPr marL="444500" marR="6985" lvl="1" indent="-216535" algn="just">
              <a:lnSpc>
                <a:spcPct val="1108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wanprestasi atau ingkar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 dalam hal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ditujukan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jasanya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terukur;</a:t>
            </a:r>
            <a:endParaRPr sz="1000">
              <a:latin typeface="Calibri"/>
              <a:cs typeface="Calibri"/>
            </a:endParaRPr>
          </a:p>
          <a:p>
            <a:pPr marL="444500" marR="5080" lvl="1" indent="-216535" algn="just">
              <a:lnSpc>
                <a:spcPct val="110800"/>
              </a:lnSpc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pengalihan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pembuktian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kesalahan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ditujukan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jasanya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terukur;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149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15043"/>
            <a:ext cx="4203700" cy="214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7620" indent="-216535" algn="just">
              <a:lnSpc>
                <a:spcPct val="110800"/>
              </a:lnSpc>
              <a:spcBef>
                <a:spcPts val="100"/>
              </a:spcBef>
              <a:buAutoNum type="alphaLcPeriod" startAt="24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memuat isi, bentuk,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bahasa/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dimintakan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pembatalan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BPSK;</a:t>
            </a:r>
            <a:endParaRPr sz="1000">
              <a:latin typeface="Calibri"/>
              <a:cs typeface="Calibri"/>
            </a:endParaRPr>
          </a:p>
          <a:p>
            <a:pPr marL="228600" marR="6985" indent="-216535" algn="just">
              <a:lnSpc>
                <a:spcPct val="110800"/>
              </a:lnSpc>
              <a:buAutoNum type="alphaLcPeriod" startAt="24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Pembatalan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pengadilan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BPSK,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disertai sanksi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buAutoNum type="alphaLcPeriod" startAt="24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Pembuktian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kesalahan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beban dan tanggung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jasa.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pembuktian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tidaknya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unsur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kesalahan dalam tuntutan pidana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merupakan beban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tanpa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menutup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kemungkinan bagi jaksa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pembuktian.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********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715" y="876974"/>
            <a:ext cx="4638848" cy="5422482"/>
          </a:xfrm>
          <a:prstGeom prst="rect">
            <a:avLst/>
          </a:prstGeo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151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99" y="506873"/>
            <a:ext cx="26466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Kesimpulan</a:t>
            </a:r>
            <a:r>
              <a:rPr spc="-30" dirty="0"/>
              <a:t> </a:t>
            </a:r>
            <a:r>
              <a:rPr spc="-5" dirty="0"/>
              <a:t>dan</a:t>
            </a:r>
            <a:r>
              <a:rPr spc="-35" dirty="0"/>
              <a:t> </a:t>
            </a:r>
            <a:r>
              <a:rPr spc="-10" dirty="0"/>
              <a:t>Saran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5995" y="1306194"/>
            <a:ext cx="4176395" cy="230504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1397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10"/>
              </a:spcBef>
            </a:pPr>
            <a:r>
              <a:rPr sz="1300" b="1" spc="-5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sz="13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85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1300" b="1" spc="-45" dirty="0">
                <a:solidFill>
                  <a:srgbClr val="FFFFFF"/>
                </a:solidFill>
                <a:latin typeface="Cambria"/>
                <a:cs typeface="Cambria"/>
              </a:rPr>
              <a:t>erubahan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ambria"/>
                <a:cs typeface="Cambria"/>
              </a:rPr>
              <a:t>Undang-Undan</a:t>
            </a:r>
            <a:r>
              <a:rPr sz="1300" b="1" spc="-4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85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1300" b="1" spc="-4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300" b="1" spc="-5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300" b="1" spc="-45" dirty="0">
                <a:solidFill>
                  <a:srgbClr val="FFFFFF"/>
                </a:solidFill>
                <a:latin typeface="Cambria"/>
                <a:cs typeface="Cambria"/>
              </a:rPr>
              <a:t>lindun</a:t>
            </a:r>
            <a:r>
              <a:rPr sz="1300" b="1" spc="-5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1300" b="1" spc="-50" dirty="0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8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1300" b="1" spc="-55" dirty="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sz="1300" b="1" spc="-50" dirty="0">
                <a:solidFill>
                  <a:srgbClr val="FFFFFF"/>
                </a:solidFill>
                <a:latin typeface="Cambria"/>
                <a:cs typeface="Cambria"/>
              </a:rPr>
              <a:t>sumen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299" y="1631022"/>
            <a:ext cx="4204335" cy="482727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uraian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sebelumnya,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disimpulkan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bahwa;</a:t>
            </a:r>
            <a:endParaRPr sz="1000">
              <a:latin typeface="Calibri"/>
              <a:cs typeface="Calibri"/>
            </a:endParaRPr>
          </a:p>
          <a:p>
            <a:pPr marL="228600" marR="7620" indent="-216535" algn="just">
              <a:lnSpc>
                <a:spcPct val="110800"/>
              </a:lnSpc>
              <a:spcBef>
                <a:spcPts val="285"/>
              </a:spcBef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dunia usaha 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keniscayaan,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Industri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4.0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menyebabkan perubahan penggunaan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digital;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maupun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potensial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disiapkan, dibuat,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Akibatnya,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mudah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mencantumkan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memuat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eksonerasi;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ternyata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mengandung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kelemahan,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penyusunannya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tergesa-gesa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permintaan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IMF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rangka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bantuan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mengalami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krisis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moneter;</a:t>
            </a:r>
            <a:endParaRPr sz="1000">
              <a:latin typeface="Calibri"/>
              <a:cs typeface="Calibri"/>
            </a:endParaRPr>
          </a:p>
          <a:p>
            <a:pPr marL="228600" marR="7620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Praktek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menunjukkan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potensial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disalahgunakan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pengawasan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multi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tafsir,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terstruktur,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beberapa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lembaga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sesungguhnya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berwenang melakkan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penggunaan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baku;</a:t>
            </a:r>
            <a:endParaRPr sz="1000">
              <a:latin typeface="Calibri"/>
              <a:cs typeface="Calibri"/>
            </a:endParaRPr>
          </a:p>
          <a:p>
            <a:pPr marL="228600" marR="8890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apalagi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 belum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memahami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suatu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sejumlah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memuat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5"/>
              </a:spcBef>
              <a:buAutoNum type="alphaLcPeriod"/>
              <a:tabLst>
                <a:tab pos="2292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disebutkan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solusi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Undang-Undang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khususnya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pembaharuan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baku;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04252" y="0"/>
            <a:ext cx="756285" cy="1079500"/>
          </a:xfrm>
          <a:custGeom>
            <a:avLst/>
            <a:gdLst/>
            <a:ahLst/>
            <a:cxnLst/>
            <a:rect l="l" t="t" r="r" b="b"/>
            <a:pathLst>
              <a:path w="756285" h="1079500">
                <a:moveTo>
                  <a:pt x="755992" y="0"/>
                </a:moveTo>
                <a:lnTo>
                  <a:pt x="0" y="0"/>
                </a:lnTo>
                <a:lnTo>
                  <a:pt x="0" y="898999"/>
                </a:lnTo>
                <a:lnTo>
                  <a:pt x="2812" y="927124"/>
                </a:lnTo>
                <a:lnTo>
                  <a:pt x="22499" y="988998"/>
                </a:lnTo>
                <a:lnTo>
                  <a:pt x="75936" y="1050872"/>
                </a:lnTo>
                <a:lnTo>
                  <a:pt x="179997" y="1078997"/>
                </a:lnTo>
                <a:lnTo>
                  <a:pt x="575995" y="1078997"/>
                </a:lnTo>
                <a:lnTo>
                  <a:pt x="604120" y="1076184"/>
                </a:lnTo>
                <a:lnTo>
                  <a:pt x="665994" y="1056497"/>
                </a:lnTo>
                <a:lnTo>
                  <a:pt x="727868" y="1003060"/>
                </a:lnTo>
                <a:lnTo>
                  <a:pt x="755992" y="898999"/>
                </a:lnTo>
                <a:lnTo>
                  <a:pt x="755992" y="0"/>
                </a:lnTo>
                <a:close/>
              </a:path>
            </a:pathLst>
          </a:custGeom>
          <a:solidFill>
            <a:srgbClr val="E33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52167" y="447620"/>
            <a:ext cx="46037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200" dirty="0">
                <a:solidFill>
                  <a:srgbClr val="FFFFFF"/>
                </a:solidFill>
                <a:latin typeface="Cambria"/>
                <a:cs typeface="Cambria"/>
              </a:rPr>
              <a:t>IV</a:t>
            </a:r>
            <a:endParaRPr sz="4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152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995" y="576008"/>
            <a:ext cx="4176395" cy="230504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1397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1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3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Rekomendasi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299" y="936833"/>
            <a:ext cx="4203065" cy="581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garis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besar,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rekomendasi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terkait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berikut: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Regulasi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05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emeri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ah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erhadap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memper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kriteria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eksonorasi. Hal 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diharapkan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mencegah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untuk menyiapkan, membuat, menggunakan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berpotensi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disiapkan,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memperhatikan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kepentingan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pilihan selain menyetujui isi, bentuk,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disiapkan, dibuat,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perundang-undangan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memerlukan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sinkron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UUPK,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OJK,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PBI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Pembayaran,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POJK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bidang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40"/>
              </a:spcBef>
              <a:buAutoNum type="arabicPeriod" startAt="2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upaya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melindungi 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penggunaan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diperlukan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sosialisasi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intensif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masif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dilengkapi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metode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menganalisis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dilarang.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40"/>
              </a:spcBef>
              <a:buAutoNum type="arabicPeriod" startAt="3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endParaRPr sz="1000">
              <a:latin typeface="Calibri"/>
              <a:cs typeface="Calibri"/>
            </a:endParaRPr>
          </a:p>
          <a:p>
            <a:pPr marL="228600" marR="635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Sosialisasi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penyiapan,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pembuatan,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tercipta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iklim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praktik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mampu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menjaga martabat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999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899" y="479042"/>
            <a:ext cx="4366895" cy="685736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509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c.</a:t>
            </a:r>
            <a:r>
              <a:rPr sz="1000" b="1" spc="5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Penipuan</a:t>
            </a:r>
            <a:endParaRPr sz="1000">
              <a:latin typeface="Calibri"/>
              <a:cs typeface="Calibri"/>
            </a:endParaRPr>
          </a:p>
          <a:p>
            <a:pPr marL="685800" marR="144780" algn="just">
              <a:lnSpc>
                <a:spcPct val="110800"/>
              </a:lnSpc>
              <a:spcBef>
                <a:spcPts val="285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penipuan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1328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KUH.Perdata)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20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tipu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muslihat,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memberikan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keterangan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palsu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benar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 pihak lain memberikan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melakukan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penipuan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bertindak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aktif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menjerumuskan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lainnya.</a:t>
            </a:r>
            <a:endParaRPr sz="1000">
              <a:latin typeface="Calibri"/>
              <a:cs typeface="Calibri"/>
            </a:endParaRPr>
          </a:p>
          <a:p>
            <a:pPr marL="685800" marR="14414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Ciri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penipuan,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tertipu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apabila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penipuan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lain.</a:t>
            </a:r>
            <a:endParaRPr sz="1000">
              <a:latin typeface="Calibri"/>
              <a:cs typeface="Calibri"/>
            </a:endParaRPr>
          </a:p>
          <a:p>
            <a:pPr marL="685800" marR="14351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yurisprudensi,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dibedakan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kebohongan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penipuan.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Kebohongan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kebohongan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penipuan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rangkaian</a:t>
            </a: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kebohongan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satu hal.</a:t>
            </a:r>
            <a:endParaRPr sz="1000">
              <a:latin typeface="Calibri"/>
              <a:cs typeface="Calibri"/>
            </a:endParaRPr>
          </a:p>
          <a:p>
            <a:pPr marL="469900" indent="-216535">
              <a:lnSpc>
                <a:spcPct val="100000"/>
              </a:lnSpc>
              <a:spcBef>
                <a:spcPts val="840"/>
              </a:spcBef>
              <a:buAutoNum type="arabicPeriod" startAt="2"/>
              <a:tabLst>
                <a:tab pos="4705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Kecakapan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suatu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endParaRPr sz="1000">
              <a:latin typeface="Calibri"/>
              <a:cs typeface="Calibri"/>
            </a:endParaRPr>
          </a:p>
          <a:p>
            <a:pPr marL="469900" marR="147320">
              <a:lnSpc>
                <a:spcPct val="110800"/>
              </a:lnSpc>
              <a:spcBef>
                <a:spcPts val="28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Sebelumnya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dijelaskan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dibedakan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antara:</a:t>
            </a:r>
            <a:endParaRPr sz="1000">
              <a:latin typeface="Calibri"/>
              <a:cs typeface="Calibri"/>
            </a:endParaRPr>
          </a:p>
          <a:p>
            <a:pPr marL="685800" lvl="1" indent="-216535">
              <a:lnSpc>
                <a:spcPct val="100000"/>
              </a:lnSpc>
              <a:spcBef>
                <a:spcPts val="415"/>
              </a:spcBef>
              <a:buAutoNum type="alphaLcPeriod"/>
              <a:tabLst>
                <a:tab pos="6864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memiliki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authority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mempunyai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kewenangan;</a:t>
            </a:r>
            <a:endParaRPr sz="1000">
              <a:latin typeface="Calibri"/>
              <a:cs typeface="Calibri"/>
            </a:endParaRPr>
          </a:p>
          <a:p>
            <a:pPr marL="685800" marR="143510" lvl="1" indent="-216535">
              <a:lnSpc>
                <a:spcPct val="110800"/>
              </a:lnSpc>
              <a:buAutoNum type="alphaLcPeriod"/>
              <a:tabLst>
                <a:tab pos="6864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menjalankan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capacity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kemampuan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melaksanakan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dimilikinya.</a:t>
            </a:r>
            <a:endParaRPr sz="1000">
              <a:latin typeface="Calibri"/>
              <a:cs typeface="Calibri"/>
            </a:endParaRPr>
          </a:p>
          <a:p>
            <a:pPr marL="469900" marR="1447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kecakapan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menjalankan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endParaRPr sz="10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84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kecakapan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685800" indent="-216535" algn="just">
              <a:lnSpc>
                <a:spcPct val="100000"/>
              </a:lnSpc>
              <a:spcBef>
                <a:spcPts val="409"/>
              </a:spcBef>
              <a:buAutoNum type="alphaLcPeriod"/>
              <a:tabLst>
                <a:tab pos="6864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endParaRPr sz="1000">
              <a:latin typeface="Calibri"/>
              <a:cs typeface="Calibri"/>
            </a:endParaRPr>
          </a:p>
          <a:p>
            <a:pPr marL="685800" marR="144780" algn="just">
              <a:lnSpc>
                <a:spcPct val="110800"/>
              </a:lnSpc>
              <a:spcBef>
                <a:spcPts val="28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orang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cakap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membuat perjanjian,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cakap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1329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21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 tidak cakap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1330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22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901700" lvl="1" indent="-216535">
              <a:lnSpc>
                <a:spcPct val="100000"/>
              </a:lnSpc>
              <a:spcBef>
                <a:spcPts val="810"/>
              </a:spcBef>
              <a:buFont typeface="Calibri"/>
              <a:buChar char="•"/>
              <a:tabLst>
                <a:tab pos="901700" algn="l"/>
                <a:tab pos="9023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belum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dewasa</a:t>
            </a:r>
            <a:endParaRPr sz="1000">
              <a:latin typeface="Calibri"/>
              <a:cs typeface="Calibri"/>
            </a:endParaRPr>
          </a:p>
          <a:p>
            <a:pPr marL="901700" marR="143510">
              <a:lnSpc>
                <a:spcPct val="108300"/>
              </a:lnSpc>
              <a:spcBef>
                <a:spcPts val="284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kebelumdewasaan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dewasa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mencapai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usia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284.</a:t>
            </a:r>
            <a:endParaRPr sz="800">
              <a:latin typeface="Cambria"/>
              <a:cs typeface="Cambria"/>
            </a:endParaRPr>
          </a:p>
          <a:p>
            <a:pPr marL="254000" indent="-216535">
              <a:lnSpc>
                <a:spcPct val="100000"/>
              </a:lnSpc>
              <a:buAutoNum type="arabicPlain" startAt="21"/>
              <a:tabLst>
                <a:tab pos="2546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 marL="254000" indent="-216535">
              <a:lnSpc>
                <a:spcPct val="100000"/>
              </a:lnSpc>
              <a:buAutoNum type="arabicPlain" startAt="21"/>
              <a:tabLst>
                <a:tab pos="2546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60955">
              <a:lnSpc>
                <a:spcPct val="100000"/>
              </a:lnSpc>
              <a:tabLst>
                <a:tab pos="4143375" algn="l"/>
              </a:tabLst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 dan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 |	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9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153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15043"/>
            <a:ext cx="4202430" cy="478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Pembinaan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melindungi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kepentingan 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namun sekaligus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bermanfaat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untuk meningkatkan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daya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saing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di pasar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global.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upaya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mengawasi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otoritas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bertanggung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Direktorat Pengawasan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Kementerian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tingkat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pusat,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Dinas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Perindustrian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tingkat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kabupaten/kota.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4.</a:t>
            </a:r>
            <a:r>
              <a:rPr sz="1000" spc="4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Langkah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pertama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diperlukan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seseorang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melindungi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mengetahui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haknya sebagai konsumen. Dengan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memahami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haknya,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menilai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apakah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 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merasa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haknya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dilanggar wajib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menyampaikan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keluhan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kepada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satu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ciri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cerdas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teliti sebelum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membeli.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itu,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disosialisasikan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metode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menentukan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Sosialisasi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bertujuan menguatkan kebiasaan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dalam memeriksa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formulir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tertulis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228600" marR="762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 itu,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diberdayakan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mampu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menuntut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haknya,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non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litigasi.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********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1120992"/>
            <a:ext cx="4202430" cy="621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Clr>
                <a:srgbClr val="231F20"/>
              </a:buClr>
              <a:buFont typeface="Calibri"/>
              <a:buAutoNum type="arabicPeriod"/>
              <a:tabLst>
                <a:tab pos="229235" algn="l"/>
              </a:tabLst>
            </a:pP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Buku</a:t>
            </a:r>
            <a:endParaRPr sz="1100">
              <a:latin typeface="Calibri"/>
              <a:cs typeface="Calibri"/>
            </a:endParaRPr>
          </a:p>
          <a:p>
            <a:pPr marL="228600" marR="132715">
              <a:lnSpc>
                <a:spcPct val="110800"/>
              </a:lnSpc>
              <a:spcBef>
                <a:spcPts val="69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Budiono Kusumohamidjojo,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Filsafat Yunani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Klasik: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Relevansi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Untuk Abad XXI,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Yogyakarta: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Jalasutra,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2013.</a:t>
            </a:r>
            <a:endParaRPr sz="1000">
              <a:latin typeface="Calibri"/>
              <a:cs typeface="Calibri"/>
            </a:endParaRPr>
          </a:p>
          <a:p>
            <a:pPr marL="228600" marR="6350">
              <a:lnSpc>
                <a:spcPct val="110800"/>
              </a:lnSpc>
              <a:spcBef>
                <a:spcPts val="70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Budiono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Kusumohamidjojo,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Teori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Hukum: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Dilema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Hukum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Kekuasaan,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Bandung: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Yrama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Widya,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2016, 2020.</a:t>
            </a:r>
            <a:endParaRPr sz="1000">
              <a:latin typeface="Calibri"/>
              <a:cs typeface="Calibri"/>
            </a:endParaRPr>
          </a:p>
          <a:p>
            <a:pPr marL="228600" marR="5080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David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M.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L.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Tobing,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Baku: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Paradoks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Penegakan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Jakarta: Gramedia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Pustaka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Utama,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John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Rawls,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Theory of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Justice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(Original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ed.).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Cambridge,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Massachusetts: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Belknap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Press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Harvar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University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Press.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ISBN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978-067401772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1971,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1991,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hlm.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10-15, 96-98, 301-302.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uraian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teoretis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lihat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John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Rawls,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Justice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Fairness: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Restatement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(2nd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ed.),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Cambridge,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Massachusetts: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Harvard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University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Press,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ISBN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9780674005112,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2001`.</a:t>
            </a:r>
            <a:endParaRPr sz="10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84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Marcel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Mauss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Gift:</a:t>
            </a:r>
            <a:r>
              <a:rPr sz="10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0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form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reason</a:t>
            </a:r>
            <a:r>
              <a:rPr sz="10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exchange</a:t>
            </a:r>
            <a:r>
              <a:rPr sz="10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archaic</a:t>
            </a:r>
            <a:r>
              <a:rPr sz="10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societies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13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London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New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York: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Routledge,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1950</a:t>
            </a:r>
            <a:endParaRPr sz="1000">
              <a:latin typeface="Calibri"/>
              <a:cs typeface="Calibri"/>
            </a:endParaRPr>
          </a:p>
          <a:p>
            <a:pPr marL="228600" marR="5080">
              <a:lnSpc>
                <a:spcPct val="169900"/>
              </a:lnSpc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einhold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Zippel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ec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tsphilos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ophie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Munchen: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erlag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Beck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Zi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pelius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1982. 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R.Tresna,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Komentar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HIR, 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PT.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Pradnya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Paramita,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1976.</a:t>
            </a:r>
            <a:endParaRPr sz="1000">
              <a:latin typeface="Calibri"/>
              <a:cs typeface="Calibri"/>
            </a:endParaRPr>
          </a:p>
          <a:p>
            <a:pPr marL="228600" marR="6350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Soerjono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Soekanto,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Sosiologi:</a:t>
            </a:r>
            <a:r>
              <a:rPr sz="1000" i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i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Pengantar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Jakarta: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PT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RajaGrafindo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2015.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buAutoNum type="arabicPeriod" startAt="2"/>
              <a:tabLst>
                <a:tab pos="229235" algn="l"/>
              </a:tabLst>
            </a:pP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Jurnal</a:t>
            </a:r>
            <a:endParaRPr sz="11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69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Bronislaw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Malinowski (1920).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“Kula: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Circulating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Exchange of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Valuables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in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the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Archipelagoes of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Eastern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New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Guinea”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Man. 20: 97–105.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Source: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Man, </a:t>
            </a:r>
            <a:r>
              <a:rPr sz="1000" b="1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Vol.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20, 1920, , Published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by: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Royal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Anthropological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Institute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of Great Britain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and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Ireland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Stable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URL: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  <a:hlinkClick r:id="rId6"/>
              </a:rPr>
              <a:t>http://www.jstor.org/stable/2840430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diunduh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Maret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2016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pukul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15:27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UTC,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hlm.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97-105,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https://zenodo.org/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record/1449522#.XvbfnJozbIU,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diunduh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10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2020-09-10)Malinowski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(1920):</a:t>
            </a:r>
            <a:endParaRPr sz="1000">
              <a:latin typeface="Calibri"/>
              <a:cs typeface="Calibri"/>
            </a:endParaRPr>
          </a:p>
          <a:p>
            <a:pPr marL="228600" marR="635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David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L.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Tobing,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Praktik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Penggunaaan Perjanjian Baku,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GIZ –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Consumer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Protection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 ASEAN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Protect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2020,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Oktober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154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99" y="506873"/>
            <a:ext cx="1765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Daftar</a:t>
            </a:r>
            <a:r>
              <a:rPr spc="-80" dirty="0"/>
              <a:t> </a:t>
            </a:r>
            <a:r>
              <a:rPr dirty="0"/>
              <a:t>Pustaka</a:t>
            </a:r>
          </a:p>
        </p:txBody>
      </p:sp>
      <p:sp>
        <p:nvSpPr>
          <p:cNvPr id="4" name="object 4"/>
          <p:cNvSpPr/>
          <p:nvPr/>
        </p:nvSpPr>
        <p:spPr>
          <a:xfrm>
            <a:off x="4304252" y="0"/>
            <a:ext cx="756285" cy="1079500"/>
          </a:xfrm>
          <a:custGeom>
            <a:avLst/>
            <a:gdLst/>
            <a:ahLst/>
            <a:cxnLst/>
            <a:rect l="l" t="t" r="r" b="b"/>
            <a:pathLst>
              <a:path w="756285" h="1079500">
                <a:moveTo>
                  <a:pt x="755992" y="0"/>
                </a:moveTo>
                <a:lnTo>
                  <a:pt x="0" y="0"/>
                </a:lnTo>
                <a:lnTo>
                  <a:pt x="0" y="898999"/>
                </a:lnTo>
                <a:lnTo>
                  <a:pt x="2812" y="927124"/>
                </a:lnTo>
                <a:lnTo>
                  <a:pt x="22499" y="988998"/>
                </a:lnTo>
                <a:lnTo>
                  <a:pt x="75936" y="1050872"/>
                </a:lnTo>
                <a:lnTo>
                  <a:pt x="179997" y="1078997"/>
                </a:lnTo>
                <a:lnTo>
                  <a:pt x="575995" y="1078997"/>
                </a:lnTo>
                <a:lnTo>
                  <a:pt x="604120" y="1076184"/>
                </a:lnTo>
                <a:lnTo>
                  <a:pt x="665994" y="1056497"/>
                </a:lnTo>
                <a:lnTo>
                  <a:pt x="727868" y="1003060"/>
                </a:lnTo>
                <a:lnTo>
                  <a:pt x="755992" y="898999"/>
                </a:lnTo>
                <a:lnTo>
                  <a:pt x="755992" y="0"/>
                </a:lnTo>
                <a:close/>
              </a:path>
            </a:pathLst>
          </a:custGeom>
          <a:solidFill>
            <a:srgbClr val="E3322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155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7800" cy="574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10800"/>
              </a:lnSpc>
              <a:spcBef>
                <a:spcPts val="100"/>
              </a:spcBef>
            </a:pP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George</a:t>
            </a:r>
            <a:r>
              <a:rPr sz="1000" i="1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Mitchell</a:t>
            </a:r>
            <a:r>
              <a:rPr sz="1000" i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(Chesterhall)</a:t>
            </a:r>
            <a:r>
              <a:rPr sz="1000" i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Ltd</a:t>
            </a:r>
            <a:r>
              <a:rPr sz="1000" i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1000" i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Finney</a:t>
            </a:r>
            <a:r>
              <a:rPr sz="1000" i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Lock</a:t>
            </a:r>
            <a:r>
              <a:rPr sz="1000" i="1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Seeds</a:t>
            </a:r>
            <a:r>
              <a:rPr sz="1000" i="1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Ltd.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https://en.wikipedia.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org/wiki/George_Mitchell_(Chesterhall)_Ltd_v_Finney_Lock_Seeds_Ltd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.: 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This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page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last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edited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 January 2020,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09:42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(UTC)</a:t>
            </a:r>
            <a:endParaRPr sz="1000">
              <a:latin typeface="Calibri"/>
              <a:cs typeface="Calibri"/>
            </a:endParaRPr>
          </a:p>
          <a:p>
            <a:pPr marL="12700" marR="20193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Gregory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Klass,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Introduction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Philosophical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Foundations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 Contract Law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Georgetown University Law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Center,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March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2014,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https://scholarship.law.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georgetown.edu/facpub/1326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http://ssrn.com/abstract=2410381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0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Johannes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Gunawan, Penggunaan Perjanjian Standard dan Implikasinya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Kebebasan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Berkontrak,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Majalah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Padjadjaran,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3-4, 1987.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Johannes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Gunawan,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Laporan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Hasil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Kajian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Negeri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Belanda,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Nasional,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September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2011.</a:t>
            </a:r>
            <a:endParaRPr sz="1000">
              <a:latin typeface="Calibri"/>
              <a:cs typeface="Calibri"/>
            </a:endParaRPr>
          </a:p>
          <a:p>
            <a:pPr marL="12700" marR="762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Johannes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Gunawan,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Revitalisasi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Prinsip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Proferentem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Indonesia,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Bunga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Rampai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Keperdataan,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Yanly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Gandawidjaja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(ed),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Penerbit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Nuansa Aulia,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Widijantoro,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Unfair Contract 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Terms</a:t>
            </a:r>
            <a:r>
              <a:rPr sz="1000" i="1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Indonesia,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GIZ –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Consumer Protection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ASEAN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Protect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Megawati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Simanjuntak,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Penerapan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Indonesia,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GIZ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–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Consumer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Protection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ASEAN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Protect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  <a:p>
            <a:pPr marL="12700" marR="6985" algn="just">
              <a:lnSpc>
                <a:spcPct val="110800"/>
              </a:lnSpc>
              <a:spcBef>
                <a:spcPts val="70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Michael</a:t>
            </a:r>
            <a:r>
              <a:rPr sz="10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Ivanovitch</a:t>
            </a:r>
            <a:r>
              <a:rPr sz="1000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Restovtzeff(1998),</a:t>
            </a:r>
            <a:r>
              <a:rPr sz="1000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Gesellschafts-</a:t>
            </a:r>
            <a:r>
              <a:rPr sz="1000" i="1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1000" i="1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Wirtschaftsgeschichte </a:t>
            </a:r>
            <a:r>
              <a:rPr sz="1000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der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hellenistischen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Welt.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Band 2, Primus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Verlag,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1998.</a:t>
            </a:r>
            <a:endParaRPr sz="1000">
              <a:latin typeface="Calibri"/>
              <a:cs typeface="Calibri"/>
            </a:endParaRPr>
          </a:p>
          <a:p>
            <a:pPr marL="12700" marR="762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Rafael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Domingo,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Justinian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and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the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Corpus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Iuris: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Overview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Electronic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Journal,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January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2017.</a:t>
            </a:r>
            <a:endParaRPr sz="1000">
              <a:latin typeface="Calibri"/>
              <a:cs typeface="Calibri"/>
            </a:endParaRPr>
          </a:p>
          <a:p>
            <a:pPr marL="12700" marR="698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Eka Ayu Sartika,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Penemuan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Mengubah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Dunia: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Uang,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Sejak Kapan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Digunakan?</a:t>
            </a:r>
            <a:endParaRPr sz="1000">
              <a:latin typeface="Calibri"/>
              <a:cs typeface="Calibri"/>
            </a:endParaRPr>
          </a:p>
          <a:p>
            <a:pPr marL="12700" marR="6985">
              <a:lnSpc>
                <a:spcPct val="110800"/>
              </a:lnSpc>
              <a:spcBef>
                <a:spcPts val="710"/>
              </a:spcBef>
            </a:pP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https://sains.kompas.com/read/2018/08/09/203300423/penemuan-yang-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mengubah-dunia--uang-sejak-kapan-digunakan-?page=all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0800"/>
              </a:lnSpc>
              <a:spcBef>
                <a:spcPts val="710"/>
              </a:spcBef>
            </a:pP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W.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David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Slawson,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Standard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Form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Contracts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and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Democratic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Control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Lawmaking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Power,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Harvard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Law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Review,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Number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3,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Volume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84,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January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1971.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156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28378"/>
            <a:ext cx="4202430" cy="113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3.</a:t>
            </a:r>
            <a:r>
              <a:rPr sz="1100" b="1" spc="3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Peraturan Perundang-undangan</a:t>
            </a:r>
            <a:endParaRPr sz="1100">
              <a:latin typeface="Calibri"/>
              <a:cs typeface="Calibri"/>
            </a:endParaRPr>
          </a:p>
          <a:p>
            <a:pPr marL="228600" marR="5080">
              <a:lnSpc>
                <a:spcPct val="110800"/>
              </a:lnSpc>
              <a:spcBef>
                <a:spcPts val="69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R.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Subekti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R.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Tjitrosudibio,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Kitab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(KUH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Perdata),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PT.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Pradnya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Paramita,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Cetakan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keduapuluh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lima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 1992.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********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157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99" y="506873"/>
            <a:ext cx="269811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40"/>
              </a:lnSpc>
              <a:spcBef>
                <a:spcPts val="100"/>
              </a:spcBef>
            </a:pPr>
            <a:r>
              <a:rPr spc="-10" dirty="0"/>
              <a:t>Biografi</a:t>
            </a:r>
            <a:r>
              <a:rPr spc="-35" dirty="0"/>
              <a:t> </a:t>
            </a:r>
            <a:r>
              <a:rPr spc="-10" dirty="0"/>
              <a:t>Penulis</a:t>
            </a:r>
            <a:r>
              <a:rPr spc="-25" dirty="0"/>
              <a:t> </a:t>
            </a:r>
            <a:r>
              <a:rPr spc="-5" dirty="0"/>
              <a:t>Utama</a:t>
            </a:r>
          </a:p>
          <a:p>
            <a:pPr marL="12700">
              <a:lnSpc>
                <a:spcPts val="2340"/>
              </a:lnSpc>
            </a:pPr>
            <a:r>
              <a:rPr spc="-5" dirty="0"/>
              <a:t>dan</a:t>
            </a:r>
            <a:r>
              <a:rPr spc="-45" dirty="0"/>
              <a:t> </a:t>
            </a:r>
            <a:r>
              <a:rPr spc="-10" dirty="0"/>
              <a:t>Kontributor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08" y="1364170"/>
            <a:ext cx="1078217" cy="11228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94100" y="1326079"/>
            <a:ext cx="3072765" cy="5572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Prof.</a:t>
            </a:r>
            <a:r>
              <a:rPr sz="90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Cambria"/>
                <a:cs typeface="Cambria"/>
              </a:rPr>
              <a:t>Dr.</a:t>
            </a:r>
            <a:r>
              <a:rPr sz="90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mbria"/>
                <a:cs typeface="Cambria"/>
              </a:rPr>
              <a:t>Johannes</a:t>
            </a:r>
            <a:r>
              <a:rPr sz="90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Gunawan,</a:t>
            </a:r>
            <a:r>
              <a:rPr sz="90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SH.,</a:t>
            </a:r>
            <a:r>
              <a:rPr sz="90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mbria"/>
                <a:cs typeface="Cambria"/>
              </a:rPr>
              <a:t>LL.M</a:t>
            </a:r>
            <a:endParaRPr sz="900">
              <a:latin typeface="Cambria"/>
              <a:cs typeface="Cambria"/>
            </a:endParaRPr>
          </a:p>
          <a:p>
            <a:pPr marL="12700" marR="69850">
              <a:lnSpc>
                <a:spcPct val="101899"/>
              </a:lnSpc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Guru 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Besar,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Fakultas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Hukum Universitas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Katolik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Parahyangan </a:t>
            </a:r>
            <a:r>
              <a:rPr sz="900" spc="-1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(FH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Unpar)</a:t>
            </a:r>
            <a:endParaRPr sz="900">
              <a:latin typeface="Cambria"/>
              <a:cs typeface="Cambria"/>
            </a:endParaRPr>
          </a:p>
          <a:p>
            <a:pPr marL="12700" marR="5080" algn="just">
              <a:lnSpc>
                <a:spcPct val="101899"/>
              </a:lnSpc>
              <a:spcBef>
                <a:spcPts val="565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Prof.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Johannes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Gunawan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aktif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mengajar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Guru</a:t>
            </a:r>
            <a:r>
              <a:rPr sz="900" spc="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Besar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90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9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Perikatan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90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9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9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FH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Unpar,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Bandung.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Khususnya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Prof.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Gunawan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pernah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menjabat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Konsultan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Hukum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Kementerian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RI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Otoritas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Keuangan (OJK);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serta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Ketua dan Anggota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Komisi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Penelitian dan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Pengembangan,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Nasional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(BPKN).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Beliau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terlibat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anggota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Tim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Undang-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Undang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2016,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Prof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Gunawan </a:t>
            </a:r>
            <a:r>
              <a:rPr sz="9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memperoleh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penghargaan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yang diberikan langsung oleh Presiden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RI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Joko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Widodo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tokoh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inspiratif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Pendukung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Perlindungan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Sektor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Keuangan.</a:t>
            </a:r>
            <a:endParaRPr sz="900">
              <a:latin typeface="Calibri"/>
              <a:cs typeface="Calibri"/>
            </a:endParaRPr>
          </a:p>
          <a:p>
            <a:pPr marL="12700" marR="5715" algn="just">
              <a:lnSpc>
                <a:spcPct val="101899"/>
              </a:lnSpc>
              <a:spcBef>
                <a:spcPts val="565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Prof.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Gunawan mendapatkan gelar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Sarjananya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 FH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Unpar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(1977); </a:t>
            </a:r>
            <a:r>
              <a:rPr sz="900" spc="-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Magister di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Vrije 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Universiteit 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Brussel,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Belgium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(1988); dan gelar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Doktor-nya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FH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Unpar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bekerjasama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Vrije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 Universiteit 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Amsterdam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Belanda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(2003).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Prof.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Cambria"/>
                <a:cs typeface="Cambria"/>
              </a:rPr>
              <a:t>Dr.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 Bernadette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Cambria"/>
                <a:cs typeface="Cambria"/>
              </a:rPr>
              <a:t>Waluyo,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SH., MH.,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CN</a:t>
            </a:r>
            <a:endParaRPr sz="900">
              <a:latin typeface="Cambria"/>
              <a:cs typeface="Cambria"/>
            </a:endParaRPr>
          </a:p>
          <a:p>
            <a:pPr marL="12700" marR="69850">
              <a:lnSpc>
                <a:spcPct val="101899"/>
              </a:lnSpc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Guru 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Besar,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Fakultas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Hukum Universitas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Katolik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Parahyangan </a:t>
            </a:r>
            <a:r>
              <a:rPr sz="900" spc="-1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(FH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Unpar)</a:t>
            </a:r>
            <a:endParaRPr sz="900">
              <a:latin typeface="Cambria"/>
              <a:cs typeface="Cambria"/>
            </a:endParaRPr>
          </a:p>
          <a:p>
            <a:pPr marL="12700" marR="5080" algn="just">
              <a:lnSpc>
                <a:spcPct val="101899"/>
              </a:lnSpc>
              <a:spcBef>
                <a:spcPts val="57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Prof.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Bernadette Waluyo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adalah Guru Besar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aktif dalam bidang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Perdata,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Acara Perdata,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 Hukum Perlindungan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 FH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Unpar,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Bandung. Beliau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pernah menjabat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9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anggota</a:t>
            </a:r>
            <a:r>
              <a:rPr sz="9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9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9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9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Nasional</a:t>
            </a:r>
            <a:r>
              <a:rPr sz="9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(BPKN)</a:t>
            </a:r>
            <a:r>
              <a:rPr sz="9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selama </a:t>
            </a:r>
            <a:r>
              <a:rPr sz="9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periode,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serta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Ahli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berbagai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kementerian dan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lembaga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pemerintah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Indonesia.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antaranya,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Prof.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Waluyo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terlibat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anggota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tim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Penyusun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Mahkamah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Agung No. 1/2006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Tata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Pengajuan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Keberatan Terhadap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Putusan Badan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Penyelesaian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Sengketa Konsumen;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Rancangan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Menteri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Badan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Penyelesaian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Konsumen (BPSK);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Modul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Pelatihan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untuk Anggota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se-Indonesia;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serta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Buku Pedoman tentang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perbankan,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asuransi,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perparkiran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pengangkutan.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008" y="4477346"/>
            <a:ext cx="1079995" cy="120008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304252" y="0"/>
            <a:ext cx="756285" cy="1079500"/>
          </a:xfrm>
          <a:custGeom>
            <a:avLst/>
            <a:gdLst/>
            <a:ahLst/>
            <a:cxnLst/>
            <a:rect l="l" t="t" r="r" b="b"/>
            <a:pathLst>
              <a:path w="756285" h="1079500">
                <a:moveTo>
                  <a:pt x="755992" y="0"/>
                </a:moveTo>
                <a:lnTo>
                  <a:pt x="0" y="0"/>
                </a:lnTo>
                <a:lnTo>
                  <a:pt x="0" y="898999"/>
                </a:lnTo>
                <a:lnTo>
                  <a:pt x="2812" y="927124"/>
                </a:lnTo>
                <a:lnTo>
                  <a:pt x="22499" y="988998"/>
                </a:lnTo>
                <a:lnTo>
                  <a:pt x="75936" y="1050872"/>
                </a:lnTo>
                <a:lnTo>
                  <a:pt x="179997" y="1078997"/>
                </a:lnTo>
                <a:lnTo>
                  <a:pt x="575995" y="1078997"/>
                </a:lnTo>
                <a:lnTo>
                  <a:pt x="604120" y="1076184"/>
                </a:lnTo>
                <a:lnTo>
                  <a:pt x="665994" y="1056497"/>
                </a:lnTo>
                <a:lnTo>
                  <a:pt x="727868" y="1003060"/>
                </a:lnTo>
                <a:lnTo>
                  <a:pt x="755992" y="898999"/>
                </a:lnTo>
                <a:lnTo>
                  <a:pt x="755992" y="0"/>
                </a:lnTo>
                <a:close/>
              </a:path>
            </a:pathLst>
          </a:custGeom>
          <a:solidFill>
            <a:srgbClr val="E3322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436" y="1453502"/>
            <a:ext cx="1075001" cy="14584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008" y="4274997"/>
            <a:ext cx="1077112" cy="1185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3299" y="534729"/>
            <a:ext cx="4203065" cy="680148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143000" marR="5080" algn="just">
              <a:lnSpc>
                <a:spcPct val="101899"/>
              </a:lnSpc>
              <a:spcBef>
                <a:spcPts val="8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Prof.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Waluyo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memperoleh gelar Sarjana (1982), Magister (1997)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Doktoralnya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(2003)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FH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Unpar,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 serta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menyelesaikan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Pendidikan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spesialis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kenotariatannya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Universitas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Padjajaran,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Bandung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(1988).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Calibri"/>
              <a:cs typeface="Calibri"/>
            </a:endParaRPr>
          </a:p>
          <a:p>
            <a:pPr marL="1143000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Prof.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Cambria"/>
                <a:cs typeface="Cambria"/>
              </a:rPr>
              <a:t>Dr.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phil.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Budiono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 Kusumohamidjojo,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 SH</a:t>
            </a:r>
            <a:endParaRPr sz="900">
              <a:latin typeface="Cambria"/>
              <a:cs typeface="Cambria"/>
            </a:endParaRPr>
          </a:p>
          <a:p>
            <a:pPr marL="1143000">
              <a:lnSpc>
                <a:spcPct val="100000"/>
              </a:lnSpc>
              <a:spcBef>
                <a:spcPts val="20"/>
              </a:spcBef>
            </a:pPr>
            <a:r>
              <a:rPr sz="900" i="1" spc="-5" dirty="0">
                <a:solidFill>
                  <a:srgbClr val="231F20"/>
                </a:solidFill>
                <a:latin typeface="Cambria"/>
                <a:cs typeface="Cambria"/>
              </a:rPr>
              <a:t>Of-Counsel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NKN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Legal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Anggota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PERADI</a:t>
            </a:r>
            <a:endParaRPr sz="900">
              <a:latin typeface="Cambria"/>
              <a:cs typeface="Cambria"/>
            </a:endParaRPr>
          </a:p>
          <a:p>
            <a:pPr marL="1143000" marR="5715" algn="just">
              <a:lnSpc>
                <a:spcPct val="101899"/>
              </a:lnSpc>
              <a:spcBef>
                <a:spcPts val="565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Berkantor di Jakarta,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Prof.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Budiono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Kusumohamidjojo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menjabat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900" spc="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Anggota</a:t>
            </a:r>
            <a:r>
              <a:rPr sz="9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Kelompok</a:t>
            </a:r>
            <a:r>
              <a:rPr sz="9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Kerja</a:t>
            </a:r>
            <a:r>
              <a:rPr sz="90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Sosial-Budaya</a:t>
            </a:r>
            <a:r>
              <a:rPr sz="900" spc="280" dirty="0">
                <a:solidFill>
                  <a:srgbClr val="231F20"/>
                </a:solidFill>
                <a:latin typeface="Calibri"/>
                <a:cs typeface="Calibri"/>
              </a:rPr>
              <a:t> 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LEMHANNAS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RI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beberapa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terakhir.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Beliau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mendapatkan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gelar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Sarjana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Universitas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Parahyangan,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Bandung</a:t>
            </a:r>
            <a:r>
              <a:rPr sz="900" spc="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(1976), </a:t>
            </a:r>
            <a:r>
              <a:rPr sz="9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 lulus 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magna cum 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laude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untuk gelar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Doktor 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der 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Philosophie 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(Dr.phil.)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Staatsuniversität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Würzburg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Jerman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(1982).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Prof.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Budiono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Kusumohamidjojo juga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mendapatkan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sertifikasi sebagai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penerjemah</a:t>
            </a:r>
            <a:r>
              <a:rPr sz="9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tersumpah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Bahasa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Inggris,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Jerman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Belanda </a:t>
            </a:r>
            <a:r>
              <a:rPr sz="9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Universitas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(1995).</a:t>
            </a:r>
            <a:endParaRPr sz="900">
              <a:latin typeface="Calibri"/>
              <a:cs typeface="Calibri"/>
            </a:endParaRPr>
          </a:p>
          <a:p>
            <a:pPr marL="1143000" marR="6350" algn="just">
              <a:lnSpc>
                <a:spcPct val="101899"/>
              </a:lnSpc>
              <a:spcBef>
                <a:spcPts val="570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Selain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Of-Counsel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NKN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Legal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untuk bidang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korporat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komersial,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Prof.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Budiono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Kusumohamidjojo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900" spc="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Guru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Besar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Filsafat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Hukum, pada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Fakultas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Hukum, Universitas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Parahyangan,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Bandung.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Beliau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mengajar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Filsafat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Hukum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Program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Doktor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Ilmu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Hukum dan Perbandingan Hukum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pada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 Program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Magister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Ilmu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Hukum.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Calibri"/>
              <a:cs typeface="Calibri"/>
            </a:endParaRPr>
          </a:p>
          <a:p>
            <a:pPr marL="1143000">
              <a:lnSpc>
                <a:spcPct val="100000"/>
              </a:lnSpc>
            </a:pPr>
            <a:r>
              <a:rPr sz="900" b="1" spc="-30" dirty="0">
                <a:solidFill>
                  <a:srgbClr val="231F20"/>
                </a:solidFill>
                <a:latin typeface="Cambria"/>
                <a:cs typeface="Cambria"/>
              </a:rPr>
              <a:t>Dr.</a:t>
            </a:r>
            <a:r>
              <a:rPr sz="90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David 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M.L.</a:t>
            </a:r>
            <a:r>
              <a:rPr sz="900" b="1" spc="-15" dirty="0">
                <a:solidFill>
                  <a:srgbClr val="231F20"/>
                </a:solidFill>
                <a:latin typeface="Cambria"/>
                <a:cs typeface="Cambria"/>
              </a:rPr>
              <a:t> Tobing,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S.H.,</a:t>
            </a:r>
            <a:r>
              <a:rPr sz="90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M.Kn</a:t>
            </a:r>
            <a:endParaRPr sz="900">
              <a:latin typeface="Cambria"/>
              <a:cs typeface="Cambria"/>
            </a:endParaRPr>
          </a:p>
          <a:p>
            <a:pPr marL="1143000">
              <a:lnSpc>
                <a:spcPct val="100000"/>
              </a:lnSpc>
              <a:spcBef>
                <a:spcPts val="20"/>
              </a:spcBef>
            </a:pP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Ketua,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Komunitas Konsumen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Indonesia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(KKI)</a:t>
            </a:r>
            <a:endParaRPr sz="900">
              <a:latin typeface="Cambria"/>
              <a:cs typeface="Cambria"/>
            </a:endParaRPr>
          </a:p>
          <a:p>
            <a:pPr marL="1143000" marR="5080" algn="just">
              <a:lnSpc>
                <a:spcPct val="101899"/>
              </a:lnSpc>
              <a:spcBef>
                <a:spcPts val="565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Sejak mendirikan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kantor hukum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Adams &amp;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Co.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Counsellors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at Law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1999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hingga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saat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ini,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Dr.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Tobing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aktif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memberikan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konsultasi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pro-bono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kasus-kasus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ternama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9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Prestasinya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ini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pun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mendapatkan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pengakuan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dari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luar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negeri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terpilihnya</a:t>
            </a:r>
            <a:r>
              <a:rPr sz="90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Dr.</a:t>
            </a:r>
            <a:r>
              <a:rPr sz="9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Tobing</a:t>
            </a:r>
            <a:r>
              <a:rPr sz="9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Tokoh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Unsur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Lembaga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Swadaya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Masyarakat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oleh Kementerian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Perdagangan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pada tahun </a:t>
            </a:r>
            <a:r>
              <a:rPr sz="9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2018;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The Most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Inspiring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Lawyer in Pro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Bono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Non-Litigation oleh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Hukumonline pada tahun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2018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2019;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serta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Indonesia’s 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Top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100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Lawyers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Asia Business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Law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Journal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pada tahun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2019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9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2020.</a:t>
            </a:r>
            <a:endParaRPr sz="900">
              <a:latin typeface="Calibri"/>
              <a:cs typeface="Calibri"/>
            </a:endParaRPr>
          </a:p>
          <a:p>
            <a:pPr marL="1143000" marR="5080" algn="just">
              <a:lnSpc>
                <a:spcPct val="101899"/>
              </a:lnSpc>
              <a:spcBef>
                <a:spcPts val="570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spc="-9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obin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me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elesai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9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seluru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tudi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Uni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si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9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Indonesia. 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Disertasi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doktoralnya,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“Klausula Baku: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Paradoks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Penegakan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Hukum Perlindungan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Konsumen”,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diterbitkan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 buku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pada tahun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2019.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Saat ini, beliau pun menjabat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Ketua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Komunitas Konsumen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(KKI)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158</a:t>
            </a:r>
            <a:r>
              <a:rPr sz="10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90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9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159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08" y="576008"/>
            <a:ext cx="1079995" cy="12959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94100" y="537911"/>
            <a:ext cx="3071495" cy="2541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900" b="1" spc="-9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b="1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 Me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900" b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b="1" spc="-20" dirty="0">
                <a:solidFill>
                  <a:srgbClr val="231F20"/>
                </a:solidFill>
                <a:latin typeface="Cambria"/>
                <a:cs typeface="Cambria"/>
              </a:rPr>
              <a:t>w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at</a:t>
            </a:r>
            <a:r>
              <a:rPr sz="900" b="1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 Simanjuntak</a:t>
            </a:r>
            <a:r>
              <a:rPr sz="900" b="1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 S</a:t>
            </a:r>
            <a:r>
              <a:rPr sz="900" b="1" spc="-12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900" b="1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 MSi</a:t>
            </a:r>
            <a:endParaRPr sz="9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Komisioner,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Badan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Perlindungan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Konsumen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Nasional (BPKN)</a:t>
            </a:r>
            <a:endParaRPr sz="900">
              <a:latin typeface="Cambria"/>
              <a:cs typeface="Cambria"/>
            </a:endParaRPr>
          </a:p>
          <a:p>
            <a:pPr marL="12700" marR="5080" algn="just">
              <a:lnSpc>
                <a:spcPct val="101899"/>
              </a:lnSpc>
              <a:spcBef>
                <a:spcPts val="565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Sejak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2005,</a:t>
            </a:r>
            <a:r>
              <a:rPr sz="90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Dr.</a:t>
            </a:r>
            <a:r>
              <a:rPr sz="9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Megawati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Simanjuntak</a:t>
            </a:r>
            <a:r>
              <a:rPr sz="900" spc="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menjadi</a:t>
            </a:r>
            <a:r>
              <a:rPr sz="9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pengajar </a:t>
            </a:r>
            <a:r>
              <a:rPr sz="900" spc="-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Departemen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Ilmu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Keluarga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Fakultas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Ekologi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Manusia,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Institut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Pertanian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Bogor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(IPB).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Dr.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Simanjuntak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telah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menerbitkan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sebanyak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19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buku teks/buku referensi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terkait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topik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onsumen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9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mela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9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penelaaha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sej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pad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13</a:t>
            </a:r>
            <a:r>
              <a:rPr sz="9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jurna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nasional  dan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internasional,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menjadi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anggota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organisasi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profesi </a:t>
            </a:r>
            <a:r>
              <a:rPr sz="9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9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level</a:t>
            </a:r>
            <a:r>
              <a:rPr sz="900" spc="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nasional</a:t>
            </a:r>
            <a:r>
              <a:rPr sz="9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900" spc="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internasional.</a:t>
            </a:r>
            <a:r>
              <a:rPr sz="9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Ia</a:t>
            </a:r>
            <a:r>
              <a:rPr sz="900" spc="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pernah</a:t>
            </a:r>
            <a:r>
              <a:rPr sz="9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mendapat</a:t>
            </a:r>
            <a:r>
              <a:rPr sz="9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paten </a:t>
            </a:r>
            <a:r>
              <a:rPr sz="9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Innovation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Center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(BIC),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Kementerian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Riset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Teknologi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Republik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Indonesia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(Ristek).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90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9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9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manajemen</a:t>
            </a:r>
            <a:r>
              <a:rPr sz="9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sumberdaya</a:t>
            </a:r>
            <a:r>
              <a:rPr sz="90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keluarga,</a:t>
            </a:r>
            <a:r>
              <a:rPr sz="90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ia</a:t>
            </a:r>
            <a:r>
              <a:rPr sz="9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9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melaksanakan</a:t>
            </a:r>
            <a:endParaRPr sz="900">
              <a:latin typeface="Calibri"/>
              <a:cs typeface="Calibri"/>
            </a:endParaRPr>
          </a:p>
          <a:p>
            <a:pPr marL="12700" marR="5715" algn="just">
              <a:lnSpc>
                <a:spcPct val="101899"/>
              </a:lnSpc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46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kegiatan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penelitian.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Salah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satunya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penelitian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mengenai Indeks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Keberdayaan Konsumen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(IKK) pada tahun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2013-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2019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bersama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Dikti dan Kementerian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Perdagangan.</a:t>
            </a:r>
            <a:endParaRPr sz="900">
              <a:latin typeface="Calibri"/>
              <a:cs typeface="Calibri"/>
            </a:endParaRPr>
          </a:p>
          <a:p>
            <a:pPr marL="12700" marR="6350" algn="just">
              <a:lnSpc>
                <a:spcPct val="101899"/>
              </a:lnSpc>
              <a:spcBef>
                <a:spcPts val="565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Saat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ini,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Dr.</a:t>
            </a:r>
            <a:r>
              <a:rPr sz="9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Simanjuntak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merupakan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anggota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Komisi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Penelitian dan Pengembangan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BPKN.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008" y="3629583"/>
            <a:ext cx="1072705" cy="131191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94100" y="3575410"/>
            <a:ext cx="3072130" cy="296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Cambria"/>
                <a:cs typeface="Cambria"/>
              </a:rPr>
              <a:t>Dr.</a:t>
            </a:r>
            <a:r>
              <a:rPr sz="90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mbria"/>
                <a:cs typeface="Cambria"/>
              </a:rPr>
              <a:t>Johanes</a:t>
            </a:r>
            <a:r>
              <a:rPr sz="900" b="1" spc="-10" dirty="0">
                <a:solidFill>
                  <a:srgbClr val="231F20"/>
                </a:solidFill>
                <a:latin typeface="Cambria"/>
                <a:cs typeface="Cambria"/>
              </a:rPr>
              <a:t> Widijantoro,</a:t>
            </a:r>
            <a:r>
              <a:rPr sz="90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S.H.,</a:t>
            </a:r>
            <a:r>
              <a:rPr sz="90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Cambria"/>
                <a:cs typeface="Cambria"/>
              </a:rPr>
              <a:t>M.H.</a:t>
            </a:r>
            <a:endParaRPr sz="900">
              <a:latin typeface="Cambria"/>
              <a:cs typeface="Cambria"/>
            </a:endParaRPr>
          </a:p>
          <a:p>
            <a:pPr marL="12700" marR="5715" algn="just">
              <a:lnSpc>
                <a:spcPct val="101899"/>
              </a:lnSpc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Dosen</a:t>
            </a:r>
            <a:r>
              <a:rPr sz="900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etap,</a:t>
            </a:r>
            <a:r>
              <a:rPr sz="900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ulta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Hu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u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900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Un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iv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ersitas</a:t>
            </a:r>
            <a:r>
              <a:rPr sz="900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tm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J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ay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Cambria"/>
                <a:cs typeface="Cambria"/>
              </a:rPr>
              <a:t>Y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og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y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arta  (FH-UAJY)</a:t>
            </a:r>
            <a:endParaRPr sz="900">
              <a:latin typeface="Cambria"/>
              <a:cs typeface="Cambria"/>
            </a:endParaRPr>
          </a:p>
          <a:p>
            <a:pPr marL="12700" marR="5080" algn="just">
              <a:lnSpc>
                <a:spcPct val="101899"/>
              </a:lnSpc>
              <a:spcBef>
                <a:spcPts val="565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Berdomisili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Yogyakarta,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Dr.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Johanes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Widijantoro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lama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menekuni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HAM,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melalui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aktivitas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ilmiah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forum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pertemuan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tingkat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nasional/internasional. 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Dr.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Widijantoro pernah menjabat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Dekan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FH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UAJY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(2003-2006);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Anggota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Lembaga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Ombudsman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Swasta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DIY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(2005-2008);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Ketua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Lembaga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Konsumen Yogyakarta/LKY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(2009-2013). Pendidikan S-1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diperoleh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di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FH-UAJY,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S-2 di Universitas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Indonesia,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 S-3 di Universitas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Gadjah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Mada.</a:t>
            </a:r>
            <a:endParaRPr sz="900">
              <a:latin typeface="Calibri"/>
              <a:cs typeface="Calibri"/>
            </a:endParaRPr>
          </a:p>
          <a:p>
            <a:pPr marL="12700" marR="5080" algn="just">
              <a:lnSpc>
                <a:spcPct val="101899"/>
              </a:lnSpc>
              <a:spcBef>
                <a:spcPts val="565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Selain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aktif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dosen,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Dr.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Widijantoro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saat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menjabat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Ketua Dewan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Pengawas Lembaga Konsumen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Yogyakarta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(LKY)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anggota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International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Association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Consumer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Law 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(IACL).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Isu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disabilitas,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salah satu isu HAM,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menarik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perhatiannya,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khususnya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mengadvokasi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hak-hak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difabel.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Saat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9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penelitian</a:t>
            </a:r>
            <a:r>
              <a:rPr sz="9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9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penguatan</a:t>
            </a:r>
            <a:r>
              <a:rPr sz="900" spc="3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kapasitas</a:t>
            </a:r>
            <a:r>
              <a:rPr sz="9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difabel sedang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dilakukannya bersama dengan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SIGAB (organisasi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penyandang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disabilitas).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300" y="5327952"/>
            <a:ext cx="18395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31F20"/>
                </a:solidFill>
                <a:latin typeface="Cambria"/>
                <a:cs typeface="Cambria"/>
              </a:rPr>
              <a:t>Deutsche</a:t>
            </a:r>
            <a:r>
              <a:rPr sz="700" b="1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Cambria"/>
                <a:cs typeface="Cambria"/>
              </a:rPr>
              <a:t>Gesellschaft</a:t>
            </a:r>
            <a:r>
              <a:rPr sz="700" b="1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Cambria"/>
                <a:cs typeface="Cambria"/>
              </a:rPr>
              <a:t>für</a:t>
            </a:r>
            <a:endParaRPr sz="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700" b="1" spc="-5" dirty="0">
                <a:solidFill>
                  <a:srgbClr val="231F20"/>
                </a:solidFill>
                <a:latin typeface="Cambria"/>
                <a:cs typeface="Cambria"/>
              </a:rPr>
              <a:t>Internationale</a:t>
            </a:r>
            <a:r>
              <a:rPr sz="700" b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Cambria"/>
                <a:cs typeface="Cambria"/>
              </a:rPr>
              <a:t>Zusammenarbeit</a:t>
            </a:r>
            <a:r>
              <a:rPr sz="70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Cambria"/>
                <a:cs typeface="Cambria"/>
              </a:rPr>
              <a:t>(GIZ)</a:t>
            </a:r>
            <a:r>
              <a:rPr sz="700" b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Cambria"/>
                <a:cs typeface="Cambria"/>
              </a:rPr>
              <a:t>GmbH</a:t>
            </a:r>
            <a:endParaRPr sz="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00" b="1" spc="-5" dirty="0">
                <a:solidFill>
                  <a:srgbClr val="231F20"/>
                </a:solidFill>
                <a:latin typeface="Cambria"/>
                <a:cs typeface="Cambria"/>
              </a:rPr>
              <a:t>Registered</a:t>
            </a:r>
            <a:r>
              <a:rPr sz="700" b="1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Cambria"/>
                <a:cs typeface="Cambria"/>
              </a:rPr>
              <a:t>offices</a:t>
            </a:r>
            <a:endParaRPr sz="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700" b="1" spc="-5" dirty="0">
                <a:solidFill>
                  <a:srgbClr val="231F20"/>
                </a:solidFill>
                <a:latin typeface="Cambria"/>
                <a:cs typeface="Cambria"/>
              </a:rPr>
              <a:t>Bonn</a:t>
            </a:r>
            <a:r>
              <a:rPr sz="700" b="1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b="1" spc="-5" dirty="0">
                <a:solidFill>
                  <a:srgbClr val="231F20"/>
                </a:solidFill>
                <a:latin typeface="Cambria"/>
                <a:cs typeface="Cambria"/>
              </a:rPr>
              <a:t>and</a:t>
            </a:r>
            <a:r>
              <a:rPr sz="700" b="1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231F20"/>
                </a:solidFill>
                <a:latin typeface="Cambria"/>
                <a:cs typeface="Cambria"/>
              </a:rPr>
              <a:t>Eschborn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300" y="5968032"/>
            <a:ext cx="1138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231F20"/>
                </a:solidFill>
                <a:latin typeface="Cambria"/>
                <a:cs typeface="Cambria"/>
              </a:rPr>
              <a:t>Friedrich-Ebert-Allee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36</a:t>
            </a:r>
            <a:r>
              <a:rPr sz="7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+</a:t>
            </a:r>
            <a:r>
              <a:rPr sz="7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40</a:t>
            </a:r>
            <a:endParaRPr sz="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53113</a:t>
            </a:r>
            <a:r>
              <a:rPr sz="7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Cambria"/>
                <a:cs typeface="Cambria"/>
              </a:rPr>
              <a:t>Bonn,</a:t>
            </a:r>
            <a:r>
              <a:rPr sz="7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Cambria"/>
                <a:cs typeface="Cambria"/>
              </a:rPr>
              <a:t>Germany</a:t>
            </a:r>
            <a:endParaRPr sz="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+49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228</a:t>
            </a:r>
            <a:r>
              <a:rPr sz="7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44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60-0</a:t>
            </a:r>
            <a:endParaRPr sz="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+49</a:t>
            </a:r>
            <a:r>
              <a:rPr sz="7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228</a:t>
            </a:r>
            <a:r>
              <a:rPr sz="7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44</a:t>
            </a:r>
            <a:r>
              <a:rPr sz="7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60-17</a:t>
            </a:r>
            <a:r>
              <a:rPr sz="7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66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2725" y="5968032"/>
            <a:ext cx="11417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231F20"/>
                </a:solidFill>
                <a:latin typeface="Cambria"/>
                <a:cs typeface="Cambria"/>
              </a:rPr>
              <a:t>Dag-Hammarskjöld-Weg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1</a:t>
            </a:r>
            <a:r>
              <a:rPr sz="7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-</a:t>
            </a:r>
            <a:r>
              <a:rPr sz="7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5</a:t>
            </a:r>
            <a:endParaRPr sz="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65760</a:t>
            </a:r>
            <a:r>
              <a:rPr sz="7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Cambria"/>
                <a:cs typeface="Cambria"/>
              </a:rPr>
              <a:t>Eschborn,</a:t>
            </a:r>
            <a:r>
              <a:rPr sz="7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Cambria"/>
                <a:cs typeface="Cambria"/>
              </a:rPr>
              <a:t>Germany</a:t>
            </a:r>
            <a:endParaRPr sz="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+49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61</a:t>
            </a:r>
            <a:r>
              <a:rPr sz="7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96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79-0</a:t>
            </a:r>
            <a:endParaRPr sz="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+49</a:t>
            </a:r>
            <a:r>
              <a:rPr sz="7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61</a:t>
            </a:r>
            <a:r>
              <a:rPr sz="7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96</a:t>
            </a:r>
            <a:r>
              <a:rPr sz="7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79-11</a:t>
            </a:r>
            <a:r>
              <a:rPr sz="7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15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300" y="6501432"/>
            <a:ext cx="542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7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in</a:t>
            </a:r>
            <a:r>
              <a:rPr sz="700" spc="-1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f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  <a:hlinkClick r:id="rId3"/>
              </a:rPr>
              <a:t>o@giz.de </a:t>
            </a:r>
            <a:r>
              <a:rPr sz="700" dirty="0">
                <a:solidFill>
                  <a:srgbClr val="231F20"/>
                </a:solidFill>
                <a:latin typeface="Cambria"/>
                <a:cs typeface="Cambria"/>
              </a:rPr>
              <a:t> I</a:t>
            </a:r>
            <a:r>
              <a:rPr sz="700" spc="-4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Cambria"/>
                <a:cs typeface="Cambria"/>
                <a:hlinkClick r:id="rId4"/>
              </a:rPr>
              <a:t>www.giz.de</a:t>
            </a:r>
            <a:endParaRPr sz="7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2"/>
            <a:ext cx="5328000" cy="47040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999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899" y="518853"/>
            <a:ext cx="4354195" cy="681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0" marR="132080" algn="just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21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puluh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satu)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tahun,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menikah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sebelum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21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puluh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 (Pasal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330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23</a:t>
            </a:r>
            <a:r>
              <a:rPr sz="825" spc="142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901700" marR="132715" algn="just">
              <a:lnSpc>
                <a:spcPct val="1083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demikian,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belum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dewasa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diwakili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walinya,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 orang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bertindak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 dewasa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endParaRPr sz="1000">
              <a:latin typeface="Calibri"/>
              <a:cs typeface="Calibri"/>
            </a:endParaRPr>
          </a:p>
          <a:p>
            <a:pPr marL="901700" indent="-216535" algn="just">
              <a:lnSpc>
                <a:spcPct val="100000"/>
              </a:lnSpc>
              <a:spcBef>
                <a:spcPts val="805"/>
              </a:spcBef>
              <a:buFont typeface="Calibri"/>
              <a:buChar char="•"/>
              <a:tabLst>
                <a:tab pos="9023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yang ditaruh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bawah pengampuan</a:t>
            </a:r>
            <a:endParaRPr sz="1000">
              <a:latin typeface="Calibri"/>
              <a:cs typeface="Calibri"/>
            </a:endParaRPr>
          </a:p>
          <a:p>
            <a:pPr marL="901700" marR="132080" algn="just">
              <a:lnSpc>
                <a:spcPct val="108300"/>
              </a:lnSpc>
              <a:spcBef>
                <a:spcPts val="28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dewasa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memiliki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menjalankan 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ditaruh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pengampuan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curatele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sebagaimana diatur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433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Perdata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24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yaitu:</a:t>
            </a:r>
            <a:endParaRPr sz="1000">
              <a:latin typeface="Calibri"/>
              <a:cs typeface="Calibri"/>
            </a:endParaRPr>
          </a:p>
          <a:p>
            <a:pPr marL="1117600" marR="132080" lvl="1" indent="-216535" algn="just">
              <a:lnSpc>
                <a:spcPct val="108300"/>
              </a:lnSpc>
              <a:spcBef>
                <a:spcPts val="285"/>
              </a:spcBef>
              <a:buChar char="o"/>
              <a:tabLst>
                <a:tab pos="1118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dungu, sakit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ingatan, atau mata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gelap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wajib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ditaruh di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pengampuan;</a:t>
            </a:r>
            <a:endParaRPr sz="1000">
              <a:latin typeface="Calibri"/>
              <a:cs typeface="Calibri"/>
            </a:endParaRPr>
          </a:p>
          <a:p>
            <a:pPr marL="1117600" lvl="1" indent="-216535" algn="just">
              <a:lnSpc>
                <a:spcPct val="100000"/>
              </a:lnSpc>
              <a:spcBef>
                <a:spcPts val="100"/>
              </a:spcBef>
              <a:buChar char="o"/>
              <a:tabLst>
                <a:tab pos="1118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boros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ditaruh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pengampuan:</a:t>
            </a:r>
            <a:endParaRPr sz="1000">
              <a:latin typeface="Calibri"/>
              <a:cs typeface="Calibri"/>
            </a:endParaRPr>
          </a:p>
          <a:p>
            <a:pPr marL="901700" marR="133350" algn="just">
              <a:lnSpc>
                <a:spcPct val="1083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pengampuan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diwakili 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pengampu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curator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)nya.</a:t>
            </a:r>
            <a:endParaRPr sz="1000">
              <a:latin typeface="Calibri"/>
              <a:cs typeface="Calibri"/>
            </a:endParaRPr>
          </a:p>
          <a:p>
            <a:pPr marL="901700" indent="-216535" algn="just">
              <a:lnSpc>
                <a:spcPct val="100000"/>
              </a:lnSpc>
              <a:spcBef>
                <a:spcPts val="805"/>
              </a:spcBef>
              <a:buFont typeface="Calibri"/>
              <a:buChar char="•"/>
              <a:tabLst>
                <a:tab pos="9023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Wanita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bersuami</a:t>
            </a:r>
            <a:endParaRPr sz="1000">
              <a:latin typeface="Calibri"/>
              <a:cs typeface="Calibri"/>
            </a:endParaRPr>
          </a:p>
          <a:p>
            <a:pPr marL="901700" marR="132080" algn="just">
              <a:lnSpc>
                <a:spcPct val="108300"/>
              </a:lnSpc>
              <a:spcBef>
                <a:spcPts val="28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Seorang isteri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akan 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tindakan 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lapangan hukum harta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kekayaan,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dibantu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suaminya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108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25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901700" marR="130810" algn="just">
              <a:lnSpc>
                <a:spcPct val="1083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perkembagan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zaman,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dipandang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menghargai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kesederajatan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wanita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pria, sehingga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Mahkamah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Agung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menerbitkan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Surat Edaran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Mahkamah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Agung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(SEMA)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Nomor 3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1963.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memerintahkan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ah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ar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asal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108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UH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pedoman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saja,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apabila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menyelesaikan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keberlakuan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108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Perdata.</a:t>
            </a:r>
            <a:endParaRPr sz="1000">
              <a:latin typeface="Calibri"/>
              <a:cs typeface="Calibri"/>
            </a:endParaRPr>
          </a:p>
          <a:p>
            <a:pPr marL="901700" marR="131445" algn="just">
              <a:lnSpc>
                <a:spcPct val="109600"/>
              </a:lnSpc>
              <a:spcBef>
                <a:spcPts val="69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kekeliruan,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apabila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diartikan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mencabut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108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SEMA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setara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undang-undang, sehingga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mencabut sebuah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demikian,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108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luar pengadilan.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23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76.</a:t>
            </a:r>
            <a:endParaRPr sz="8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24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115.</a:t>
            </a:r>
            <a:endParaRPr sz="8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25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23.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10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999" y="625248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899" y="479042"/>
            <a:ext cx="4366260" cy="685736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509"/>
              </a:spcBef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b.</a:t>
            </a:r>
            <a:r>
              <a:rPr sz="1000" b="1" spc="3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endParaRPr sz="1000">
              <a:latin typeface="Calibri"/>
              <a:cs typeface="Calibri"/>
            </a:endParaRPr>
          </a:p>
          <a:p>
            <a:pPr marL="685800" marR="143510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 cakap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perjanjian,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berstatus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dibuktikan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keputusan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pengesahan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akta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pendirian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Kementerian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relevan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(misalnya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Kementerian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Azasi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perseroan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terbatas,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yayasan,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perkumpulan).</a:t>
            </a:r>
            <a:endParaRPr sz="1000">
              <a:latin typeface="Calibri"/>
              <a:cs typeface="Calibri"/>
            </a:endParaRPr>
          </a:p>
          <a:p>
            <a:pPr marL="469900" indent="-216535" algn="just">
              <a:lnSpc>
                <a:spcPct val="100000"/>
              </a:lnSpc>
              <a:spcBef>
                <a:spcPts val="840"/>
              </a:spcBef>
              <a:buAutoNum type="arabicPeriod" startAt="3"/>
              <a:tabLst>
                <a:tab pos="4705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endParaRPr sz="1000">
              <a:latin typeface="Calibri"/>
              <a:cs typeface="Calibri"/>
            </a:endParaRPr>
          </a:p>
          <a:p>
            <a:pPr marL="469900" marR="144780" algn="just">
              <a:lnSpc>
                <a:spcPct val="110800"/>
              </a:lnSpc>
              <a:spcBef>
                <a:spcPts val="284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perjanjian 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obyek, yaitu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hal/suatu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barang/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benda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diperdagangkan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1332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26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469900" marR="144780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obyek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hal/suatu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barang/benda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ditentukan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jenisnya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jumlah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hal/barang/benda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keabsahan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meskipun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jumlahnya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ditentukan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dihitung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kemudian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hari.</a:t>
            </a:r>
            <a:endParaRPr sz="1000">
              <a:latin typeface="Calibri"/>
              <a:cs typeface="Calibri"/>
            </a:endParaRPr>
          </a:p>
          <a:p>
            <a:pPr marL="469900" marR="14287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diperjanjikan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baru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kemudian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hari,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Pengikatan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Jual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Beli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rumah/apartemen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sedang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pembangunan.</a:t>
            </a:r>
            <a:endParaRPr sz="1000">
              <a:latin typeface="Calibri"/>
              <a:cs typeface="Calibri"/>
            </a:endParaRPr>
          </a:p>
          <a:p>
            <a:pPr marL="469900" marR="144145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hal/barang/benda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warisan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terbuka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pewaris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hidup,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melepaskan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menjanjikan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sesuatu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hal/barang/benda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warisan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diperkenankan.</a:t>
            </a:r>
            <a:endParaRPr sz="1000">
              <a:latin typeface="Calibri"/>
              <a:cs typeface="Calibri"/>
            </a:endParaRPr>
          </a:p>
          <a:p>
            <a:pPr marL="469900" indent="-216535" algn="just">
              <a:lnSpc>
                <a:spcPct val="100000"/>
              </a:lnSpc>
              <a:spcBef>
                <a:spcPts val="840"/>
              </a:spcBef>
              <a:buAutoNum type="arabicPeriod" startAt="4"/>
              <a:tabLst>
                <a:tab pos="4705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sebab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halal.</a:t>
            </a:r>
            <a:endParaRPr sz="1000">
              <a:latin typeface="Calibri"/>
              <a:cs typeface="Calibri"/>
            </a:endParaRPr>
          </a:p>
          <a:p>
            <a:pPr marL="469900" marR="143510" algn="just">
              <a:lnSpc>
                <a:spcPct val="110800"/>
              </a:lnSpc>
              <a:spcBef>
                <a:spcPts val="284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memiliki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sebab/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causa/cause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isi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mempunyai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sebab/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causa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menyebabkan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mempunyai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kekuatan 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1335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27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83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dengan:</a:t>
            </a:r>
            <a:endParaRPr sz="1000">
              <a:latin typeface="Calibri"/>
              <a:cs typeface="Calibri"/>
            </a:endParaRPr>
          </a:p>
          <a:p>
            <a:pPr marL="685800" lvl="1" indent="-216535" algn="just">
              <a:lnSpc>
                <a:spcPct val="100000"/>
              </a:lnSpc>
              <a:spcBef>
                <a:spcPts val="415"/>
              </a:spcBef>
              <a:buAutoNum type="alphaLcPeriod"/>
              <a:tabLst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28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>
              <a:latin typeface="Calibri"/>
              <a:cs typeface="Calibri"/>
            </a:endParaRPr>
          </a:p>
          <a:p>
            <a:pPr marL="38100" algn="just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26   </a:t>
            </a:r>
            <a:r>
              <a:rPr sz="800" spc="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284.</a:t>
            </a:r>
            <a:endParaRPr sz="800">
              <a:latin typeface="Cambria"/>
              <a:cs typeface="Cambria"/>
            </a:endParaRPr>
          </a:p>
          <a:p>
            <a:pPr marL="38100" algn="just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27   </a:t>
            </a:r>
            <a:r>
              <a:rPr sz="800" spc="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285.</a:t>
            </a:r>
            <a:endParaRPr sz="800">
              <a:latin typeface="Cambria"/>
              <a:cs typeface="Cambria"/>
            </a:endParaRPr>
          </a:p>
          <a:p>
            <a:pPr marL="38100" marR="143510" algn="just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Melalui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Arrest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Lindenbaum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vs.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Cohen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pada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tanggal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31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Januari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1919,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terjadi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perubahan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penafsiran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Pasal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1401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Burgerlijk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Wetboek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(BW)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Belanda atau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Pasal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1365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KUH Perdata,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yaitu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semula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ditafsirkan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sebagai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perbuatan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melanggar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-5" dirty="0">
                <a:solidFill>
                  <a:srgbClr val="231F20"/>
                </a:solidFill>
                <a:latin typeface="Cambria"/>
                <a:cs typeface="Cambria"/>
              </a:rPr>
              <a:t>undang-undang</a:t>
            </a:r>
            <a:r>
              <a:rPr sz="800" b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(on</a:t>
            </a:r>
            <a:r>
              <a:rPr sz="800" b="1" i="1" spc="-5" dirty="0">
                <a:solidFill>
                  <a:srgbClr val="231F20"/>
                </a:solidFill>
                <a:latin typeface="Cambria"/>
                <a:cs typeface="Cambria"/>
              </a:rPr>
              <a:t>wet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matige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daad), </a:t>
            </a:r>
            <a:r>
              <a:rPr sz="800" i="1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ditafsirkan lebih luas menjadi perbuatan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melanggar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b="1" spc="-5" dirty="0">
                <a:solidFill>
                  <a:srgbClr val="231F20"/>
                </a:solidFill>
                <a:latin typeface="Cambria"/>
                <a:cs typeface="Cambria"/>
              </a:rPr>
              <a:t>hukum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(on</a:t>
            </a:r>
            <a:r>
              <a:rPr sz="800" b="1" i="1" spc="-5" dirty="0">
                <a:solidFill>
                  <a:srgbClr val="231F20"/>
                </a:solidFill>
                <a:latin typeface="Cambria"/>
                <a:cs typeface="Cambria"/>
              </a:rPr>
              <a:t>recht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matige daad)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609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11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300" y="515043"/>
            <a:ext cx="1169035" cy="3632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229"/>
              </a:spcBef>
              <a:buAutoNum type="alphaLcPeriod" startAt="2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kesusilaan;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 startAt="2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ketertiban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umum.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995" y="1070965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d.</a:t>
            </a:r>
            <a:r>
              <a:rPr sz="1100" b="1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Akibat</a:t>
            </a:r>
            <a:r>
              <a:rPr sz="11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7899" y="1347239"/>
            <a:ext cx="4367530" cy="598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1447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memenuhi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(empat)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keabsahan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atas, 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1320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menimbulkan 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sebagai berikut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1338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29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469900" marR="143510" indent="-216535" algn="just">
              <a:lnSpc>
                <a:spcPct val="110800"/>
              </a:lnSpc>
              <a:spcBef>
                <a:spcPts val="284"/>
              </a:spcBef>
              <a:buFont typeface="Calibri"/>
              <a:buAutoNum type="arabicPeriod"/>
              <a:tabLst>
                <a:tab pos="4705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berlaku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undang-undang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bagi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membuat </a:t>
            </a:r>
            <a:r>
              <a:rPr sz="1000" b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469900" indent="-216535" algn="just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4705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ditarik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kembali/dibatalkan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sepihak,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kecuali:</a:t>
            </a:r>
            <a:endParaRPr sz="1000">
              <a:latin typeface="Calibri"/>
              <a:cs typeface="Calibri"/>
            </a:endParaRPr>
          </a:p>
          <a:p>
            <a:pPr marL="685800" lvl="1" indent="-216535" algn="just">
              <a:lnSpc>
                <a:spcPct val="100000"/>
              </a:lnSpc>
              <a:spcBef>
                <a:spcPts val="414"/>
              </a:spcBef>
              <a:buChar char="•"/>
              <a:tabLst>
                <a:tab pos="6864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membuat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endParaRPr sz="1000">
              <a:latin typeface="Calibri"/>
              <a:cs typeface="Calibri"/>
            </a:endParaRPr>
          </a:p>
          <a:p>
            <a:pPr marL="685800" lvl="1" indent="-216535" algn="just">
              <a:lnSpc>
                <a:spcPct val="100000"/>
              </a:lnSpc>
              <a:spcBef>
                <a:spcPts val="130"/>
              </a:spcBef>
              <a:buChar char="•"/>
              <a:tabLst>
                <a:tab pos="6864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alasan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cukup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hukum, 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lain:</a:t>
            </a:r>
            <a:endParaRPr sz="1000">
              <a:latin typeface="Calibri"/>
              <a:cs typeface="Calibri"/>
            </a:endParaRPr>
          </a:p>
          <a:p>
            <a:pPr marL="901700" marR="146050" lvl="2" indent="-216535" algn="just">
              <a:lnSpc>
                <a:spcPct val="110800"/>
              </a:lnSpc>
              <a:spcBef>
                <a:spcPts val="280"/>
              </a:spcBef>
              <a:buChar char="o"/>
              <a:tabLst>
                <a:tab pos="9023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sewa menyewa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lisan dapat diakhiri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pemberitahuan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pengakhiran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kebiasaan setempat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1571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15" baseline="35353" dirty="0">
                <a:solidFill>
                  <a:srgbClr val="231F20"/>
                </a:solidFill>
                <a:latin typeface="Calibri"/>
                <a:cs typeface="Calibri"/>
              </a:rPr>
              <a:t>30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901700" marR="147320" lvl="2" indent="-216535" algn="just">
              <a:lnSpc>
                <a:spcPct val="110800"/>
              </a:lnSpc>
              <a:buChar char="o"/>
              <a:tabLst>
                <a:tab pos="9023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mengakhiri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dan penerima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mengembalikan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diperolehnya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1814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31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901700" marR="148590" lvl="2" indent="-216535" algn="just">
              <a:lnSpc>
                <a:spcPct val="110800"/>
              </a:lnSpc>
              <a:spcBef>
                <a:spcPts val="5"/>
              </a:spcBef>
              <a:buChar char="o"/>
              <a:tabLst>
                <a:tab pos="9023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mengakhiri perjanjian pemberian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1817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Perdata);</a:t>
            </a:r>
            <a:endParaRPr sz="1000">
              <a:latin typeface="Calibri"/>
              <a:cs typeface="Calibri"/>
            </a:endParaRPr>
          </a:p>
          <a:p>
            <a:pPr marL="469900" indent="-216535" algn="just">
              <a:lnSpc>
                <a:spcPct val="100000"/>
              </a:lnSpc>
              <a:spcBef>
                <a:spcPts val="835"/>
              </a:spcBef>
              <a:buFont typeface="Calibri"/>
              <a:buAutoNum type="arabicPeriod"/>
              <a:tabLst>
                <a:tab pos="4705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dilaksanakan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iktikad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baik.</a:t>
            </a:r>
            <a:endParaRPr sz="1000">
              <a:latin typeface="Calibri"/>
              <a:cs typeface="Calibri"/>
            </a:endParaRPr>
          </a:p>
          <a:p>
            <a:pPr marL="469900" marR="145415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memberikan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definisi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istilah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iktikad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namun menyebut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kurang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 puluh dua) kali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istilah iktikad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baik,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95,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96,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98,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530,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531,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533,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548,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567,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575,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576,</a:t>
            </a:r>
            <a:endParaRPr sz="10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604,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1146a,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1338,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1341,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1384,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1532,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1632,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1649,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1717,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1818,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1963,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  <a:p>
            <a:pPr marL="469900" marR="144780" algn="just">
              <a:lnSpc>
                <a:spcPct val="11080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1965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Perdata.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menunjukkan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adanya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tujuan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posisi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penting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iktikad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dalam 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Perdata, 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Perdata.</a:t>
            </a:r>
            <a:endParaRPr sz="1000">
              <a:latin typeface="Calibri"/>
              <a:cs typeface="Calibri"/>
            </a:endParaRPr>
          </a:p>
          <a:p>
            <a:pPr marL="469900" marR="14541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hal suatu pasal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perundang-undangan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jelas,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lengkap,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bahkan 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menyelesaikan suatu kasus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hukum,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hakim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penegak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lainnya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wajib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Calibri"/>
              <a:cs typeface="Calibri"/>
            </a:endParaRPr>
          </a:p>
          <a:p>
            <a:pPr marL="38100" marR="311277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29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Supra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note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3,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285. </a:t>
            </a:r>
            <a:r>
              <a:rPr sz="800" spc="-1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30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321.</a:t>
            </a:r>
            <a:endParaRPr sz="8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31    </a:t>
            </a:r>
            <a:r>
              <a:rPr sz="800" spc="-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 386.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12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9302" y="7158190"/>
            <a:ext cx="895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04252" y="0"/>
            <a:ext cx="756285" cy="1079500"/>
          </a:xfrm>
          <a:custGeom>
            <a:avLst/>
            <a:gdLst/>
            <a:ahLst/>
            <a:cxnLst/>
            <a:rect l="l" t="t" r="r" b="b"/>
            <a:pathLst>
              <a:path w="756285" h="1079500">
                <a:moveTo>
                  <a:pt x="755992" y="0"/>
                </a:moveTo>
                <a:lnTo>
                  <a:pt x="0" y="0"/>
                </a:lnTo>
                <a:lnTo>
                  <a:pt x="0" y="899002"/>
                </a:lnTo>
                <a:lnTo>
                  <a:pt x="2812" y="927127"/>
                </a:lnTo>
                <a:lnTo>
                  <a:pt x="22499" y="989001"/>
                </a:lnTo>
                <a:lnTo>
                  <a:pt x="75936" y="1050875"/>
                </a:lnTo>
                <a:lnTo>
                  <a:pt x="179997" y="1078999"/>
                </a:lnTo>
                <a:lnTo>
                  <a:pt x="575995" y="1078999"/>
                </a:lnTo>
                <a:lnTo>
                  <a:pt x="604120" y="1076187"/>
                </a:lnTo>
                <a:lnTo>
                  <a:pt x="665994" y="1056499"/>
                </a:lnTo>
                <a:lnTo>
                  <a:pt x="727868" y="1003063"/>
                </a:lnTo>
                <a:lnTo>
                  <a:pt x="755992" y="899002"/>
                </a:lnTo>
                <a:lnTo>
                  <a:pt x="755992" y="0"/>
                </a:lnTo>
                <a:close/>
              </a:path>
            </a:pathLst>
          </a:custGeom>
          <a:solidFill>
            <a:srgbClr val="E33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3299" y="506874"/>
            <a:ext cx="11118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Daftar</a:t>
            </a:r>
            <a:r>
              <a:rPr spc="-80" dirty="0"/>
              <a:t> </a:t>
            </a:r>
            <a:r>
              <a:rPr dirty="0"/>
              <a:t>Isi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3299" y="1248604"/>
            <a:ext cx="4201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59250" algn="l"/>
              </a:tabLst>
            </a:pP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nt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ar dari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GI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sz="1000" b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.....................................................................................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.	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299" y="1401004"/>
            <a:ext cx="4201795" cy="12299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95"/>
              </a:spcBef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Pengantar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Penulis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Utama</a:t>
            </a:r>
            <a:r>
              <a:rPr sz="1000" b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</a:t>
            </a:r>
            <a:r>
              <a:rPr sz="1000" b="1" spc="2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2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iii</a:t>
            </a:r>
            <a:endParaRPr sz="1000">
              <a:latin typeface="Calibri"/>
              <a:cs typeface="Calibri"/>
            </a:endParaRPr>
          </a:p>
          <a:p>
            <a:pPr marL="4102100" marR="5080" indent="28575" algn="just">
              <a:lnSpc>
                <a:spcPct val="15810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v  vi  vi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499" y="3015375"/>
            <a:ext cx="3479165" cy="7010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1. 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....................................................................................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2.  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 ..............................................</a:t>
            </a:r>
            <a:endParaRPr sz="1000">
              <a:latin typeface="Calibri"/>
              <a:cs typeface="Calibri"/>
            </a:endParaRPr>
          </a:p>
          <a:p>
            <a:pPr marL="203200" indent="-191135">
              <a:lnSpc>
                <a:spcPct val="100000"/>
              </a:lnSpc>
              <a:spcBef>
                <a:spcPts val="130"/>
              </a:spcBef>
              <a:buAutoNum type="arabicPeriod" startAt="3"/>
              <a:tabLst>
                <a:tab pos="2038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Baku...........</a:t>
            </a:r>
            <a:endParaRPr sz="1000">
              <a:latin typeface="Calibri"/>
              <a:cs typeface="Calibri"/>
            </a:endParaRPr>
          </a:p>
          <a:p>
            <a:pPr marL="203200" indent="-191135">
              <a:lnSpc>
                <a:spcPct val="100000"/>
              </a:lnSpc>
              <a:spcBef>
                <a:spcPts val="130"/>
              </a:spcBef>
              <a:buAutoNum type="arabicPeriod" startAt="3"/>
              <a:tabLst>
                <a:tab pos="2038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Konsumen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299" y="1641914"/>
            <a:ext cx="4201795" cy="20745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690880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Daftar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Isi	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................................................................................................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Daftar</a:t>
            </a:r>
            <a:r>
              <a:rPr sz="1000" b="1" spc="3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Gambar.............................................................................................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Daftar</a:t>
            </a:r>
            <a:r>
              <a:rPr sz="10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Tabel</a:t>
            </a:r>
            <a:r>
              <a:rPr sz="1000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................................................................................................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endahulua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b="1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....................................................................................................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444500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BAB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I	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Gambaran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Umum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Perjanjian,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  <a:tabLst>
                <a:tab pos="3679190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 Klausula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..........................................................................	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46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3299" y="3763012"/>
            <a:ext cx="4201795" cy="10388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29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BAB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II  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Penggunaan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</a:t>
            </a:r>
            <a:r>
              <a:rPr sz="1000" b="1" spc="6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71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71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73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77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81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98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0499" y="3931926"/>
            <a:ext cx="3744595" cy="103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0510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1.</a:t>
            </a:r>
            <a:r>
              <a:rPr sz="1000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Telaah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Umum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Perjanjian Baku ..................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2.</a:t>
            </a:r>
            <a:r>
              <a:rPr sz="1000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Kelemahan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Baku ......................................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3.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Kelemahan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Baku.....................................</a:t>
            </a:r>
            <a:endParaRPr sz="1000">
              <a:latin typeface="Calibri"/>
              <a:cs typeface="Calibri"/>
            </a:endParaRPr>
          </a:p>
          <a:p>
            <a:pPr marL="203200" indent="-191135">
              <a:lnSpc>
                <a:spcPct val="100000"/>
              </a:lnSpc>
              <a:spcBef>
                <a:spcPts val="130"/>
              </a:spcBef>
              <a:buAutoNum type="arabicPeriod" startAt="4"/>
              <a:tabLst>
                <a:tab pos="2038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gunaan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erjanjian 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Bebe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</a:t>
            </a:r>
            <a:endParaRPr sz="1000">
              <a:latin typeface="Calibri"/>
              <a:cs typeface="Calibri"/>
            </a:endParaRPr>
          </a:p>
          <a:p>
            <a:pPr marL="203200" indent="-191135">
              <a:lnSpc>
                <a:spcPct val="100000"/>
              </a:lnSpc>
              <a:spcBef>
                <a:spcPts val="130"/>
              </a:spcBef>
              <a:buAutoNum type="arabicPeriod" startAt="4"/>
              <a:tabLst>
                <a:tab pos="2038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gunaan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erjanjian 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</a:t>
            </a:r>
            <a:endParaRPr sz="1000">
              <a:latin typeface="Calibri"/>
              <a:cs typeface="Calibri"/>
            </a:endParaRPr>
          </a:p>
          <a:p>
            <a:pPr marL="203200" indent="-191135">
              <a:lnSpc>
                <a:spcPct val="100000"/>
              </a:lnSpc>
              <a:spcBef>
                <a:spcPts val="130"/>
              </a:spcBef>
              <a:buAutoNum type="arabicPeriod" startAt="4"/>
              <a:tabLst>
                <a:tab pos="2038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Baku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Digital..............</a:t>
            </a:r>
            <a:r>
              <a:rPr sz="1000" spc="3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299" y="5017386"/>
            <a:ext cx="4201795" cy="17621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29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BAB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III</a:t>
            </a:r>
            <a:r>
              <a:rPr sz="1000" b="1" spc="4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Solusi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Baku.................................................</a:t>
            </a:r>
            <a:r>
              <a:rPr sz="1000" b="1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108</a:t>
            </a:r>
            <a:endParaRPr sz="1000">
              <a:latin typeface="Calibri"/>
              <a:cs typeface="Calibri"/>
            </a:endParaRPr>
          </a:p>
          <a:p>
            <a:pPr marL="469265" marR="5080" algn="just">
              <a:lnSpc>
                <a:spcPct val="11080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1.</a:t>
            </a:r>
            <a:r>
              <a:rPr sz="1000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Undang-Undang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Konsumen.................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108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2. 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Baku........................................................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140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3.  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elesaian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erjanjian 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  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144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95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BAB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IV  </a:t>
            </a:r>
            <a:r>
              <a:rPr sz="1000" b="1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Kesimpulan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Saran....................................................................</a:t>
            </a:r>
            <a:r>
              <a:rPr sz="1000" b="1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151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1.  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Kesimpulan...................................................................................</a:t>
            </a:r>
            <a:r>
              <a:rPr sz="1000" spc="3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151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2.  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omendas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  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152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0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ar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Pu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b="1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............................................................................................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1000" b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154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95"/>
              </a:spcBef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Biografi Penulis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Utama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Kontributor.......................................................</a:t>
            </a:r>
            <a:r>
              <a:rPr sz="1000" b="1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157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999" y="674016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899" y="518853"/>
            <a:ext cx="4328795" cy="681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06680" algn="just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Penemuan Hukum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(rechtsvinding),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dilarang 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menafsirkan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mengkonstruksikan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metode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Penemuan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Hukum.</a:t>
            </a:r>
            <a:endParaRPr sz="1000">
              <a:latin typeface="Calibri"/>
              <a:cs typeface="Calibri"/>
            </a:endParaRPr>
          </a:p>
          <a:p>
            <a:pPr marL="469900" marR="104775" algn="just">
              <a:lnSpc>
                <a:spcPct val="1083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Penemuan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menyediakan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2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kelompok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metode,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685800" indent="-216535">
              <a:lnSpc>
                <a:spcPct val="100000"/>
              </a:lnSpc>
              <a:spcBef>
                <a:spcPts val="380"/>
              </a:spcBef>
              <a:buAutoNum type="alphaLcPeriod"/>
              <a:tabLst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Metode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Penafsiran,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terdiri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atas:</a:t>
            </a:r>
            <a:endParaRPr sz="1000">
              <a:latin typeface="Calibri"/>
              <a:cs typeface="Calibri"/>
            </a:endParaRPr>
          </a:p>
          <a:p>
            <a:pPr marL="901700" lvl="1" indent="-216535">
              <a:lnSpc>
                <a:spcPct val="100000"/>
              </a:lnSpc>
              <a:spcBef>
                <a:spcPts val="385"/>
              </a:spcBef>
              <a:buFont typeface="Symbol"/>
              <a:buChar char=""/>
              <a:tabLst>
                <a:tab pos="901700" algn="l"/>
                <a:tab pos="9023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Autentik;</a:t>
            </a:r>
            <a:endParaRPr sz="1000">
              <a:latin typeface="Calibri"/>
              <a:cs typeface="Calibri"/>
            </a:endParaRPr>
          </a:p>
          <a:p>
            <a:pPr marL="901700" lvl="1" indent="-2165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901700" algn="l"/>
                <a:tab pos="9023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Gramatikal;</a:t>
            </a:r>
            <a:endParaRPr sz="1000">
              <a:latin typeface="Calibri"/>
              <a:cs typeface="Calibri"/>
            </a:endParaRPr>
          </a:p>
          <a:p>
            <a:pPr marL="901700" lvl="1" indent="-2165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901700" algn="l"/>
                <a:tab pos="9023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Historis;</a:t>
            </a:r>
            <a:endParaRPr sz="1000">
              <a:latin typeface="Calibri"/>
              <a:cs typeface="Calibri"/>
            </a:endParaRPr>
          </a:p>
          <a:p>
            <a:pPr marL="901700" lvl="1" indent="-2165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901700" algn="l"/>
                <a:tab pos="9023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Sistematis;</a:t>
            </a:r>
            <a:endParaRPr sz="1000">
              <a:latin typeface="Calibri"/>
              <a:cs typeface="Calibri"/>
            </a:endParaRPr>
          </a:p>
          <a:p>
            <a:pPr marL="901700" lvl="1" indent="-2165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901700" algn="l"/>
                <a:tab pos="9023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Sosiologis;</a:t>
            </a:r>
            <a:endParaRPr sz="1000">
              <a:latin typeface="Calibri"/>
              <a:cs typeface="Calibri"/>
            </a:endParaRPr>
          </a:p>
          <a:p>
            <a:pPr marL="901700" lvl="1" indent="-2165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901700" algn="l"/>
                <a:tab pos="9023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Antisipatoris.</a:t>
            </a:r>
            <a:endParaRPr sz="1000">
              <a:latin typeface="Calibri"/>
              <a:cs typeface="Calibri"/>
            </a:endParaRPr>
          </a:p>
          <a:p>
            <a:pPr marL="685800" indent="-216535">
              <a:lnSpc>
                <a:spcPct val="100000"/>
              </a:lnSpc>
              <a:spcBef>
                <a:spcPts val="665"/>
              </a:spcBef>
              <a:buAutoNum type="alphaLcPeriod"/>
              <a:tabLst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Metode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Konstruksi,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terdiri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atas:</a:t>
            </a:r>
            <a:endParaRPr sz="1000">
              <a:latin typeface="Calibri"/>
              <a:cs typeface="Calibri"/>
            </a:endParaRPr>
          </a:p>
          <a:p>
            <a:pPr marL="901700" lvl="1" indent="-216535">
              <a:lnSpc>
                <a:spcPct val="100000"/>
              </a:lnSpc>
              <a:spcBef>
                <a:spcPts val="385"/>
              </a:spcBef>
              <a:buFont typeface="Symbol"/>
              <a:buChar char=""/>
              <a:tabLst>
                <a:tab pos="901700" algn="l"/>
                <a:tab pos="902335" algn="l"/>
              </a:tabLst>
            </a:pP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Argumentum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contrario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901700" lvl="1" indent="-2165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901700" algn="l"/>
                <a:tab pos="9023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Analogi;</a:t>
            </a:r>
            <a:endParaRPr sz="1000">
              <a:latin typeface="Calibri"/>
              <a:cs typeface="Calibri"/>
            </a:endParaRPr>
          </a:p>
          <a:p>
            <a:pPr marL="901700" lvl="1" indent="-2165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901700" algn="l"/>
                <a:tab pos="9023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Penghalusan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(rechtsverfijning).</a:t>
            </a:r>
            <a:endParaRPr sz="1000">
              <a:latin typeface="Calibri"/>
              <a:cs typeface="Calibri"/>
            </a:endParaRPr>
          </a:p>
          <a:p>
            <a:pPr marL="469900" marR="106680" algn="just">
              <a:lnSpc>
                <a:spcPct val="1083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penafsiran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autentik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berhasil menemukan definisi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iktikad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baik, maka digunakan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penafsiran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gramatikal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melihat 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kamus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Black’s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Law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Dictionary</a:t>
            </a:r>
            <a:r>
              <a:rPr sz="825" i="1" spc="-7" baseline="35353" dirty="0">
                <a:solidFill>
                  <a:srgbClr val="231F20"/>
                </a:solidFill>
                <a:latin typeface="Calibri"/>
                <a:cs typeface="Calibri"/>
              </a:rPr>
              <a:t>32</a:t>
            </a:r>
            <a:r>
              <a:rPr sz="825" i="1" spc="150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bahwa:</a:t>
            </a:r>
            <a:endParaRPr sz="1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810"/>
              </a:spcBef>
            </a:pP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Good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faith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: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state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of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mind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consisting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in:</a:t>
            </a:r>
            <a:endParaRPr sz="1000">
              <a:latin typeface="Calibri"/>
              <a:cs typeface="Calibri"/>
            </a:endParaRPr>
          </a:p>
          <a:p>
            <a:pPr marL="685800" indent="-216535">
              <a:lnSpc>
                <a:spcPct val="100000"/>
              </a:lnSpc>
              <a:spcBef>
                <a:spcPts val="380"/>
              </a:spcBef>
              <a:buAutoNum type="arabicParenBoth"/>
              <a:tabLst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honesty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belief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purpose;</a:t>
            </a:r>
            <a:endParaRPr sz="1000">
              <a:latin typeface="Calibri"/>
              <a:cs typeface="Calibri"/>
            </a:endParaRPr>
          </a:p>
          <a:p>
            <a:pPr marL="714375" indent="-245110">
              <a:lnSpc>
                <a:spcPct val="100000"/>
              </a:lnSpc>
              <a:spcBef>
                <a:spcPts val="100"/>
              </a:spcBef>
              <a:buAutoNum type="arabicParenBoth"/>
              <a:tabLst>
                <a:tab pos="715010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faithfulness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one’s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duty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obligation;</a:t>
            </a:r>
            <a:endParaRPr sz="1000">
              <a:latin typeface="Calibri"/>
              <a:cs typeface="Calibri"/>
            </a:endParaRPr>
          </a:p>
          <a:p>
            <a:pPr marL="685800" marR="106045" indent="-216535">
              <a:lnSpc>
                <a:spcPct val="108300"/>
              </a:lnSpc>
              <a:buAutoNum type="arabicParenBoth"/>
              <a:tabLst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observance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reasonable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commercial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standards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fair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dealing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given trade or business; or</a:t>
            </a:r>
            <a:endParaRPr sz="1000">
              <a:latin typeface="Calibri"/>
              <a:cs typeface="Calibri"/>
            </a:endParaRPr>
          </a:p>
          <a:p>
            <a:pPr marL="685800" indent="-216535">
              <a:lnSpc>
                <a:spcPct val="100000"/>
              </a:lnSpc>
              <a:spcBef>
                <a:spcPts val="100"/>
              </a:spcBef>
              <a:buAutoNum type="arabicParenBoth"/>
              <a:tabLst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absent of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intent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to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defraud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or to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seek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unconscionable advantage.</a:t>
            </a:r>
            <a:endParaRPr sz="1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–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Also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termed bona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fides,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CF.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faith.</a:t>
            </a:r>
            <a:endParaRPr sz="1000">
              <a:latin typeface="Calibri"/>
              <a:cs typeface="Calibri"/>
            </a:endParaRPr>
          </a:p>
          <a:p>
            <a:pPr marL="469900" marR="105410" algn="just">
              <a:lnSpc>
                <a:spcPct val="1083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penafsiran gramatikal,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pengertian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iktikad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kehendak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manusia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jujur,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perikatan,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taat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standar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yang wajar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bisnis tertentu,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bermaksud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menipu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atau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keuntungan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tidak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adil.</a:t>
            </a:r>
            <a:endParaRPr sz="1000">
              <a:latin typeface="Calibri"/>
              <a:cs typeface="Calibri"/>
            </a:endParaRPr>
          </a:p>
          <a:p>
            <a:pPr marL="469900" marR="106680" algn="just">
              <a:lnSpc>
                <a:spcPct val="1083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Adapun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tujuan dari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iktikad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yaitu setelah perjanjian dibuat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memenuhi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4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(empat)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syarat,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dilaksanakan dengan iktikad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membuat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1338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(3) KUH 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33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54000" indent="-216535">
              <a:lnSpc>
                <a:spcPct val="100000"/>
              </a:lnSpc>
              <a:spcBef>
                <a:spcPts val="620"/>
              </a:spcBef>
              <a:buAutoNum type="arabicPlain" startAt="32"/>
              <a:tabLst>
                <a:tab pos="254635" algn="l"/>
              </a:tabLst>
            </a:pP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Bryan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A.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Garner,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Black’s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Law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Dictionary,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Eight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Edition,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2004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West,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hlm.713.</a:t>
            </a:r>
            <a:endParaRPr sz="800">
              <a:latin typeface="Cambria"/>
              <a:cs typeface="Cambria"/>
            </a:endParaRPr>
          </a:p>
          <a:p>
            <a:pPr marL="254000" indent="-216535">
              <a:lnSpc>
                <a:spcPct val="100000"/>
              </a:lnSpc>
              <a:buAutoNum type="arabicPlain" startAt="32"/>
              <a:tabLst>
                <a:tab pos="254635" algn="l"/>
              </a:tabLst>
            </a:pP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Supra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note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3,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285.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609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13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869703"/>
            <a:ext cx="167830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34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286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–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287.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14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995" y="576008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e.</a:t>
            </a:r>
            <a:r>
              <a:rPr sz="1100" b="1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Penafsiran Perjanjian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799" y="834278"/>
            <a:ext cx="4113529" cy="564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8580" algn="just">
              <a:lnSpc>
                <a:spcPct val="1108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selalu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mengungkapkan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kehendaknya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tepat,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berpotensi menimbulkan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dilaksanakan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perbedaan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penafsiran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tertentu.</a:t>
            </a:r>
            <a:endParaRPr sz="1000">
              <a:latin typeface="Calibri"/>
              <a:cs typeface="Calibri"/>
            </a:endParaRPr>
          </a:p>
          <a:p>
            <a:pPr marL="76200" marR="685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 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menyediakan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menafsirkan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perbedaan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penafsiran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diselesaikan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dihindarkan. Dalam hal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perbedaan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penafsiran </a:t>
            </a:r>
            <a:r>
              <a:rPr sz="10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hadapan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menafsirkan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hakim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mengambil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putusan terhadap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 kepada mereka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1342-1351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34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76200" marR="70485" algn="just">
              <a:lnSpc>
                <a:spcPct val="1108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garis besar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(sepuluh) macam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menafsirkan kata/frasa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 yaitu:</a:t>
            </a:r>
            <a:endParaRPr sz="1000">
              <a:latin typeface="Calibri"/>
              <a:cs typeface="Calibri"/>
            </a:endParaRPr>
          </a:p>
          <a:p>
            <a:pPr marL="292100" marR="71120" indent="-216535" algn="just">
              <a:lnSpc>
                <a:spcPct val="110800"/>
              </a:lnSpc>
              <a:spcBef>
                <a:spcPts val="285"/>
              </a:spcBef>
              <a:buAutoNum type="arabicPeriod"/>
              <a:tabLst>
                <a:tab pos="2927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jelas,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ditafsirkan;</a:t>
            </a:r>
            <a:endParaRPr sz="1000">
              <a:latin typeface="Calibri"/>
              <a:cs typeface="Calibri"/>
            </a:endParaRPr>
          </a:p>
          <a:p>
            <a:pPr marL="292100" marR="69850" indent="-216535" algn="just">
              <a:lnSpc>
                <a:spcPct val="110800"/>
              </a:lnSpc>
              <a:buAutoNum type="arabicPeriod"/>
              <a:tabLst>
                <a:tab pos="2927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diberikan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macam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penafsiran,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arti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menyelidiki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maksud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mereka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berpegang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teguh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arti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harfiah;</a:t>
            </a:r>
            <a:endParaRPr sz="1000">
              <a:latin typeface="Calibri"/>
              <a:cs typeface="Calibri"/>
            </a:endParaRPr>
          </a:p>
          <a:p>
            <a:pPr marL="292100" marR="69850" indent="-216535" algn="just">
              <a:lnSpc>
                <a:spcPct val="110800"/>
              </a:lnSpc>
              <a:buAutoNum type="arabicPeriod"/>
              <a:tabLst>
                <a:tab pos="2927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 arti, maka harus dipilih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arti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dilaksanakan,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arti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dilaksanakan;</a:t>
            </a:r>
            <a:endParaRPr sz="1000">
              <a:latin typeface="Calibri"/>
              <a:cs typeface="Calibri"/>
            </a:endParaRPr>
          </a:p>
          <a:p>
            <a:pPr marL="292100" marR="71120" indent="-216535" algn="just">
              <a:lnSpc>
                <a:spcPct val="110800"/>
              </a:lnSpc>
              <a:buAutoNum type="arabicPeriod"/>
              <a:tabLst>
                <a:tab pos="2927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 arti, maka harus dipilih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arti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paling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sifat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tersebut;</a:t>
            </a:r>
            <a:endParaRPr sz="1000">
              <a:latin typeface="Calibri"/>
              <a:cs typeface="Calibri"/>
            </a:endParaRPr>
          </a:p>
          <a:p>
            <a:pPr marL="292100" marR="69850" indent="-216535" algn="just">
              <a:lnSpc>
                <a:spcPct val="110800"/>
              </a:lnSpc>
              <a:buAutoNum type="arabicPeriod"/>
              <a:tabLst>
                <a:tab pos="2927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menimbulkan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keraguan,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ditafsirkan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kebiasaan setempat,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tempat dimana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dibuat;</a:t>
            </a:r>
            <a:endParaRPr sz="1000">
              <a:latin typeface="Calibri"/>
              <a:cs typeface="Calibri"/>
            </a:endParaRPr>
          </a:p>
          <a:p>
            <a:pPr marL="292100" marR="69850" indent="-216535" algn="just">
              <a:lnSpc>
                <a:spcPct val="110800"/>
              </a:lnSpc>
              <a:spcBef>
                <a:spcPts val="5"/>
              </a:spcBef>
              <a:buAutoNum type="arabicPeriod"/>
              <a:tabLst>
                <a:tab pos="2927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menurut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kebiasaan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dimasukkan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dianggap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diam-diam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tacit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dimasukkan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meskipun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tegas;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999" y="686208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2503"/>
            <a:ext cx="3985260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 algn="just">
              <a:lnSpc>
                <a:spcPct val="112500"/>
              </a:lnSpc>
              <a:spcBef>
                <a:spcPts val="100"/>
              </a:spcBef>
              <a:buAutoNum type="arabicPeriod" startAt="7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(dirumuskan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pasal) 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ditafsirkan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kerangka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keseluruhan,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semua janji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(dirumuskan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pasal)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hubungan satu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lainnya;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2500"/>
              </a:lnSpc>
              <a:buAutoNum type="arabicPeriod" startAt="7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ditafsirkan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kerugian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meminta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diperjanjikan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perjanjian),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keuntungan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mengikatkan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dirinya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(pihak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 perjanjian);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2500"/>
              </a:lnSpc>
              <a:buAutoNum type="arabicPeriod" startAt="7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Meskipun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luas, namun arti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mencakup arti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kata/frasa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nyata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dimaksudkan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dibuat;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2500"/>
              </a:lnSpc>
              <a:buAutoNum type="arabicPeriod" startAt="7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 salah satu pihak dalam perjanjian memberikan penjelasan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dianggap hendak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mengurangi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membatasi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menurut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mengenai hal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dinyatakannya.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3302355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spc="-30" dirty="0">
                <a:solidFill>
                  <a:srgbClr val="231F20"/>
                </a:solidFill>
                <a:latin typeface="Calibri"/>
                <a:cs typeface="Calibri"/>
              </a:rPr>
              <a:t>f.</a:t>
            </a:r>
            <a:r>
              <a:rPr sz="1100" b="1" spc="2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Wanprestasi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" y="3578627"/>
            <a:ext cx="3987165" cy="28314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28600" indent="-216535" algn="just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Pengertian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2500"/>
              </a:lnSpc>
              <a:spcBef>
                <a:spcPts val="28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Istilah wanprestasi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berasal dari bahasa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Belanda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wanprestatie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 prestasi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buruk. Dalam bahasa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Inggris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default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breach of contract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wanprestasi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disebut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perjanjian.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860"/>
              </a:spcBef>
              <a:buAutoNum type="arabicPeriod" startAt="2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Macam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Wanprestasi</a:t>
            </a:r>
            <a:endParaRPr sz="1000">
              <a:latin typeface="Calibri"/>
              <a:cs typeface="Calibri"/>
            </a:endParaRPr>
          </a:p>
          <a:p>
            <a:pPr marL="228600" marR="7620" algn="just">
              <a:lnSpc>
                <a:spcPct val="112500"/>
              </a:lnSpc>
              <a:spcBef>
                <a:spcPts val="284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Perbuatan melanggar perjanjanjian oleh salah satu pihak dalam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430"/>
              </a:spcBef>
              <a:buFont typeface="Symbol"/>
              <a:buChar char=""/>
              <a:tabLst>
                <a:tab pos="444500" algn="l"/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dijanjikan;</a:t>
            </a:r>
            <a:endParaRPr sz="1000">
              <a:latin typeface="Calibri"/>
              <a:cs typeface="Calibri"/>
            </a:endParaRPr>
          </a:p>
          <a:p>
            <a:pPr marL="444500" marR="5080" lvl="1" indent="-216535">
              <a:lnSpc>
                <a:spcPct val="112500"/>
              </a:lnSpc>
              <a:buFont typeface="Symbol"/>
              <a:buChar char=""/>
              <a:tabLst>
                <a:tab pos="444500" algn="l"/>
                <a:tab pos="44513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dijanjikan,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dijanjikan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keliru;</a:t>
            </a:r>
            <a:endParaRPr sz="1000">
              <a:latin typeface="Calibri"/>
              <a:cs typeface="Calibri"/>
            </a:endParaRPr>
          </a:p>
          <a:p>
            <a:pPr marL="444500" marR="5080" lvl="1" indent="-216535">
              <a:lnSpc>
                <a:spcPct val="112500"/>
              </a:lnSpc>
              <a:buFont typeface="Symbol"/>
              <a:buChar char=""/>
              <a:tabLst>
                <a:tab pos="444500" algn="l"/>
                <a:tab pos="44513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dijanjikan,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terlambat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waktu yang dijanjikan;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150"/>
              </a:spcBef>
              <a:buFont typeface="Symbol"/>
              <a:buChar char=""/>
              <a:tabLst>
                <a:tab pos="444500" algn="l"/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503943"/>
            <a:ext cx="1678305" cy="83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35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271.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36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37    </a:t>
            </a:r>
            <a:r>
              <a:rPr sz="800" spc="-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 274.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38    </a:t>
            </a:r>
            <a:r>
              <a:rPr sz="800" spc="-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 269.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16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199" y="512503"/>
            <a:ext cx="4088129" cy="556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69850" indent="-216535" algn="just">
              <a:lnSpc>
                <a:spcPct val="112500"/>
              </a:lnSpc>
              <a:spcBef>
                <a:spcPts val="100"/>
              </a:spcBef>
              <a:buAutoNum type="arabicPeriod" startAt="3"/>
              <a:tabLst>
                <a:tab pos="2673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Sanksi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bagi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Melanggar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atau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Wanprestasi</a:t>
            </a:r>
            <a:endParaRPr sz="1000">
              <a:latin typeface="Calibri"/>
              <a:cs typeface="Calibri"/>
            </a:endParaRPr>
          </a:p>
          <a:p>
            <a:pPr marL="266700" marR="69215" algn="just">
              <a:lnSpc>
                <a:spcPct val="112500"/>
              </a:lnSpc>
              <a:spcBef>
                <a:spcPts val="28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wanprestasi, sehingga 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lainnya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mengalami kerugian, maka pihak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menggugat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merugikan untuk:</a:t>
            </a:r>
            <a:endParaRPr sz="1000">
              <a:latin typeface="Calibri"/>
              <a:cs typeface="Calibri"/>
            </a:endParaRPr>
          </a:p>
          <a:p>
            <a:pPr marL="482600" marR="68580" lvl="1" indent="-216535" algn="just">
              <a:lnSpc>
                <a:spcPct val="112500"/>
              </a:lnSpc>
              <a:spcBef>
                <a:spcPts val="285"/>
              </a:spcBef>
              <a:buFont typeface="Symbol"/>
              <a:buChar char=""/>
              <a:tabLst>
                <a:tab pos="4832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Membayar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mengalami kerugian berupa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bunga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1241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ongkos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nyata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telah dikeluarkan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pihak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pihak lain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wanprestasi;</a:t>
            </a:r>
            <a:endParaRPr sz="1000">
              <a:latin typeface="Calibri"/>
              <a:cs typeface="Calibri"/>
            </a:endParaRPr>
          </a:p>
          <a:p>
            <a:pPr marL="698500" marR="67945" lvl="2" indent="-216535" algn="just">
              <a:lnSpc>
                <a:spcPct val="112500"/>
              </a:lnSpc>
              <a:spcBef>
                <a:spcPts val="285"/>
              </a:spcBef>
              <a:buFont typeface="Calibri"/>
              <a:buChar char="o"/>
              <a:tabLst>
                <a:tab pos="6991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Rugi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damage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material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maupun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immaterial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dialami pihak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pihak lain melakukan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wanprestasi;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endParaRPr sz="1000">
              <a:latin typeface="Calibri"/>
              <a:cs typeface="Calibri"/>
            </a:endParaRPr>
          </a:p>
          <a:p>
            <a:pPr marL="698500" marR="68580" lvl="2" indent="-216535" algn="just">
              <a:lnSpc>
                <a:spcPct val="112500"/>
              </a:lnSpc>
              <a:buFont typeface="Calibri"/>
              <a:buChar char="o"/>
              <a:tabLst>
                <a:tab pos="6991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Bunga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interests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kehilangan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penghasilan/keuntungan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direncanakan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dirugikan.</a:t>
            </a:r>
            <a:endParaRPr sz="1000">
              <a:latin typeface="Calibri"/>
              <a:cs typeface="Calibri"/>
            </a:endParaRPr>
          </a:p>
          <a:p>
            <a:pPr marL="482600" algn="just">
              <a:lnSpc>
                <a:spcPct val="100000"/>
              </a:lnSpc>
              <a:spcBef>
                <a:spcPts val="715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emb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erhadap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ajuan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dirugi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an:</a:t>
            </a:r>
            <a:endParaRPr sz="1000">
              <a:latin typeface="Calibri"/>
              <a:cs typeface="Calibri"/>
            </a:endParaRPr>
          </a:p>
          <a:p>
            <a:pPr marL="698500" marR="69850" lvl="2" indent="-216535" algn="just">
              <a:lnSpc>
                <a:spcPct val="112500"/>
              </a:lnSpc>
              <a:spcBef>
                <a:spcPts val="285"/>
              </a:spcBef>
              <a:buChar char="o"/>
              <a:tabLst>
                <a:tab pos="6991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bunga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diduga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waktu perjanjian dibuat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1247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35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698500" marR="69215" lvl="2" indent="-216535" algn="just">
              <a:lnSpc>
                <a:spcPct val="112500"/>
              </a:lnSpc>
              <a:buChar char="o"/>
              <a:tabLst>
                <a:tab pos="6991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wanprestasi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terjadi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penipuan,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penggantian biaya,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bunga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pihak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bunga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dipenuhinya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1248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36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482600" marR="68580" lvl="1" indent="-216535" algn="just">
              <a:lnSpc>
                <a:spcPct val="112500"/>
              </a:lnSpc>
              <a:spcBef>
                <a:spcPts val="710"/>
              </a:spcBef>
              <a:buFont typeface="Symbol"/>
              <a:buChar char=""/>
              <a:tabLst>
                <a:tab pos="4832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Membatalkan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1266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37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Pembatalan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bertujuan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mengembalikan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keadaan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sebelum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pembuatan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perjanjian.</a:t>
            </a:r>
            <a:endParaRPr sz="1000">
              <a:latin typeface="Calibri"/>
              <a:cs typeface="Calibri"/>
            </a:endParaRPr>
          </a:p>
          <a:p>
            <a:pPr marL="482600" marR="69215" lvl="1" indent="-216535" algn="just">
              <a:lnSpc>
                <a:spcPct val="112500"/>
              </a:lnSpc>
              <a:spcBef>
                <a:spcPts val="705"/>
              </a:spcBef>
              <a:buFont typeface="Symbol"/>
              <a:buChar char=""/>
              <a:tabLst>
                <a:tab pos="4832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Menerima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alihan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risi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merugi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erhitung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sejak  saat terjadi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wanprestasi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1237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38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64963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625863"/>
            <a:ext cx="420179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Clr>
                <a:srgbClr val="231F20"/>
              </a:buClr>
              <a:buFont typeface="Cambria"/>
              <a:buAutoNum type="arabicPlain" startAt="39"/>
              <a:tabLst>
                <a:tab pos="2292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 marL="228600" indent="-216535">
              <a:lnSpc>
                <a:spcPct val="100000"/>
              </a:lnSpc>
              <a:buAutoNum type="arabicPlain" startAt="39"/>
              <a:tabLst>
                <a:tab pos="229235" algn="l"/>
              </a:tabLst>
            </a:pP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R.Tresna,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Komentar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HIR, 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PT.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Pradnya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Paramita,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1976,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 181.</a:t>
            </a:r>
            <a:endParaRPr sz="800">
              <a:latin typeface="Cambria"/>
              <a:cs typeface="Cambria"/>
            </a:endParaRPr>
          </a:p>
          <a:p>
            <a:pPr marL="228600" indent="-216535">
              <a:lnSpc>
                <a:spcPct val="100000"/>
              </a:lnSpc>
              <a:buAutoNum type="arabicPlain" startAt="39"/>
              <a:tabLst>
                <a:tab pos="229235" algn="l"/>
              </a:tabLst>
            </a:pP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Supra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note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3,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274.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355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17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500" y="515043"/>
            <a:ext cx="3884295" cy="397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66675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Risiko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memikul kerugian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peristiwa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menimpa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luar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kesalahan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pihak,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dikenal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keadaan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memaksa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force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majeure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endParaRPr sz="1000">
              <a:latin typeface="Calibri"/>
              <a:cs typeface="Calibri"/>
            </a:endParaRPr>
          </a:p>
          <a:p>
            <a:pPr marL="279400" marR="68580" algn="just">
              <a:lnSpc>
                <a:spcPct val="110800"/>
              </a:lnSpc>
              <a:spcBef>
                <a:spcPts val="56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sejak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beli dibuat,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risiko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tanggungjawab pihak pembeli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sekalipun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diserahkan.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penjual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wanprestasi,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misalnya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menyerahkan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obyek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jual beli, maka sejak saat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risiko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beralih menjadi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 penjual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1237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2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39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79400" marR="68580" indent="-216535">
              <a:lnSpc>
                <a:spcPct val="110800"/>
              </a:lnSpc>
              <a:spcBef>
                <a:spcPts val="710"/>
              </a:spcBef>
              <a:buFont typeface="Calibri"/>
              <a:buChar char="•"/>
              <a:tabLst>
                <a:tab pos="279400" algn="l"/>
                <a:tab pos="2800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Membayar</a:t>
            </a:r>
            <a:r>
              <a:rPr sz="1000" b="1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biaya</a:t>
            </a:r>
            <a:r>
              <a:rPr sz="10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perkara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bila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diselesaikan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mengalami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berhasil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membuktikan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depan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wanprestasi,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diwajibkan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membayar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perkara.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Acara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barangsiapa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dikalahkan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keputusan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hakim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membayar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181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HIR)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40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79400" marR="69215" indent="-216535" algn="just">
              <a:lnSpc>
                <a:spcPct val="110800"/>
              </a:lnSpc>
              <a:spcBef>
                <a:spcPts val="570"/>
              </a:spcBef>
              <a:buFont typeface="Symbol"/>
              <a:buChar char=""/>
              <a:tabLst>
                <a:tab pos="2800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Memenuhi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pihak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wanprestasi,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meminta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pembatalan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disertai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 biaya,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bunga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1267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41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4708067"/>
            <a:ext cx="4176395" cy="37655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3335" rIns="0" bIns="0" rtlCol="0">
            <a:spAutoFit/>
          </a:bodyPr>
          <a:lstStyle/>
          <a:p>
            <a:pPr marL="230504" marR="516890" indent="-180340">
              <a:lnSpc>
                <a:spcPct val="101499"/>
              </a:lnSpc>
              <a:spcBef>
                <a:spcPts val="105"/>
              </a:spcBef>
            </a:pP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g.</a:t>
            </a:r>
            <a:r>
              <a:rPr sz="1100" b="1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Gugatan</a:t>
            </a:r>
            <a:r>
              <a:rPr sz="11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1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1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1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100" b="1" spc="-2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Wanprestasi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" y="5190530"/>
            <a:ext cx="3985895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dirugikan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wanprestasi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mengajukan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melalui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mengajukan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permohonan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arbitrase.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5999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18  </a:t>
            </a:r>
            <a:r>
              <a:rPr sz="10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7165" cy="200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permohonan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dirugikan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penggugat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 pemohon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membuktikan:</a:t>
            </a:r>
            <a:endParaRPr sz="1000">
              <a:latin typeface="Calibri"/>
              <a:cs typeface="Calibri"/>
            </a:endParaRPr>
          </a:p>
          <a:p>
            <a:pPr marL="228600" marR="8255" indent="-216535" algn="just">
              <a:lnSpc>
                <a:spcPct val="110800"/>
              </a:lnSpc>
              <a:spcBef>
                <a:spcPts val="284"/>
              </a:spcBef>
              <a:buAutoNum type="arabicPeriod"/>
              <a:tabLst>
                <a:tab pos="229235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(dalam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bentuk)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(penggugat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pemohon)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wanprestasi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(tergugat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termohon);</a:t>
            </a:r>
            <a:endParaRPr sz="1000">
              <a:latin typeface="Calibri"/>
              <a:cs typeface="Calibri"/>
            </a:endParaRPr>
          </a:p>
          <a:p>
            <a:pPr marL="228600" marR="7620" indent="-216535" algn="just">
              <a:lnSpc>
                <a:spcPct val="110800"/>
              </a:lnSpc>
              <a:buAutoNum type="arabi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masing-masing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 pada angka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terukur atau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diukur.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0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satu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terpenuhi,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wanprestasi,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melainkan 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didasarkan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2742069"/>
            <a:ext cx="4176395" cy="37655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3335" rIns="0" bIns="0" rtlCol="0">
            <a:spAutoFit/>
          </a:bodyPr>
          <a:lstStyle/>
          <a:p>
            <a:pPr marL="230504" marR="44450" indent="-180340">
              <a:lnSpc>
                <a:spcPct val="101499"/>
              </a:lnSpc>
              <a:spcBef>
                <a:spcPts val="105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h.</a:t>
            </a:r>
            <a:r>
              <a:rPr sz="1100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Pembelaaan</a:t>
            </a:r>
            <a:r>
              <a:rPr sz="1100" b="1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1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1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1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100" b="1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1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100" b="1" spc="-2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Wanprestasi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" y="3188517"/>
            <a:ext cx="3986529" cy="302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wanprestasi,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4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4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4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spc="4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wanprestasi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tergugat,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pembelaan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membebaskan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menanggung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ganti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mengajukan 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alasan.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Alasan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lain: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280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keadaan memaksa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force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majeur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menimbulkan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risiko,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menanggung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diakibatkan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peristiwa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menimpa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luar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kesalahan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perjanjian;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buFont typeface="Symbol"/>
              <a:buChar char=""/>
              <a:tabLst>
                <a:tab pos="229235" algn="l"/>
              </a:tabLst>
            </a:pP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Exceptio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non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adimpleti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contractus,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wanprestasi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terlebih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dahulu,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 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lainnya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memenuhi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kewajibannya.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buFont typeface="Symbol"/>
              <a:buChar char="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Pelepasan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rechtsverwerking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melepaskan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wanprestasi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melepaskan 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995" y="576008"/>
            <a:ext cx="4176395" cy="230504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300" b="1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Perjanjian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 Baku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dan</a:t>
            </a:r>
            <a:r>
              <a:rPr sz="13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mbria"/>
                <a:cs typeface="Cambria"/>
              </a:rPr>
              <a:t>Klausula</a:t>
            </a:r>
            <a:r>
              <a:rPr sz="13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Baku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995" y="856818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889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70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a.  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Pengertian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42</a:t>
            </a:r>
            <a:endParaRPr sz="825" baseline="35353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000" y="613056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000" y="6868432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5">
                <a:moveTo>
                  <a:pt x="0" y="0"/>
                </a:moveTo>
                <a:lnTo>
                  <a:pt x="567029" y="0"/>
                </a:lnTo>
              </a:path>
            </a:pathLst>
          </a:custGeom>
          <a:ln w="6350">
            <a:solidFill>
              <a:srgbClr val="004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5199" y="1126278"/>
            <a:ext cx="4316095" cy="62103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82600" indent="-216535" algn="just">
              <a:lnSpc>
                <a:spcPct val="100000"/>
              </a:lnSpc>
              <a:spcBef>
                <a:spcPts val="509"/>
              </a:spcBef>
              <a:buFont typeface="Calibri"/>
              <a:buChar char="•"/>
              <a:tabLst>
                <a:tab pos="4832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Hakikat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Interaksi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Sosial</a:t>
            </a:r>
            <a:endParaRPr sz="1000">
              <a:latin typeface="Calibri"/>
              <a:cs typeface="Calibri"/>
            </a:endParaRPr>
          </a:p>
          <a:p>
            <a:pPr marL="482600" marR="81280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Pengertian “perjanjian” dalam bahasa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berasal dari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dasar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“janji”,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pernyataan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(yang bisa merupakan individu/kelompok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orang/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kelompok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bentuk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hukum)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sesuatu pada suatu waktu yang akan datang.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seyogianya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bersedia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mendapatkan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hasil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pelaksanaan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janji dari pihak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 itu.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 umumnya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penerima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pernyataan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memperkirakan 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sesuatu yang baik yang akan diterima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dialaminya.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Perkiraan 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mengalami sesuatu yang baik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itulah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andalan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“iktikad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baik”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melandasi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pernyataan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memberi janji. Kesediaan penerima janji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 didasarkan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logika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kebiasaan yang sederhana, 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mengamati,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lumrah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saja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menepati janji,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bersedia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akibatnya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dunia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apapun.</a:t>
            </a:r>
            <a:endParaRPr sz="1000">
              <a:latin typeface="Calibri"/>
              <a:cs typeface="Calibri"/>
            </a:endParaRPr>
          </a:p>
          <a:p>
            <a:pPr marL="482600" marR="81280" algn="just">
              <a:lnSpc>
                <a:spcPct val="110800"/>
              </a:lnSpc>
              <a:spcBef>
                <a:spcPts val="710"/>
              </a:spcBef>
            </a:pP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Gregory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Klass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merujuk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Joseph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Raz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“…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the power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promise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exists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only because, and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extent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that,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it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enhances our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moral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lives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.”</a:t>
            </a:r>
            <a:r>
              <a:rPr sz="825" spc="-15" baseline="35353" dirty="0">
                <a:solidFill>
                  <a:srgbClr val="231F20"/>
                </a:solidFill>
                <a:latin typeface="Calibri"/>
                <a:cs typeface="Calibri"/>
              </a:rPr>
              <a:t>43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masuk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bersedia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janji yang akan merugikan,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apalagi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mencelakakannya.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Sebaliknya,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menyusahkan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mencelakakan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dirinya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sendiri: “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Some acts,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however,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cannot be promised, such as selling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oneself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into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slavery… There is no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value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giving people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power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enslave themselves.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”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44</a:t>
            </a:r>
            <a:r>
              <a:rPr sz="825" spc="7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saja dalam hal 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dikecualikan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bersifat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mengelabui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menipu,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dibuktikan,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50800" marR="81280" algn="just">
              <a:lnSpc>
                <a:spcPct val="100000"/>
              </a:lnSpc>
              <a:buAutoNum type="arabicPlain" startAt="42"/>
              <a:tabLst>
                <a:tab pos="267335" algn="l"/>
              </a:tabLst>
            </a:pP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Uraian pada bagian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ini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merupakan kontribusi Prof. 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Dr.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phil. Budiono Kusumohamidjojo, SH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berjudul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‘Tinjauan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Filsafati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Tentang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Perjanjian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Baku’,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tanggal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14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September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2020,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dengan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penyesuaian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seperlunya.</a:t>
            </a:r>
            <a:endParaRPr sz="800">
              <a:latin typeface="Cambria"/>
              <a:cs typeface="Cambria"/>
            </a:endParaRPr>
          </a:p>
          <a:p>
            <a:pPr marL="50800" marR="80645" algn="just">
              <a:lnSpc>
                <a:spcPct val="100000"/>
              </a:lnSpc>
              <a:buAutoNum type="arabicPlain" startAt="42"/>
              <a:tabLst>
                <a:tab pos="2673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Gregory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Klass,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Introduction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to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Philosophical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Foundations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of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Contract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Law,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Georgetown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University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Law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Center,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March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2014,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3,</a:t>
            </a:r>
            <a:r>
              <a:rPr sz="800" spc="5" dirty="0">
                <a:solidFill>
                  <a:srgbClr val="0048AA"/>
                </a:solidFill>
                <a:latin typeface="Cambria"/>
                <a:cs typeface="Cambria"/>
              </a:rPr>
              <a:t> </a:t>
            </a:r>
            <a:r>
              <a:rPr sz="800" u="sng" spc="-5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  <a:hlinkClick r:id="rId2"/>
              </a:rPr>
              <a:t>https://scholarship.law.georgetown.edu/ </a:t>
            </a:r>
            <a:r>
              <a:rPr sz="800" dirty="0">
                <a:solidFill>
                  <a:srgbClr val="0048AA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0048AA"/>
                </a:solidFill>
                <a:latin typeface="Cambria"/>
                <a:cs typeface="Cambria"/>
                <a:hlinkClick r:id="rId2"/>
              </a:rPr>
              <a:t>facpub/1326</a:t>
            </a:r>
            <a:r>
              <a:rPr sz="800" spc="-5" dirty="0">
                <a:solidFill>
                  <a:srgbClr val="0048AA"/>
                </a:solidFill>
                <a:latin typeface="Cambria"/>
                <a:cs typeface="Cambria"/>
              </a:rPr>
              <a:t>;</a:t>
            </a:r>
            <a:r>
              <a:rPr sz="800" dirty="0">
                <a:solidFill>
                  <a:srgbClr val="0048AA"/>
                </a:solidFill>
                <a:latin typeface="Cambria"/>
                <a:cs typeface="Cambria"/>
              </a:rPr>
              <a:t> </a:t>
            </a:r>
            <a:r>
              <a:rPr sz="800" u="sng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  <a:hlinkClick r:id="rId3"/>
              </a:rPr>
              <a:t>http://ssrn.com/ </a:t>
            </a:r>
            <a:r>
              <a:rPr sz="800" u="sng" spc="-10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  <a:hlinkClick r:id="rId3"/>
              </a:rPr>
              <a:t>abstract=2410381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diunduh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tanggal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4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September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2020.</a:t>
            </a:r>
            <a:endParaRPr sz="800">
              <a:latin typeface="Cambria"/>
              <a:cs typeface="Cambria"/>
            </a:endParaRPr>
          </a:p>
          <a:p>
            <a:pPr marL="266700" indent="-216535" algn="just">
              <a:lnSpc>
                <a:spcPct val="100000"/>
              </a:lnSpc>
              <a:buAutoNum type="arabicPlain" startAt="42"/>
              <a:tabLst>
                <a:tab pos="2673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736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19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999" y="64963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899" y="515043"/>
            <a:ext cx="4290695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921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jatuh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ranah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pidana, dan 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perhatian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sungguh-sungguh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calon pemberi janji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beriktikad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baik.</a:t>
            </a:r>
            <a:endParaRPr sz="1000">
              <a:latin typeface="Calibri"/>
              <a:cs typeface="Calibri"/>
            </a:endParaRPr>
          </a:p>
          <a:p>
            <a:pPr marL="469900" marR="67945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Meskipun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pengertian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“perjanjian”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sudah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mencakup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pernyataan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timbal-balik,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mana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dua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lebih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sesuatu pada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waktu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datang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timbal-balik.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pernyataan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timbal-balik 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berlaku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pernyataan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 janji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sifatnya,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misalnya dalam hal pelimpahan hak waris.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juga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pemberian janji yang sepihak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sifatnya,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penerima janji 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saja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menolak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dalam keadaan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perjanjian.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sepihak si penerima janji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 itu, terjadilah perjanjian.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Pengertian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agreement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”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bahasa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Inggris,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Vertrag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”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bahasa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Jerman,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overeenkomst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Belanda,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mempunyai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konotasi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serupa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“perjanjian”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Indonesia.</a:t>
            </a:r>
            <a:endParaRPr sz="1000">
              <a:latin typeface="Calibri"/>
              <a:cs typeface="Calibri"/>
            </a:endParaRPr>
          </a:p>
          <a:p>
            <a:pPr marL="469900" marR="67310" algn="just">
              <a:lnSpc>
                <a:spcPct val="1108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kehidupan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sehari-hari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mewujudkan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interaksi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sosial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sebenarnya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(Edmund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Husserl: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Lebenswelt,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lifeworld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seringkali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terjadi,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orang-orang membuat perjanjian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mulai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dari hal-hal yang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sangat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sederhana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(misalnya: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janji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berangkat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kantor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bersama-sama),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sampai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transaksi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sangat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rumit,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mengandung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risiko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besar,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 untuk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jangka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waktu yang lama. Misalnya, perjanjian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seorang ayah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perusahaan asuransi untuk menjamin pendidikan anaknya,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kerjasama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multi-pihak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mendirikan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pembangkit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tenaga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listrik.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demikian,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interaksi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sosial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umumnya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direalisasikan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pelaksanaan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timbal-balik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pihak.</a:t>
            </a:r>
            <a:endParaRPr sz="1000">
              <a:latin typeface="Calibri"/>
              <a:cs typeface="Calibri"/>
            </a:endParaRPr>
          </a:p>
          <a:p>
            <a:pPr marL="469900" marR="685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sudah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inheren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antar-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pra-agraris. Sejak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praktik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perbankan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mulai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dijalankan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abad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ke-4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Yunani,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individu terlibat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interaksi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kaitan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badan-badan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zaman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sudah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dikenal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perjanjian-perjanjian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hipotek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4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kredit</a:t>
            </a:r>
            <a:r>
              <a:rPr sz="1000" spc="4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perkapalan.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45</a:t>
            </a:r>
            <a:r>
              <a:rPr sz="825" spc="277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25" spc="284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4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</a:t>
            </a:r>
            <a:r>
              <a:rPr sz="1000" spc="4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pascaindustrial,</a:t>
            </a:r>
            <a:r>
              <a:rPr sz="1000" spc="4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apalagi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Calibri"/>
              <a:cs typeface="Calibri"/>
            </a:endParaRPr>
          </a:p>
          <a:p>
            <a:pPr marL="38100" marR="67945" algn="just"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45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Michael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Ivanovitch</a:t>
            </a:r>
            <a:r>
              <a:rPr sz="800" spc="1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Restovtzeff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(1998),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Gesellschafts-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und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Wirtschaftsgeschichte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der </a:t>
            </a:r>
            <a:r>
              <a:rPr sz="800" i="1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hellenistischen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Cambria"/>
                <a:cs typeface="Cambria"/>
              </a:rPr>
              <a:t>Welt.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Band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2,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Primus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Verlag,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1998,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hlm.1028,</a:t>
            </a:r>
            <a:r>
              <a:rPr sz="800" spc="5" dirty="0">
                <a:solidFill>
                  <a:srgbClr val="0048AA"/>
                </a:solidFill>
                <a:latin typeface="Cambria"/>
                <a:cs typeface="Cambria"/>
              </a:rPr>
              <a:t> </a:t>
            </a:r>
            <a:r>
              <a:rPr sz="800" u="sng" spc="-5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</a:rPr>
              <a:t>https://de.wikipedia.org/wiki/ </a:t>
            </a:r>
            <a:r>
              <a:rPr sz="800" dirty="0">
                <a:solidFill>
                  <a:srgbClr val="0048AA"/>
                </a:solidFill>
                <a:latin typeface="Cambria"/>
                <a:cs typeface="Cambria"/>
              </a:rPr>
              <a:t> </a:t>
            </a:r>
            <a:r>
              <a:rPr sz="800" u="sng" spc="-5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</a:rPr>
              <a:t>Bank#Geschichte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, (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Diese Seite wurde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zuletzt am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6. September 2020 um 12:26 Uhr bearbeitet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),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diunduh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tanggal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10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September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2020.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38100" algn="just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20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499" y="515043"/>
            <a:ext cx="4101465" cy="4633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71755" algn="just">
              <a:lnSpc>
                <a:spcPct val="110800"/>
              </a:lnSpc>
              <a:spcBef>
                <a:spcPts val="100"/>
              </a:spcBef>
            </a:pP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post-modern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sudah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dihindari lagi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 interaksi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 bagi individu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kerangka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kolektif.</a:t>
            </a:r>
            <a:endParaRPr sz="1000">
              <a:latin typeface="Calibri"/>
              <a:cs typeface="Calibri"/>
            </a:endParaRPr>
          </a:p>
          <a:p>
            <a:pPr marL="279400" indent="-216535" algn="just">
              <a:lnSpc>
                <a:spcPct val="100000"/>
              </a:lnSpc>
              <a:spcBef>
                <a:spcPts val="840"/>
              </a:spcBef>
              <a:buFont typeface="Calibri"/>
              <a:buChar char="•"/>
              <a:tabLst>
                <a:tab pos="2800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Resiprositas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Interaksi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Sosial</a:t>
            </a:r>
            <a:endParaRPr sz="1000">
              <a:latin typeface="Calibri"/>
              <a:cs typeface="Calibri"/>
            </a:endParaRPr>
          </a:p>
          <a:p>
            <a:pPr marL="279400" marR="68580" algn="just">
              <a:lnSpc>
                <a:spcPct val="110800"/>
              </a:lnSpc>
              <a:spcBef>
                <a:spcPts val="28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merujuk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Gillin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Gillin,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Soerjono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Soekanto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rumusan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“interaksi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sosial”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“hubungan-hubungan sosial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dinamis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menyangkut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hubungan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orang-orang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kelompok-kelompok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manusia, 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orang perorangan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kelompok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manusia.”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46</a:t>
            </a:r>
            <a:endParaRPr sz="825" baseline="35353">
              <a:latin typeface="Calibri"/>
              <a:cs typeface="Calibri"/>
            </a:endParaRPr>
          </a:p>
          <a:p>
            <a:pPr marL="279400" marR="685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Dua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peneliti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pemikir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berbeda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disiplin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mewakili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temuan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menunjukkan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interaksi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sosial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terselenggara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antarmanusia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akhirnya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tukar-menukar.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Bronislaw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Malinowski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(1884–1942),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ahli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antropologi,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membangun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teorinya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studi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dilakukannya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1920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Kepulauan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Trobiand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tenggara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Papua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Niugini),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mengajukan teori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interaksi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terjadi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pertukaran barang berharga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exchange of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valuables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47 </a:t>
            </a:r>
            <a:r>
              <a:rPr sz="825" spc="7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1925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Marcel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Mauss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(1872 –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1950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ahli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sosiologi,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merespon teori Malinowski.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studinya atas konsep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potlatch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”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kalangan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Indian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Amerika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Laut,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Mauss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mengajukan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teorinya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kaidah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pertukaran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resiprositas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rule of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exchange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and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reciprocity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48</a:t>
            </a:r>
            <a:r>
              <a:rPr sz="825" spc="7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merupakan prinsip dasar dari kehidupan sosial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normal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very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principle of normal social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life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49</a:t>
            </a:r>
            <a:r>
              <a:rPr sz="825" spc="7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interaksi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sosial yang terjadi sehari-hari itu,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 merupakan bagian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resiprositas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melibatkan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kehormatan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pihak pemberi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each</a:t>
            </a:r>
            <a:r>
              <a:rPr sz="1000" i="1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gift</a:t>
            </a:r>
            <a:r>
              <a:rPr sz="1000" i="1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000" i="1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sz="1000" i="1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00" i="1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i="1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system</a:t>
            </a:r>
            <a:r>
              <a:rPr sz="1000" i="1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00" i="1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reciprocity</a:t>
            </a:r>
            <a:r>
              <a:rPr sz="1000" i="1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00" i="1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which</a:t>
            </a:r>
            <a:r>
              <a:rPr sz="1000" i="1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999" y="55895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2127" y="6502524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>
                <a:moveTo>
                  <a:pt x="0" y="0"/>
                </a:moveTo>
                <a:lnTo>
                  <a:pt x="405955" y="0"/>
                </a:lnTo>
              </a:path>
            </a:pathLst>
          </a:custGeom>
          <a:ln w="57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3299" y="5597164"/>
            <a:ext cx="4202430" cy="173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AutoNum type="arabicPlain" startAt="46"/>
              <a:tabLst>
                <a:tab pos="2292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Soerjono</a:t>
            </a:r>
            <a:r>
              <a:rPr sz="800" spc="1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Soekanto,</a:t>
            </a:r>
            <a:r>
              <a:rPr sz="800" spc="15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Sosiologi:</a:t>
            </a:r>
            <a:r>
              <a:rPr sz="800" spc="15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Suatu</a:t>
            </a:r>
            <a:r>
              <a:rPr sz="800" spc="1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Pengantar,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Jakarta:</a:t>
            </a:r>
            <a:r>
              <a:rPr sz="800" spc="15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PT</a:t>
            </a:r>
            <a:r>
              <a:rPr sz="800" spc="15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Raja</a:t>
            </a:r>
            <a:r>
              <a:rPr sz="800" spc="1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Grafindo</a:t>
            </a:r>
            <a:r>
              <a:rPr sz="800" spc="1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Persada</a:t>
            </a:r>
            <a:r>
              <a:rPr sz="800" spc="15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2015,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hlm.55.</a:t>
            </a:r>
            <a:endParaRPr sz="800">
              <a:latin typeface="Cambria"/>
              <a:cs typeface="Cambria"/>
            </a:endParaRPr>
          </a:p>
          <a:p>
            <a:pPr marL="228600" indent="-216535">
              <a:lnSpc>
                <a:spcPct val="100000"/>
              </a:lnSpc>
              <a:buAutoNum type="arabicPlain" startAt="47"/>
              <a:tabLst>
                <a:tab pos="2292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Bronislaw</a:t>
            </a:r>
            <a:r>
              <a:rPr sz="800" spc="3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Malinowski</a:t>
            </a:r>
            <a:r>
              <a:rPr sz="800" spc="3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(1920).  </a:t>
            </a:r>
            <a:r>
              <a:rPr sz="800" spc="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“Kula:</a:t>
            </a:r>
            <a:r>
              <a:rPr sz="800" spc="365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the</a:t>
            </a:r>
            <a:r>
              <a:rPr sz="800" spc="36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Circulating</a:t>
            </a:r>
            <a:r>
              <a:rPr sz="800" spc="365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Exchange</a:t>
            </a:r>
            <a:r>
              <a:rPr sz="800" spc="36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of  </a:t>
            </a:r>
            <a:r>
              <a:rPr sz="800" spc="1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Valuables</a:t>
            </a:r>
            <a:r>
              <a:rPr sz="800" spc="365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in  </a:t>
            </a:r>
            <a:r>
              <a:rPr sz="800" spc="1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the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Archipelagoes</a:t>
            </a:r>
            <a:r>
              <a:rPr sz="800" spc="15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of</a:t>
            </a:r>
            <a:r>
              <a:rPr sz="800" spc="2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Eastern</a:t>
            </a:r>
            <a:r>
              <a:rPr sz="800" spc="2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New</a:t>
            </a:r>
            <a:r>
              <a:rPr sz="800" spc="15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Guinea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”.</a:t>
            </a:r>
            <a:r>
              <a:rPr sz="800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Man.</a:t>
            </a:r>
            <a:r>
              <a:rPr sz="800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20:</a:t>
            </a:r>
            <a:r>
              <a:rPr sz="800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97–105.</a:t>
            </a:r>
            <a:r>
              <a:rPr sz="800" spc="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Source:</a:t>
            </a:r>
            <a:r>
              <a:rPr sz="800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50" b="1" i="1" spc="-5" dirty="0">
                <a:solidFill>
                  <a:srgbClr val="231F20"/>
                </a:solidFill>
                <a:latin typeface="Cambria"/>
                <a:cs typeface="Cambria"/>
              </a:rPr>
              <a:t>Man,</a:t>
            </a:r>
            <a:r>
              <a:rPr sz="850" b="1" i="1" spc="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Vol.</a:t>
            </a:r>
            <a:r>
              <a:rPr sz="800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20,</a:t>
            </a:r>
            <a:r>
              <a:rPr sz="800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1920,</a:t>
            </a:r>
            <a:r>
              <a:rPr sz="800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Published</a:t>
            </a:r>
            <a:endParaRPr sz="800">
              <a:latin typeface="Cambria"/>
              <a:cs typeface="Cambria"/>
            </a:endParaRPr>
          </a:p>
          <a:p>
            <a:pPr marL="12700" marR="5080">
              <a:lnSpc>
                <a:spcPts val="1140"/>
              </a:lnSpc>
              <a:spcBef>
                <a:spcPts val="55"/>
              </a:spcBef>
            </a:pP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by:</a:t>
            </a:r>
            <a:r>
              <a:rPr sz="800" u="sng" spc="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 </a:t>
            </a:r>
            <a:r>
              <a:rPr sz="800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Royal</a:t>
            </a:r>
            <a:r>
              <a:rPr sz="800" u="sng" spc="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 </a:t>
            </a:r>
            <a:r>
              <a:rPr sz="8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Anthropological</a:t>
            </a:r>
            <a:r>
              <a:rPr sz="800" u="sng" spc="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 </a:t>
            </a:r>
            <a:r>
              <a:rPr sz="8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Institute</a:t>
            </a:r>
            <a:r>
              <a:rPr sz="800" u="sng" spc="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 </a:t>
            </a:r>
            <a:r>
              <a:rPr sz="8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of</a:t>
            </a:r>
            <a:r>
              <a:rPr sz="800" u="sng" spc="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 </a:t>
            </a:r>
            <a:r>
              <a:rPr sz="8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Great</a:t>
            </a:r>
            <a:r>
              <a:rPr sz="800" u="sng" spc="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 </a:t>
            </a:r>
            <a:r>
              <a:rPr sz="8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Britain</a:t>
            </a:r>
            <a:r>
              <a:rPr sz="800" u="sng" spc="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 </a:t>
            </a:r>
            <a:r>
              <a:rPr sz="8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and</a:t>
            </a:r>
            <a:r>
              <a:rPr sz="800" u="sng" spc="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 </a:t>
            </a:r>
            <a:r>
              <a:rPr sz="8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mbria"/>
                <a:cs typeface="Cambria"/>
                <a:hlinkClick r:id="rId3"/>
              </a:rPr>
              <a:t>Ireland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1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Stable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URL:</a:t>
            </a:r>
            <a:r>
              <a:rPr sz="8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u="sng" spc="-10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  <a:hlinkClick r:id="rId4"/>
              </a:rPr>
              <a:t>http://www.jstor</a:t>
            </a:r>
            <a:r>
              <a:rPr sz="800" spc="-10" dirty="0">
                <a:solidFill>
                  <a:srgbClr val="0048AA"/>
                </a:solidFill>
                <a:latin typeface="Cambria"/>
                <a:cs typeface="Cambria"/>
                <a:hlinkClick r:id="rId4"/>
              </a:rPr>
              <a:t>. </a:t>
            </a:r>
            <a:r>
              <a:rPr sz="800" spc="-5" dirty="0">
                <a:solidFill>
                  <a:srgbClr val="0048AA"/>
                </a:solidFill>
                <a:latin typeface="Cambria"/>
                <a:cs typeface="Cambria"/>
              </a:rPr>
              <a:t> </a:t>
            </a:r>
            <a:r>
              <a:rPr sz="800" u="sng" spc="-5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  <a:hlinkClick r:id="rId4"/>
              </a:rPr>
              <a:t>org/stable/2840430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1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diunduh</a:t>
            </a:r>
            <a:r>
              <a:rPr sz="800" spc="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tanggal</a:t>
            </a:r>
            <a:r>
              <a:rPr sz="8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19</a:t>
            </a:r>
            <a:r>
              <a:rPr sz="800" spc="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Maret</a:t>
            </a:r>
            <a:r>
              <a:rPr sz="800" spc="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2016</a:t>
            </a:r>
            <a:r>
              <a:rPr sz="8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pukul</a:t>
            </a:r>
            <a:r>
              <a:rPr sz="800" spc="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15:27</a:t>
            </a:r>
            <a:r>
              <a:rPr sz="800" spc="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UTC,</a:t>
            </a:r>
            <a:r>
              <a:rPr sz="800" spc="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97-105,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u="sng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</a:rPr>
              <a:t>https://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ts val="890"/>
              </a:lnSpc>
            </a:pPr>
            <a:r>
              <a:rPr sz="800" u="sng" spc="-5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</a:rPr>
              <a:t>zenodo.org/record/1449522#.XvbfnJozbIU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diunduh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tanggal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10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2020-09-10)Malinowski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(1920):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khususnya,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99-100,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101-102.</a:t>
            </a:r>
            <a:endParaRPr sz="8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buAutoNum type="arabicPlain" startAt="48"/>
              <a:tabLst>
                <a:tab pos="2292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Marcel</a:t>
            </a:r>
            <a:r>
              <a:rPr sz="800" spc="4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Mauss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The Gift: The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form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and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reason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for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Cambria"/>
                <a:cs typeface="Cambria"/>
              </a:rPr>
              <a:t>exchange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in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archaic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societies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London &amp; New </a:t>
            </a:r>
            <a:r>
              <a:rPr sz="800" spc="-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York: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Routledge,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1950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, hlm.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44.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49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82.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35555">
              <a:lnSpc>
                <a:spcPct val="100000"/>
              </a:lnSpc>
              <a:spcBef>
                <a:spcPts val="5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21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00" y="64963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900" y="515043"/>
            <a:ext cx="4318000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95250" algn="just">
              <a:lnSpc>
                <a:spcPct val="1108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honour</a:t>
            </a:r>
            <a:r>
              <a:rPr sz="10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giver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recipient</a:t>
            </a:r>
            <a:r>
              <a:rPr sz="10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10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engaged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mengakibatkan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kesempatan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berikutnya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recipients of one day become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givers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 next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50</a:t>
            </a:r>
            <a:endParaRPr sz="825" baseline="35353">
              <a:latin typeface="Calibri"/>
              <a:cs typeface="Calibri"/>
            </a:endParaRPr>
          </a:p>
          <a:p>
            <a:pPr marL="469900" marR="939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ruang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bersifat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ekonomis,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tukar-menukar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mulai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impersonal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jual-beli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Meskipun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Mauss,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tukar-menukar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niscaya ekonomis belaka: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“…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what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they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exchange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is not solely property and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wealth,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movable and immovable goods, and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things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economically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useful.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In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particular,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such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exchanges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are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acts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politeness: banquets,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rituals,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military services,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women, children,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dances,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festivals,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and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fairs,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in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which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economic transaction is only one element,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and in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which the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passing on of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wealth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is only one feature of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a much more </a:t>
            </a:r>
            <a:r>
              <a:rPr sz="1000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general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enduring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”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51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Artinya,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interaksi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sosial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akhirnya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terselenggara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tukar-menukar,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bersifat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ekonomis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belaka,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bisa terjadi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ruang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empathi.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52</a:t>
            </a:r>
            <a:endParaRPr sz="825" baseline="35353">
              <a:latin typeface="Calibri"/>
              <a:cs typeface="Calibri"/>
            </a:endParaRPr>
          </a:p>
          <a:p>
            <a:pPr marL="469900" marR="94615" algn="just">
              <a:lnSpc>
                <a:spcPct val="110800"/>
              </a:lnSpc>
              <a:spcBef>
                <a:spcPts val="70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temuan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Malinowski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Mauss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terungkap,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antar-manusia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keseharian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(trans-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aksi)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give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take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bersifat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timbal-balik.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interaksi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bersifat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dinamis, transaksi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give and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take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terus berkembang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semakin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kompleks.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Jika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mengalami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kebuntuan,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give and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take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timbal-balik itu bisa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berlangsung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pantas (atau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tidak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pantas).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Dinamik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antar-perorangan,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perorangan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kelompok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orang,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antar-kelompok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(terutama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hukum).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Dinamik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bisa melibatkan dua dimensi, 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kuantitatif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kualitatif.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jenis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t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dimens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nti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menonjol,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eru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ama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misal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komoditas.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jenis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bersifat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kualitatif,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misalnya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profesi.</a:t>
            </a:r>
            <a:endParaRPr sz="1000">
              <a:latin typeface="Calibri"/>
              <a:cs typeface="Calibri"/>
            </a:endParaRPr>
          </a:p>
          <a:p>
            <a:pPr marL="469900" marR="9588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jangka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panjang,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000" i="1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rule</a:t>
            </a:r>
            <a:r>
              <a:rPr sz="1000" i="1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00" i="1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exchange</a:t>
            </a:r>
            <a:r>
              <a:rPr sz="1000" i="1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00" i="1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reciprocity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”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bisa diabaikan dalam transaksi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kuantitatif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kualitatif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sifatnya.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 prinsip itu diabaikan,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timbullah ketidak-seimbangan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antar-pihak,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merasa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Calibri"/>
              <a:cs typeface="Calibri"/>
            </a:endParaRPr>
          </a:p>
          <a:p>
            <a:pPr marL="38100" marR="3437254"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50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xi,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26. </a:t>
            </a:r>
            <a:r>
              <a:rPr sz="800" spc="-1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51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6-7.</a:t>
            </a:r>
            <a:endParaRPr sz="800">
              <a:latin typeface="Cambria"/>
              <a:cs typeface="Cambria"/>
            </a:endParaRPr>
          </a:p>
          <a:p>
            <a:pPr marL="38100" marR="95885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52    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Budiono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Kusumohamidjojo,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Teori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Hukum: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Dilema antara Hukum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dan </a:t>
            </a:r>
            <a:r>
              <a:rPr sz="800" i="1" spc="-10" dirty="0">
                <a:solidFill>
                  <a:srgbClr val="231F20"/>
                </a:solidFill>
                <a:latin typeface="Cambria"/>
                <a:cs typeface="Cambria"/>
              </a:rPr>
              <a:t>Kekuasaan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Bandung: </a:t>
            </a:r>
            <a:r>
              <a:rPr sz="800" spc="-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Yrama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Widya,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2016, 2020, hlm. 268.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37465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22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1659" y="7158190"/>
            <a:ext cx="1250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vi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31554"/>
            <a:ext cx="806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ar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Gambar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299" y="719956"/>
            <a:ext cx="567055" cy="10464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1: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2: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3: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4: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5: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6: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1253" y="719956"/>
            <a:ext cx="3553460" cy="15570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3475990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Sumbe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elahi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	3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41185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asok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chain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o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tributio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	33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411854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emban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	40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411854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erjanjian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	41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41185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	45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Mitigasi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potensi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41185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	64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11700"/>
              </a:lnSpc>
              <a:tabLst>
                <a:tab pos="341185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Co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gunaan 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pela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	89 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onsume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PSME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duni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	99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299" y="1911215"/>
            <a:ext cx="567055" cy="5359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7: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8.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9.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1253" y="2269355"/>
            <a:ext cx="35534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onsume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PSME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ahun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2018</a:t>
            </a:r>
            <a:r>
              <a:rPr sz="10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299" y="2421754"/>
            <a:ext cx="4201795" cy="12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7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10. 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Jumlah t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PSME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ahun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2018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100  Gambar 11.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PMSE...........................</a:t>
            </a:r>
            <a:r>
              <a:rPr sz="1000" spc="3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104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12.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Susunan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‘barang’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</a:t>
            </a:r>
            <a:r>
              <a:rPr sz="1000" spc="3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121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1170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13.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Susunan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‘jasa’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121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14.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Bagan pembagian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berdasarkan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4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penyerahan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..........................................................................</a:t>
            </a:r>
            <a:r>
              <a:rPr sz="1000" spc="3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133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15. 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riparti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  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142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3299" y="3889926"/>
            <a:ext cx="663575" cy="43815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ar </a:t>
            </a:r>
            <a:r>
              <a:rPr sz="1000" b="1" spc="-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abel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abel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1253" y="4132105"/>
            <a:ext cx="3553460" cy="13868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dilarang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berdasarkan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(1)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11700"/>
              </a:lnSpc>
              <a:tabLst>
                <a:tab pos="341185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ena memu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 klausula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sone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asi</a:t>
            </a:r>
            <a:r>
              <a:rPr sz="1000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	82  Klausula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termasuk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11700"/>
              </a:lnSpc>
              <a:tabLst>
                <a:tab pos="3411854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ay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merupa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sone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	89 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  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102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Tanda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</a:t>
            </a:r>
            <a:r>
              <a:rPr sz="1000" spc="3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103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 Bu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kti</a:t>
            </a:r>
            <a:r>
              <a:rPr sz="1000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  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105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embu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  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299" y="4490245"/>
            <a:ext cx="42290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abel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3299" y="4812824"/>
            <a:ext cx="422909" cy="7061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abel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abel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abel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abel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747784"/>
            <a:ext cx="4201795" cy="58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53    Budiono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Kusumohamidjojo,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Filsafat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Yunani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Klasik: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Relevansi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Untuk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Abad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XXI,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Yogyakarta: </a:t>
            </a:r>
            <a:r>
              <a:rPr sz="800" spc="-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Jalasutra,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2013, hlm. 62.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355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23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7200" y="515043"/>
            <a:ext cx="3846829" cy="5351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445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ketimbang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menerima.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ketidak-seimbangan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dipulih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an,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sediki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elasi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siona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cep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akhi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lebih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buruk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lagi,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berakhir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perselisihan.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Sebenarnya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prinsip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resiprositas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 tidak 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bidang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ekonomi,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melainkan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segala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segmen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sosial,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apalagi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politik.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negara-negara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menjalankan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politik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demokratis,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prinsip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resiprositas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diseimbangkan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institusi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pemilihan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umum.</a:t>
            </a:r>
            <a:endParaRPr sz="1000">
              <a:latin typeface="Calibri"/>
              <a:cs typeface="Calibri"/>
            </a:endParaRPr>
          </a:p>
          <a:p>
            <a:pPr marL="50800" marR="431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Persoalannya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prinsip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resiprositas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selalu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ditegakkan,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leverage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(daya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tawar)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bertransaksi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ternyata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tidaklah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seimbang.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sosial-politik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ketidak-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seimbangan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daya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tawar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dominan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satu sisi dan di sisi lain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berbagai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menentukan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transaksi,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hindari. Di bidang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ekonomi, ketidak-seimbangan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posisi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daya-tawar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itu sering diakibatkan oleh pihak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mampu menghimpun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daya-tawar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lebih tinggi.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dinamik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ekonomi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sehat dan stabil terjadi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keseimbangan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permintaan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penawaran, sebaiknya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konsentrasi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daya-tawar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membutuhkan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4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4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(masyarakat,</a:t>
            </a:r>
            <a:r>
              <a:rPr sz="1000" spc="4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konsumen)</a:t>
            </a:r>
            <a:r>
              <a:rPr sz="1000" spc="4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sisi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menyediakan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industri)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mungkin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keadaan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relatif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seimbang.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Keseimbangan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sosial-ekonomi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sosial-politik,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lain-lain)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selalu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relatif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seimbang,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keseimbangan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ideal dan permanen yang bisa bertahan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abadi.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Penyebabnya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dikembalikan kepada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dinamik sosial itu sendiri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rentan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segala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zaman,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ujar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filosof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Heraklitos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(ca.540-ca.480 SM):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Panta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chorei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kai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ouden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menei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”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(Segalanya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mengalir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tinggal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tetap).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53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Penegakan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prinsip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resiprositas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keseimbangan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daya-tawar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itulah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nantinya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masalah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laten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perjanjian-perjanjian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para pelaku usaha/produsen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674016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24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479042"/>
            <a:ext cx="3986529" cy="618934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28600" indent="-216535" algn="just">
              <a:lnSpc>
                <a:spcPct val="100000"/>
              </a:lnSpc>
              <a:spcBef>
                <a:spcPts val="509"/>
              </a:spcBef>
              <a:buFont typeface="Calibri"/>
              <a:buChar char="•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Hakikat Hubungan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Resiprokal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dalam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Hubungan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dalam suatu perjanjian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hakikatnya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dirumuskan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rangkaian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timbal-balik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reciprocal</a:t>
            </a:r>
            <a:r>
              <a:rPr sz="1000" i="1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relations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Prinsipnya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</a:t>
            </a:r>
            <a:r>
              <a:rPr sz="1000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4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pihak yang satu, 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pihak yang lain.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kenyataan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menunjukkan,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perjanjian-perjanjian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biasanya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hubungan 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searah. Artinya,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suatu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hampir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mungkin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mempunyai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lainnya 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mempunyai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kewajiban, karena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demikian perjanjian itu 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menyangkal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prinsip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resiprokal seperti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dirumuskan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Mauss.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aian</a:t>
            </a:r>
            <a:r>
              <a:rPr sz="10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ajiban</a:t>
            </a:r>
            <a:r>
              <a:rPr sz="10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timbal-balik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masing-masing</a:t>
            </a:r>
            <a:r>
              <a:rPr sz="10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yang berhadapan akan mempunyai rumpun hak dan rumpun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masing-masing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kontraris sifatnya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satu terhadap yang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lainnya. Contoh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yang mudah dan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bersifat universal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perjanjian-perjanjian jual-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beli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jasa,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penjual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menawarkan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menjual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jasanya,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dan untuk itu meminta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dibayarkannya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suatu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harga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tertentu;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sedangkan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 pihak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lainnya,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pembeli menerima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tawaran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membeli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membayar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harganya.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kedua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belah pihak sudah setuju, dalam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hubungan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resiprokal itu penjual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menyerahkan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berhak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menerima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harganya,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sedangkan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pembeli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berkewajiban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membayar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harga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berhak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menerima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jasanya.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mencerminkan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resiprokal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belaka,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belum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menyangkut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keadilan,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apalagi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fairness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masalah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nilai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value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menjawab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pertanyaan,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apakah transaksi 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adil?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malahan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jauh lagi, yaitu apakah tansaksi itu “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fair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”? Jika di internet pada hari ini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keadaan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sosial-ekonomi-politik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tenang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disebutkan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kilogram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IDR.10.500,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penjual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memasang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IDR.11.000,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 melibatkan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transportasi,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keuntungan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sebagainya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dalamnya,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pembeli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memahami masalah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kemungkinan besar akan setuju untuk membayar IDR.11.000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kilogram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beras,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kita boleh bilang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 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adil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juga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spc="-35" dirty="0">
                <a:solidFill>
                  <a:srgbClr val="231F20"/>
                </a:solidFill>
                <a:latin typeface="Calibri"/>
                <a:cs typeface="Calibri"/>
              </a:rPr>
              <a:t>fair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”.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300" y="515043"/>
            <a:ext cx="3771265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Tetapi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keadaan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sosial-ekonomi-politik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rusuh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langka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beras 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bencana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alam,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 beras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IDR.13.000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kilogram,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daya-tawar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pembeli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rendah daripada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daya-tawar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penjual,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mulai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risiko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struktural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luar kendali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penjual,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menambahkan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“harga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ketidak-pastian”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dagangannya.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Andaikata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pedagang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kemudian berhimpun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“Asosiasi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Pedagang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Indonesia”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kemudian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sedemikian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sehingga dapat menentukan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 beras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dipandangnya ekonomis,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daya-tawar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masyarakat/konsumen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struktural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mungkin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berhimpun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“Persatuan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Pembeli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Indonesia”)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pasti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rendah.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keadaan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hubungan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tukar-menukar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kerangka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Malinowski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terjadi,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lagi merupakan transaksi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resiprokal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seimbang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kerangka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Mauss.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Meskipun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 dalam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kenyataan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 terjadilah,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banyak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transaksi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meskipun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jangankan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lagi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fair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Transaksi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setuju,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sepakat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menjalankannya,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terlepas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kemungkinan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adil.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dinamik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selalu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keadaan,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 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penjual yang mempunyai kelebihan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persediaan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menghadapi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risiko jatuhnya harga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(nilai)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persediaan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jasa-nya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itu,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sebaliknya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pembeli yang memerlukan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nota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bene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sedang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menghadapi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risi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ar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mendap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malahan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bisa mendapatkannya. Dalam keadaan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 nilai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tinggi.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Keadaan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kembali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seimbang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pertama: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banyak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pembeli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tidak banyak, atau sebaliknya kedua: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0800"/>
              </a:lnSpc>
              <a:spcBef>
                <a:spcPts val="705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Pada awal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mula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mengadakan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perjanjian,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hipotetis memang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dikatakan, bahwa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setiap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perjanjian adalah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unik,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melibatkan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subjek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yang berbeda untuk mengatur objek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yang berbeda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pula.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Dua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melibatkan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subjek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sama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mengatur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objek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sama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absurd.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Meskipun demikian, situasi itu berubah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drastis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sejak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merebaknya Revolusi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Industri di Inggris,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berkat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James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Watt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(1736-1819) yang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menemukan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mesin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uap.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Mesin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uap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merombak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total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terutama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produksi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industrial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21037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25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5894342"/>
            <a:ext cx="4203700" cy="1442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  <a:buAutoNum type="arabicPlain" startAt="54"/>
              <a:tabLst>
                <a:tab pos="229235" algn="l"/>
              </a:tabLst>
            </a:pP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Saya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berterimakasih kepada Prof. 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Dr.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Johannes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Gunawan, SH.,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LL.M.,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yang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telah menjelaskan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hubungan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antara Revolusi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Industri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Inggris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dan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lahirnya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perjanjian baku,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konversasi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tanggal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17 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Agustus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2020.</a:t>
            </a:r>
            <a:endParaRPr sz="800">
              <a:latin typeface="Cambria"/>
              <a:cs typeface="Cambria"/>
            </a:endParaRPr>
          </a:p>
          <a:p>
            <a:pPr marL="228600" indent="-216535" algn="just">
              <a:lnSpc>
                <a:spcPct val="100000"/>
              </a:lnSpc>
              <a:buAutoNum type="arabicPlain" startAt="54"/>
              <a:tabLst>
                <a:tab pos="229235" algn="l"/>
              </a:tabLst>
            </a:pP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Mahasiswa</a:t>
            </a:r>
            <a:r>
              <a:rPr sz="800" spc="2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Program</a:t>
            </a:r>
            <a:r>
              <a:rPr sz="800" spc="2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Doktor</a:t>
            </a:r>
            <a:r>
              <a:rPr sz="800" spc="27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Ilmu</a:t>
            </a:r>
            <a:r>
              <a:rPr sz="800" spc="2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Hukum</a:t>
            </a:r>
            <a:r>
              <a:rPr sz="800" spc="2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Unpar</a:t>
            </a:r>
            <a:r>
              <a:rPr sz="800" spc="27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Angkatan</a:t>
            </a:r>
            <a:r>
              <a:rPr sz="800" spc="2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2019,</a:t>
            </a:r>
            <a:r>
              <a:rPr sz="800" spc="27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Warga</a:t>
            </a:r>
            <a:r>
              <a:rPr sz="800" spc="2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Negara</a:t>
            </a:r>
            <a:r>
              <a:rPr sz="800" spc="2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RRT.</a:t>
            </a:r>
            <a:endParaRPr sz="80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buAutoNum type="arabicPlain" startAt="54"/>
              <a:tabLst>
                <a:tab pos="229235" algn="l"/>
              </a:tabLst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John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Rawls,</a:t>
            </a:r>
            <a:r>
              <a:rPr sz="800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A</a:t>
            </a:r>
            <a:r>
              <a:rPr sz="800" spc="11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Theory</a:t>
            </a:r>
            <a:r>
              <a:rPr sz="800" spc="11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of</a:t>
            </a:r>
            <a:r>
              <a:rPr sz="800" spc="11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  <a:hlinkClick r:id="rId2"/>
              </a:rPr>
              <a:t>Justice</a:t>
            </a:r>
            <a:r>
              <a:rPr sz="800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(Original</a:t>
            </a:r>
            <a:r>
              <a:rPr sz="800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ed.).</a:t>
            </a:r>
            <a:r>
              <a:rPr sz="800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Cambridge,</a:t>
            </a:r>
            <a:r>
              <a:rPr sz="800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Massachusetts:</a:t>
            </a:r>
            <a:r>
              <a:rPr sz="800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Belknap</a:t>
            </a:r>
            <a:r>
              <a:rPr sz="800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Press 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of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Harvard University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Press.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  <a:hlinkClick r:id="rId3"/>
              </a:rPr>
              <a:t>ISBN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978-0674017726,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1971, 1991, hlm. 10-15, 96-98, 301-302. 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Untuk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uraian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teoretis lihat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John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Rawls,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Justice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as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Fairness: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A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Restatement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(2nd ed.), Cambridge, 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Massachusetts: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Harvard University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Press,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  <a:hlinkClick r:id="rId3"/>
              </a:rPr>
              <a:t>ISBN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  <a:hlinkClick r:id="rId3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9780674005112,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2001`.</a:t>
            </a:r>
            <a:endParaRPr sz="800">
              <a:latin typeface="Cambria"/>
              <a:cs typeface="Cambria"/>
            </a:endParaRPr>
          </a:p>
          <a:p>
            <a:pPr marL="228600" indent="-216535" algn="just">
              <a:lnSpc>
                <a:spcPct val="100000"/>
              </a:lnSpc>
              <a:buAutoNum type="arabicPlain" startAt="54"/>
              <a:tabLst>
                <a:tab pos="2292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Reinhold</a:t>
            </a:r>
            <a:r>
              <a:rPr sz="800" spc="1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Zippelius,</a:t>
            </a:r>
            <a:r>
              <a:rPr sz="800" spc="2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Rechtsphilosophie,</a:t>
            </a:r>
            <a:r>
              <a:rPr sz="800" spc="1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München:</a:t>
            </a:r>
            <a:r>
              <a:rPr sz="800" spc="1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Verlag</a:t>
            </a:r>
            <a:r>
              <a:rPr sz="800" spc="1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Beck</a:t>
            </a:r>
            <a:r>
              <a:rPr sz="800" spc="1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Zippelius,</a:t>
            </a:r>
            <a:r>
              <a:rPr sz="800" spc="2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1982,</a:t>
            </a:r>
            <a:r>
              <a:rPr sz="800" spc="1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1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90.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26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8499" y="515043"/>
            <a:ext cx="4102100" cy="498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70485" algn="just">
              <a:lnSpc>
                <a:spcPct val="1108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dan penyelenggaraan transportasi,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karena kedua kegiatan ekonomi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itu lalu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melibatkan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massa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jenis-jenis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tertentu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berulang.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Artinya,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perjanjian-perjanjian tertentu yang bisa diadakan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berbagai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subjek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objek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sama.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Akibatnya,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berkembanglah jenis perjanjian yang unik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berbagai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ketentuannya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dibakukan.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Lahirlah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konsep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“perjanjian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baku”.</a:t>
            </a:r>
            <a:r>
              <a:rPr sz="825" spc="-30" baseline="35353" dirty="0">
                <a:solidFill>
                  <a:srgbClr val="231F20"/>
                </a:solidFill>
                <a:latin typeface="Calibri"/>
                <a:cs typeface="Calibri"/>
              </a:rPr>
              <a:t>54</a:t>
            </a:r>
            <a:endParaRPr sz="825" baseline="35353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279400" indent="-216535" algn="just">
              <a:lnSpc>
                <a:spcPct val="100000"/>
              </a:lnSpc>
              <a:spcBef>
                <a:spcPts val="5"/>
              </a:spcBef>
              <a:buFont typeface="Calibri"/>
              <a:buChar char="•"/>
              <a:tabLst>
                <a:tab pos="2800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Keadilan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Kepantasan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endParaRPr sz="1000">
              <a:latin typeface="Calibri"/>
              <a:cs typeface="Calibri"/>
            </a:endParaRPr>
          </a:p>
          <a:p>
            <a:pPr marL="279400" marR="68580" algn="just">
              <a:lnSpc>
                <a:spcPct val="110800"/>
              </a:lnSpc>
              <a:spcBef>
                <a:spcPts val="28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Pengertian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“keadilan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kepantasan”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terjemahan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konsep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justice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as fairness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”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filosof hukum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John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Rawls (1921-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2002)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bukunya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kesohor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Theory of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Justice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mula-mula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terbit pada 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1971.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bahwa tidak 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tepat 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istilah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fairness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” dalam bahasa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Indonesia, Jerman,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Belanda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ancis.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Guan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ü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25" i="1" spc="22" baseline="35353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r>
              <a:rPr sz="825" i="1" spc="15" baseline="35353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airnes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”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bahasa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Mandarin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gōng</a:t>
            </a:r>
            <a:r>
              <a:rPr sz="1000" i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píng</a:t>
            </a:r>
            <a:r>
              <a:rPr sz="1000" i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dirty="0">
                <a:solidFill>
                  <a:srgbClr val="231F20"/>
                </a:solidFill>
                <a:latin typeface="SimSun"/>
                <a:cs typeface="SimSun"/>
              </a:rPr>
              <a:t>公平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spc="2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dekat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pengertian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benevolence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(kebajikan).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Persepsi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fairness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”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memang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bisa dimengerti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kebajikan,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konsep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keadilan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kuno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seringkali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dirujuk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kembali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pikiran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kitab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agama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Samawi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mengedepankan doktrin “hutang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garam bayar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garam.”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konsep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fairness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” lebih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kepantasan, kebajikan,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Jawa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sering bilang, 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Ngono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yo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ngono,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nanging yo ojo ngono.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”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Misalnya,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bersalah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dihukum, tetapi jangan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kejam.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Itulah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sebabnya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pemahaman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John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Rawls,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justice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tentu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fairness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sebaliknya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fairness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pasti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justice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56</a:t>
            </a:r>
            <a:endParaRPr sz="825" baseline="35353">
              <a:latin typeface="Calibri"/>
              <a:cs typeface="Calibri"/>
            </a:endParaRPr>
          </a:p>
          <a:p>
            <a:pPr marL="279400" marR="6985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Reinhold Zippelius (1928-)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menulis: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“Jika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memecahkan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jambang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bunga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toko,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mengganti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harganya,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peduli apakah dia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hartawan atau 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miskin,”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57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justice</a:t>
            </a:r>
            <a:r>
              <a:rPr sz="1000" i="1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sesuatu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adil,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bukanlah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fairness</a:t>
            </a:r>
            <a:r>
              <a:rPr sz="1000" i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kepantasan,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58867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999" y="686208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899" y="512503"/>
            <a:ext cx="4316095" cy="682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93345" algn="just">
              <a:lnSpc>
                <a:spcPct val="1125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kesanggupan untuk mengganti-rugi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direktur pabrik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buruh pabrik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tidaklah setara jika dibandingkan dengan harga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jamban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ecela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sebab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kegagalan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mekanis, pabrik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pesawat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membayar uang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duka kepada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keluarga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korban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industrialis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sebesar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USD.10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(sepuluh) juta,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membayar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USD.1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(satu)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juta kepada korban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pegawai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bank,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pabrik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pesawat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bisa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menganggapnya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justice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 tetapi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pasti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bukanlah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fairness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nyawa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nilainya,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mengabaikan segala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latar-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belakangnya.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sumpah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Hippokrates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(ca.460-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ca.370 SM) bagi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dokter: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…do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no harm or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injustice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…”,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arti luas bisa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 jangan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pernah melukai/merugikan siapapun.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Inilah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nalar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filosofis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dasar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ethik,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boleh mengabaikan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fairness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menempatkan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counterpart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469900" indent="-216535" algn="just">
              <a:lnSpc>
                <a:spcPct val="100000"/>
              </a:lnSpc>
              <a:spcBef>
                <a:spcPts val="855"/>
              </a:spcBef>
              <a:buFont typeface="Calibri"/>
              <a:buChar char="•"/>
              <a:tabLst>
                <a:tab pos="4705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Hakikat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endParaRPr sz="1000">
              <a:latin typeface="Calibri"/>
              <a:cs typeface="Calibri"/>
            </a:endParaRPr>
          </a:p>
          <a:p>
            <a:pPr marL="469900" marR="93980" algn="just">
              <a:lnSpc>
                <a:spcPct val="1125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sejumlah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rumusan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(dalam bahasa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Inggris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diindikasikan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adhesion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leonine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take-it-or-leave-it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contract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boilerplate</a:t>
            </a:r>
            <a:r>
              <a:rPr sz="825" i="1" spc="-7" baseline="35353" dirty="0">
                <a:solidFill>
                  <a:srgbClr val="231F20"/>
                </a:solidFill>
                <a:latin typeface="Calibri"/>
                <a:cs typeface="Calibri"/>
              </a:rPr>
              <a:t>58</a:t>
            </a:r>
            <a:r>
              <a:rPr sz="825" i="1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Namun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saya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memahami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standard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agreement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ketentuannya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tertentu, yang akan dia gunakan untuk bertransaksi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banyak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lain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berkepentingan dengan pokok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sama dari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pihak tertentu 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menawarkannya,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selagi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other party has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little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or no ability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to negotiate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more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favorable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terms and is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thus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placed in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“take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it or leave 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it”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position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.”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Sulit disangkal,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pembuat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daya-tawarnya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kuat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jauh lebih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daripada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(atau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pihak)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tawari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potensial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ditawari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“konsumen”,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biasanya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anggota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biasa yang berurusan misalnya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bank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asuransi,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pemasok di kalangan industri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petani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peternak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memasok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pabrik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pengolahan.</a:t>
            </a:r>
            <a:endParaRPr sz="1000">
              <a:latin typeface="Calibri"/>
              <a:cs typeface="Calibri"/>
            </a:endParaRPr>
          </a:p>
          <a:p>
            <a:pPr marL="469900" marR="90805" algn="just">
              <a:lnSpc>
                <a:spcPct val="1125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Nomor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1999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58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Supra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note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32,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hlm.185.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mbria"/>
              <a:cs typeface="Cambria"/>
            </a:endParaRPr>
          </a:p>
          <a:p>
            <a:pPr marL="25609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27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28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12503"/>
            <a:ext cx="3771265" cy="6242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125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(UUPK) menetapkan rumusannya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berikut: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“Klausula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aturan atau 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syarat-syarat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dipersiapkan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terlebih dahulu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dituangkan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wajib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dipenuhi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konsumen.”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Artinya,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mengisyaratkan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tawaran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bersifat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“take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it or leave 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it”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calon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25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pembuat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sudah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betul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hendak dia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tawarkan,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apa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hendak dia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dapatkan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kontra-prestasi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biasanya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halnya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memerlukan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ganda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memahami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rumusan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timbal-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balik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25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kenyataan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rakyat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biasa,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menghadapi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sejumlah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kendala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sosiologis,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profesional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maupun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teknis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menghadapi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usaha: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2500"/>
              </a:lnSpc>
              <a:spcBef>
                <a:spcPts val="285"/>
              </a:spcBef>
              <a:buAutoNum type="arabi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membutuhkan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jauh lebih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kuat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sosial-ekonomis.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seringkali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“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body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language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”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mengisyaratkan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“Jika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kamu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mau, masih 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 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mau.”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2500"/>
              </a:lnSpc>
              <a:buAutoNum type="arabicPeriod"/>
              <a:tabLst>
                <a:tab pos="2292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penyusun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per se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biasanya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orang-orang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profesional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menulis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bahasa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4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membumi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rakyat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biasa,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kebutuhannya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cenderung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“menyerah”,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“memperpanjang urusan”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orang-orang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berbicara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“bahasa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terdengar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asing”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mereka.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2500"/>
              </a:lnSpc>
              <a:buAutoNum type="arabi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kerap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tunduk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(berbagai) 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peraturan-peraturan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(lain)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kritis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“putus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asa”,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rakyat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biasa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buta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huruf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(berbagai)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peraturan-peraturan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(lain)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nota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bene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sekali itu.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299" y="515043"/>
            <a:ext cx="3988435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6985" indent="-216535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4.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Penyusun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merumuskannya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sedemikian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rupa,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komprehensif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pelaksanaannya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mudah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menguntungkan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mudah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mudah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disimak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kebanyakan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awam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kontrak.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85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dibiarkan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begitu saja,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berpotensi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besar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 keleluasaan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sewenang-wenang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arbitrary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840"/>
              </a:spcBef>
              <a:buFont typeface="Calibri"/>
              <a:buChar char="•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Keadilan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endParaRPr sz="1000">
              <a:latin typeface="Calibri"/>
              <a:cs typeface="Calibri"/>
            </a:endParaRPr>
          </a:p>
          <a:p>
            <a:pPr marL="228600" marR="6350" algn="just">
              <a:lnSpc>
                <a:spcPct val="110800"/>
              </a:lnSpc>
              <a:spcBef>
                <a:spcPts val="280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eadilan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merupa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ensial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u,  terutama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faktor konstitutif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utama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persetujuan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merumuskan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perangkat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timbal-balik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mereka,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 bersama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melaksanakannya. Setiap 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moti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aitu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lain, dia akan mendapatkan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perlukan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mencapai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tujuannya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mudah,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efisien,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baik,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pokoknya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menguntungkan,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ketimbang 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mengusahakannya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sendiri.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kemungkinan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seseorang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 mencapai tujuannya,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bekerjasama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membuat perjanjian untuk 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pihak lain yang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nota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bene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memiliki kapasitas yang diperlukan.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konstelasi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industri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sekarang,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semakin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sering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berada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posisi itu,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memerlukan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tertentu,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seringkali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dihasilkan/ditawarkan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spesifik,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mempunyai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daya-tawar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kuat.</a:t>
            </a:r>
            <a:endParaRPr sz="1000">
              <a:latin typeface="Calibri"/>
              <a:cs typeface="Calibri"/>
            </a:endParaRPr>
          </a:p>
          <a:p>
            <a:pPr marL="228600" marR="698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didasarkan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berkontrak,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merumuskan</a:t>
            </a:r>
            <a:r>
              <a:rPr sz="10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perangkat</a:t>
            </a:r>
            <a:r>
              <a:rPr sz="10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ketentuanmengenai</a:t>
            </a:r>
            <a:r>
              <a:rPr sz="10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 secara timbal-balik.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masing-masing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menjalankan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masing-masing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masalah. Masalah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timbul, 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satu 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gagal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menjalankan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satu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 kewajibannya,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lainnya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dirugikan. Jika pihak yang dirugikan mengajukan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arbitrase, dia akan menuntut untuk mendapatkan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ganti-rugi.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merasa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diperlakukan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ingkar-janji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2319655">
              <a:lnSpc>
                <a:spcPct val="100000"/>
              </a:lnSpc>
              <a:spcBef>
                <a:spcPts val="66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29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625863"/>
            <a:ext cx="4202430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59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George Mitchell (Chesterhall) </a:t>
            </a:r>
            <a:r>
              <a:rPr sz="800" i="1" spc="-10" dirty="0">
                <a:solidFill>
                  <a:srgbClr val="231F20"/>
                </a:solidFill>
                <a:latin typeface="Cambria"/>
                <a:cs typeface="Cambria"/>
              </a:rPr>
              <a:t>Ltd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v Finney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Lock Seeds Ltd.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5" dirty="0">
                <a:solidFill>
                  <a:srgbClr val="0048AA"/>
                </a:solidFill>
                <a:latin typeface="Cambria"/>
                <a:cs typeface="Cambria"/>
              </a:rPr>
              <a:t> </a:t>
            </a:r>
            <a:r>
              <a:rPr sz="800" u="sng" spc="-5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  <a:hlinkClick r:id="rId2"/>
              </a:rPr>
              <a:t>https://en.wikipedia.org/wiki/ </a:t>
            </a:r>
            <a:r>
              <a:rPr sz="800" dirty="0">
                <a:solidFill>
                  <a:srgbClr val="0048AA"/>
                </a:solidFill>
                <a:latin typeface="Cambria"/>
                <a:cs typeface="Cambria"/>
              </a:rPr>
              <a:t> </a:t>
            </a:r>
            <a:r>
              <a:rPr sz="800" u="sng" spc="-5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  <a:hlinkClick r:id="rId2"/>
              </a:rPr>
              <a:t>George_Mitchell_(Chesterhall)_Ltd_v_Finney_Lock_Seeds_Ltd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.: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This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page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was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last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edited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on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12 </a:t>
            </a:r>
            <a:r>
              <a:rPr sz="800" spc="-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January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2020,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at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09:42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(UTC),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diunduh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tanggal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10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September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2020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30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1800" y="512503"/>
            <a:ext cx="3897629" cy="578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8580" algn="just">
              <a:lnSpc>
                <a:spcPct val="1125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lainnya, tetapi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mengajukan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karena 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dipandangnya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hakim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arbiter yang mengadili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pemuliha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erugian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elah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erjadi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 menegakkan keadilan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hukum positif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perselisihan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mengadili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apakah perjanjian itu sendiri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atau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tidak.</a:t>
            </a:r>
            <a:endParaRPr sz="1000">
              <a:latin typeface="Calibri"/>
              <a:cs typeface="Calibri"/>
            </a:endParaRPr>
          </a:p>
          <a:p>
            <a:pPr marL="76200" marR="68580" algn="just">
              <a:lnSpc>
                <a:spcPct val="1125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Persoalan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apakah substansi dari suatu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adil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memang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hampi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individua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ay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a-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ar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pihaknya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relatif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seimbang,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berkontrak,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perjanjian-perjanjian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melibatkan kelompok pihak yang melibatkan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kepentingan banyak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orang.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Sebaliknya,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keadilan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permukaan 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terutama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tidak seimbangnya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daya-tawar antar-pihak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perjanjian-perjanjian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 itu sudah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diamati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hakim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Inggris.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George</a:t>
            </a:r>
            <a:r>
              <a:rPr sz="1000" i="1" spc="-95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Mitchell</a:t>
            </a:r>
            <a:r>
              <a:rPr sz="1000" i="1" spc="-90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(Chesterhall) </a:t>
            </a:r>
            <a:r>
              <a:rPr sz="1000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Ltd </a:t>
            </a:r>
            <a:r>
              <a:rPr sz="1000" i="1" spc="-35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v.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Finney Lock Seeds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Ltd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1982-1983)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misalnya,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hakim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Inggris,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Lord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Alfred Thompson Denning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(1899-1999)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tidak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percaya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“prinsip kebebasan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berkontrak”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membandingkannya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“penindasan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kaum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lemah,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menggarisbesarkan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perkembangan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dilalui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hukum.”</a:t>
            </a:r>
            <a:r>
              <a:rPr sz="825" spc="-15" baseline="35353" dirty="0">
                <a:solidFill>
                  <a:srgbClr val="231F20"/>
                </a:solidFill>
                <a:latin typeface="Calibri"/>
                <a:cs typeface="Calibri"/>
              </a:rPr>
              <a:t>59</a:t>
            </a:r>
            <a:endParaRPr sz="825" baseline="35353">
              <a:latin typeface="Calibri"/>
              <a:cs typeface="Calibri"/>
            </a:endParaRPr>
          </a:p>
          <a:p>
            <a:pPr marL="76200" marR="69850" algn="just">
              <a:lnSpc>
                <a:spcPct val="1125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Pandangan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Lord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Denning itu mencerminkan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kenyataan, bahwa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 “kebebasan” 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mungkin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lebih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ekonomis,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kuat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sosiologis,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lebih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berkuasa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politis.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Lord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Denning:</a:t>
            </a:r>
            <a:endParaRPr sz="1000">
              <a:latin typeface="Calibri"/>
              <a:cs typeface="Calibri"/>
            </a:endParaRPr>
          </a:p>
          <a:p>
            <a:pPr marL="76200" marR="68580" algn="just">
              <a:lnSpc>
                <a:spcPct val="1125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“…kebebasan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seluruhnya berada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perusahaan besar 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menguasai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media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cetak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Tidaklah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kecil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mengambil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tiket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formulir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pesanan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tagihan.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Perusahaan besar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mengatakan: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Ambillah,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pergilah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sana.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”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kecil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mempunyai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pilihan lain kecuali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mengambilnya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Perusahaan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besar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melakukannya,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mengecualikan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dirinya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tanggung-gugat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kepentingannya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sendiri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peduli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000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6599" y="515043"/>
            <a:ext cx="4050665" cy="446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5880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orang kecil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Begitulah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terjadi dari waktu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waktu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mengatakan kepada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perusahaan besar: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“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Kamu 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menuliskannya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kata-kata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jelas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”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perusahaan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besar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akan tidak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ragu-ragu melakukannya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Perusahaan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besar tahu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kecil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pernah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membaca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pengecualian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ataupun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memahaminya.”</a:t>
            </a:r>
            <a:r>
              <a:rPr sz="825" spc="-15" baseline="35353" dirty="0">
                <a:solidFill>
                  <a:srgbClr val="231F20"/>
                </a:solidFill>
                <a:latin typeface="Calibri"/>
                <a:cs typeface="Calibri"/>
              </a:rPr>
              <a:t>60</a:t>
            </a:r>
            <a:endParaRPr sz="825" baseline="35353">
              <a:latin typeface="Calibri"/>
              <a:cs typeface="Calibri"/>
            </a:endParaRPr>
          </a:p>
          <a:p>
            <a:pPr marL="241300" marR="58419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Artinya,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pengamatan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Lord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Denning,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itu 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bersikap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fair</a:t>
            </a:r>
            <a:r>
              <a:rPr sz="1000" i="1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memerintahkan demikian.</a:t>
            </a:r>
            <a:endParaRPr sz="1000">
              <a:latin typeface="Calibri"/>
              <a:cs typeface="Calibri"/>
            </a:endParaRPr>
          </a:p>
          <a:p>
            <a:pPr marL="241300" indent="-216535" algn="just">
              <a:lnSpc>
                <a:spcPct val="100000"/>
              </a:lnSpc>
              <a:spcBef>
                <a:spcPts val="835"/>
              </a:spcBef>
              <a:buFont typeface="Calibri"/>
              <a:buChar char="•"/>
              <a:tabLst>
                <a:tab pos="2419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endParaRPr sz="1000">
              <a:latin typeface="Calibri"/>
              <a:cs typeface="Calibri"/>
            </a:endParaRPr>
          </a:p>
          <a:p>
            <a:pPr marL="241300" marR="56515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naskah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ditulis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kerangka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“Buku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Bunga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Rampai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Konsumen”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bisa mengesampingkan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ketidak-seimbangan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daya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tawar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melibatkan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jumlahnya,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masing-masing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menghadapi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pembuat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sendiri-sendiri. Tidak dapat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dihindari,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sendiri-sendiri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menghadapi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lalu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berdaya-tawar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rendah terhadap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besar,</a:t>
            </a:r>
            <a:r>
              <a:rPr sz="10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kekuatan</a:t>
            </a:r>
            <a:r>
              <a:rPr sz="10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spesifiknya</a:t>
            </a:r>
            <a:r>
              <a:rPr sz="10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menyediakan</a:t>
            </a:r>
            <a:r>
              <a:rPr sz="10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</a:t>
            </a:r>
            <a:r>
              <a:rPr sz="10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diperlukan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kemudian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menentukan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terms and conditions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yang harus dipenuhi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Jika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melindungi,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mudah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ditempatkan dalam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posisi yang lemah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mudah menjadi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korban kesewenangan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besar.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keadaan itulah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turun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melindungi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rakyat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biasa.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995" y="5160797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b.</a:t>
            </a:r>
            <a:r>
              <a:rPr sz="1100" b="1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Sejarah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Singkat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1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000" y="686208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3300" y="5437078"/>
            <a:ext cx="4201795" cy="189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635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Uraian pada angka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gambaran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umum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aspek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perjanjian sebagaimana diatur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rumpun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civil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law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system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Tradisi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Civil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law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dimulai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zaman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Romawi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Kaisar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Justinianus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memerintahkan untuk mengompilasi kembali seluruh Hukum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Romawi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sumber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mengikat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seluruh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Kekaisaran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Romawi.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Justinianus</a:t>
            </a:r>
            <a:r>
              <a:rPr sz="1000" i="1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nama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kompilasi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kodifikasi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60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355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31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00" y="64963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900" y="515043"/>
            <a:ext cx="4341495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120014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sekarang,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namun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pemutakhiran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sistematisasi kompilasi atau koleksi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literatur hukum,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menamakannya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nama generik,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corpus iuris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25" spc="7" baseline="35353" dirty="0">
                <a:solidFill>
                  <a:srgbClr val="231F20"/>
                </a:solidFill>
                <a:latin typeface="Calibri"/>
                <a:cs typeface="Calibri"/>
              </a:rPr>
              <a:t>61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54000" marR="119380" algn="just">
              <a:lnSpc>
                <a:spcPct val="110800"/>
              </a:lnSpc>
              <a:spcBef>
                <a:spcPts val="710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penulis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Abad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Pertengahan menamakan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kompilasi tersebut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Corpus</a:t>
            </a:r>
            <a:r>
              <a:rPr sz="10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Iuris</a:t>
            </a:r>
            <a:r>
              <a:rPr sz="10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Civilis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membedakan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Corpus</a:t>
            </a:r>
            <a:r>
              <a:rPr sz="10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Iuris</a:t>
            </a:r>
            <a:r>
              <a:rPr sz="10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Canonici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Corpus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Iuris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Civilis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pertama kali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Dionysius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Gothofredus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Denis Godefroy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pada 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1583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62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54000" marR="118745" algn="just">
              <a:lnSpc>
                <a:spcPct val="1108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bulan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Februari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528,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beberapa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bulan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setelah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naik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tahta,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Justinianus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membentuk sebuah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menyiapkan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kompilasi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komprehensif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semua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diberi nama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Codex Iustinianus.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bekerja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bulan dan menghasilkan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Corpus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Iuris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Civilis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dikirim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semua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wilayah kekaisaran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mulai 7 April 529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akhirnya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semua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wilayah kekaisaran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16 April 529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63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54000" marR="11747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perjanjian merupakan hasil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perundingan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negosiasi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menghasilkan pertemuan kehendak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meeting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minds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consensus)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hasil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perundingan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 digunakan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membuat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kehidupan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selama berabad-abad, sampai terjadi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Industri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pertama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(Revolusi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Industri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1.0)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akhir abad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18.</a:t>
            </a:r>
            <a:endParaRPr sz="1000">
              <a:latin typeface="Calibri"/>
              <a:cs typeface="Calibri"/>
            </a:endParaRPr>
          </a:p>
          <a:p>
            <a:pPr marL="254000" marR="11874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Industri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1.0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memperkenalkan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mekanisasi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mesin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berbasis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air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uap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air.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Produksi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semula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 demi satu menggunakan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hand-made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 berubah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produksi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secara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massal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mesin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berbasis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air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uap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air.</a:t>
            </a:r>
            <a:endParaRPr sz="1000">
              <a:latin typeface="Calibri"/>
              <a:cs typeface="Calibri"/>
            </a:endParaRPr>
          </a:p>
          <a:p>
            <a:pPr marL="254000" marR="118110" algn="just">
              <a:lnSpc>
                <a:spcPct val="110800"/>
              </a:lnSpc>
              <a:spcBef>
                <a:spcPts val="710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produksi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volume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relatif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sedikit,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pemasaran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tersebut kepada konsumen.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tertarik dan berniat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membeli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perundingan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negosiasi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antar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akhirnya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menghasilkan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dimuat dalam suatu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produsen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tertulis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tertulis.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50">
              <a:latin typeface="Calibri"/>
              <a:cs typeface="Calibri"/>
            </a:endParaRPr>
          </a:p>
          <a:p>
            <a:pPr marL="254000" indent="-216535">
              <a:lnSpc>
                <a:spcPct val="100000"/>
              </a:lnSpc>
              <a:buAutoNum type="arabicPlain" startAt="61"/>
              <a:tabLst>
                <a:tab pos="254635" algn="l"/>
              </a:tabLst>
            </a:pP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Rafael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Domingo,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Justinian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and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the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Corpus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Iuris: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An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Overview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Electronic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Journal,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January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2017,</a:t>
            </a:r>
            <a:endParaRPr sz="8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–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5.</a:t>
            </a:r>
            <a:endParaRPr sz="800">
              <a:latin typeface="Cambria"/>
              <a:cs typeface="Cambria"/>
            </a:endParaRPr>
          </a:p>
          <a:p>
            <a:pPr marL="254000" indent="-216535">
              <a:lnSpc>
                <a:spcPct val="100000"/>
              </a:lnSpc>
              <a:buAutoNum type="arabicPlain" startAt="62"/>
              <a:tabLst>
                <a:tab pos="2546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 marL="254000" indent="-216535">
              <a:lnSpc>
                <a:spcPct val="100000"/>
              </a:lnSpc>
              <a:buAutoNum type="arabicPlain" startAt="62"/>
              <a:tabLst>
                <a:tab pos="2546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mbria"/>
              <a:cs typeface="Cambria"/>
            </a:endParaRPr>
          </a:p>
          <a:p>
            <a:pPr marL="37465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32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299" y="506873"/>
            <a:ext cx="15741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P</a:t>
            </a:r>
            <a:r>
              <a:rPr dirty="0"/>
              <a:t>endahuluan</a:t>
            </a:r>
          </a:p>
        </p:txBody>
      </p:sp>
      <p:sp>
        <p:nvSpPr>
          <p:cNvPr id="3" name="object 3"/>
          <p:cNvSpPr/>
          <p:nvPr/>
        </p:nvSpPr>
        <p:spPr>
          <a:xfrm>
            <a:off x="576000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1699" y="1232093"/>
            <a:ext cx="4404995" cy="610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10604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sejarah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umat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mempertahankan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kehidupannya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senantiasa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lainnya.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Hubungan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antar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manusia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multi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aspek,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antaranya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aspek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jasa.</a:t>
            </a:r>
            <a:endParaRPr sz="1000">
              <a:latin typeface="Calibri"/>
              <a:cs typeface="Calibri"/>
            </a:endParaRPr>
          </a:p>
          <a:p>
            <a:pPr marL="114300" marR="1066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Sejak puluhan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ribu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 yang lalu, sebelum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uang,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dilakukan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barter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pertukaran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jasa. Berhubung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pertukaran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dapat terjadi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hambatan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ketidaksetaraan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nilai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ketidakcocokan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kebutuhan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dipertukarkan,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diciptakan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komoditas.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komoditas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dibutuhkan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manusia,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tumbuhan maupun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ternak.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uang paling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awal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muncul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milenium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ke-3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SM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Mesir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Mesopotamia, berupa emas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batangan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harus ditimbang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kali 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alat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tukar.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Baru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2500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SM,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mulai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emas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perak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14300" marR="106045" algn="just">
              <a:lnSpc>
                <a:spcPct val="110800"/>
              </a:lnSpc>
              <a:spcBef>
                <a:spcPts val="70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10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barter</a:t>
            </a:r>
            <a:r>
              <a:rPr sz="10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</a:t>
            </a:r>
            <a:r>
              <a:rPr sz="10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alat tukar berupa uang,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hukum senantiasa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menimbulkan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bentuk lisan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tertulis. Perjanjian ini merupakan hasil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tawar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perundingan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harga,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obyek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perdagangan.</a:t>
            </a:r>
            <a:endParaRPr sz="1000">
              <a:latin typeface="Calibri"/>
              <a:cs typeface="Calibri"/>
            </a:endParaRPr>
          </a:p>
          <a:p>
            <a:pPr marL="114300" marR="106045" algn="just">
              <a:lnSpc>
                <a:spcPct val="110800"/>
              </a:lnSpc>
              <a:spcBef>
                <a:spcPts val="710"/>
              </a:spcBef>
            </a:pP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Tawar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perundingan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sebelum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dan/jasa obyek perjanjian 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yang dibuat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disediakan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 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manual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(handmade)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14300" marR="1066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Industri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1.0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berlangsung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1750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–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1850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menghasilkan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mesin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uap, sehingga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 produksi barang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manual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(handmade)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menghasilkan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 demi satu, melainkan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dilakukan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bantuan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mesin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menghasilkan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barang secara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massal.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Calibri"/>
              <a:cs typeface="Calibri"/>
            </a:endParaRPr>
          </a:p>
          <a:p>
            <a:pPr marL="114300" marR="106045" algn="just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      </a:t>
            </a:r>
            <a:r>
              <a:rPr sz="800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Lihat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esa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spc="-4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yu</a:t>
            </a:r>
            <a:r>
              <a:rPr sz="800" spc="-4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Sarti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4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enemuan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y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an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spc="-4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Menguba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</a:t>
            </a:r>
            <a:r>
              <a:rPr sz="800" spc="-4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Dunia: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U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ang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4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Seja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00" spc="-4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Kapa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Diguna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an?  </a:t>
            </a:r>
            <a:r>
              <a:rPr sz="800" u="sng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</a:rPr>
              <a:t>https://sains.kompas.com/read/2018/08/09/203300423/penemuan-yang-mengubah-dunia-- </a:t>
            </a:r>
            <a:r>
              <a:rPr sz="800" spc="5" dirty="0">
                <a:solidFill>
                  <a:srgbClr val="0048AA"/>
                </a:solidFill>
                <a:latin typeface="Cambria"/>
                <a:cs typeface="Cambria"/>
              </a:rPr>
              <a:t> </a:t>
            </a:r>
            <a:r>
              <a:rPr sz="800" u="sng" spc="-10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</a:rPr>
              <a:t>uang-sejak-kapan-digunakan-?page=all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Diunduh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18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Oktober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2020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pukul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22.04.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vii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04252" y="0"/>
            <a:ext cx="756285" cy="1079500"/>
          </a:xfrm>
          <a:custGeom>
            <a:avLst/>
            <a:gdLst/>
            <a:ahLst/>
            <a:cxnLst/>
            <a:rect l="l" t="t" r="r" b="b"/>
            <a:pathLst>
              <a:path w="756285" h="1079500">
                <a:moveTo>
                  <a:pt x="755992" y="0"/>
                </a:moveTo>
                <a:lnTo>
                  <a:pt x="0" y="0"/>
                </a:lnTo>
                <a:lnTo>
                  <a:pt x="0" y="898999"/>
                </a:lnTo>
                <a:lnTo>
                  <a:pt x="2812" y="927124"/>
                </a:lnTo>
                <a:lnTo>
                  <a:pt x="22499" y="988998"/>
                </a:lnTo>
                <a:lnTo>
                  <a:pt x="75936" y="1050872"/>
                </a:lnTo>
                <a:lnTo>
                  <a:pt x="179997" y="1078997"/>
                </a:lnTo>
                <a:lnTo>
                  <a:pt x="575995" y="1078997"/>
                </a:lnTo>
                <a:lnTo>
                  <a:pt x="604120" y="1076184"/>
                </a:lnTo>
                <a:lnTo>
                  <a:pt x="665994" y="1056497"/>
                </a:lnTo>
                <a:lnTo>
                  <a:pt x="727868" y="1003060"/>
                </a:lnTo>
                <a:lnTo>
                  <a:pt x="755992" y="898999"/>
                </a:lnTo>
                <a:lnTo>
                  <a:pt x="755992" y="0"/>
                </a:lnTo>
                <a:close/>
              </a:path>
            </a:pathLst>
          </a:custGeom>
          <a:solidFill>
            <a:srgbClr val="E3322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299" y="5577231"/>
            <a:ext cx="3985895" cy="175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Metode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pemasaran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menggunakan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rantai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pasok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digambarkan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atas, 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keniscayaan 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conditio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sine qua non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metode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pemasaran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pemasaran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dihasilkan secara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massal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mengalami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kemacetan.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karena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 transaksi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409"/>
              </a:spcBef>
              <a:buChar char="•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distributor;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Char char="•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distributor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sub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distributor;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50">
              <a:latin typeface="Calibri"/>
              <a:cs typeface="Calibri"/>
            </a:endParaRPr>
          </a:p>
          <a:p>
            <a:pPr marL="23196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33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071" y="2166523"/>
            <a:ext cx="2303557" cy="32624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80239" y="4606957"/>
            <a:ext cx="217297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65" dirty="0">
                <a:solidFill>
                  <a:srgbClr val="231F20"/>
                </a:solidFill>
                <a:latin typeface="Cambria"/>
                <a:cs typeface="Cambria"/>
              </a:rPr>
              <a:t>Pengecer</a:t>
            </a:r>
            <a:r>
              <a:rPr sz="550" b="1" spc="10" dirty="0">
                <a:solidFill>
                  <a:srgbClr val="231F20"/>
                </a:solidFill>
                <a:latin typeface="Cambria"/>
                <a:cs typeface="Cambria"/>
              </a:rPr>
              <a:t>     </a:t>
            </a:r>
            <a:r>
              <a:rPr sz="550" b="1" spc="-65" dirty="0">
                <a:solidFill>
                  <a:srgbClr val="231F20"/>
                </a:solidFill>
                <a:latin typeface="Cambria"/>
                <a:cs typeface="Cambria"/>
              </a:rPr>
              <a:t>Pengecer</a:t>
            </a:r>
            <a:r>
              <a:rPr sz="550" b="1" spc="10" dirty="0">
                <a:solidFill>
                  <a:srgbClr val="231F20"/>
                </a:solidFill>
                <a:latin typeface="Cambria"/>
                <a:cs typeface="Cambria"/>
              </a:rPr>
              <a:t>    </a:t>
            </a:r>
            <a:r>
              <a:rPr sz="550" b="1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550" b="1" spc="-65" dirty="0">
                <a:solidFill>
                  <a:srgbClr val="231F20"/>
                </a:solidFill>
                <a:latin typeface="Cambria"/>
                <a:cs typeface="Cambria"/>
              </a:rPr>
              <a:t>Pengecer</a:t>
            </a:r>
            <a:r>
              <a:rPr sz="550" b="1" spc="10" dirty="0">
                <a:solidFill>
                  <a:srgbClr val="231F20"/>
                </a:solidFill>
                <a:latin typeface="Cambria"/>
                <a:cs typeface="Cambria"/>
              </a:rPr>
              <a:t>    </a:t>
            </a:r>
            <a:r>
              <a:rPr sz="550" b="1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550" b="1" spc="-65" dirty="0">
                <a:solidFill>
                  <a:srgbClr val="231F20"/>
                </a:solidFill>
                <a:latin typeface="Cambria"/>
                <a:cs typeface="Cambria"/>
              </a:rPr>
              <a:t>Pengecer</a:t>
            </a:r>
            <a:r>
              <a:rPr sz="550" b="1" spc="10" dirty="0">
                <a:solidFill>
                  <a:srgbClr val="231F20"/>
                </a:solidFill>
                <a:latin typeface="Cambria"/>
                <a:cs typeface="Cambria"/>
              </a:rPr>
              <a:t>     </a:t>
            </a:r>
            <a:r>
              <a:rPr sz="550" b="1" spc="-65" dirty="0">
                <a:solidFill>
                  <a:srgbClr val="231F20"/>
                </a:solidFill>
                <a:latin typeface="Cambria"/>
                <a:cs typeface="Cambria"/>
              </a:rPr>
              <a:t>Pengecer</a:t>
            </a:r>
            <a:r>
              <a:rPr sz="550" b="1" spc="10" dirty="0">
                <a:solidFill>
                  <a:srgbClr val="231F20"/>
                </a:solidFill>
                <a:latin typeface="Cambria"/>
                <a:cs typeface="Cambria"/>
              </a:rPr>
              <a:t>    </a:t>
            </a:r>
            <a:r>
              <a:rPr sz="550" b="1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550" b="1" spc="-65" dirty="0">
                <a:solidFill>
                  <a:srgbClr val="231F20"/>
                </a:solidFill>
                <a:latin typeface="Cambria"/>
                <a:cs typeface="Cambria"/>
              </a:rPr>
              <a:t>Pengecer</a:t>
            </a:r>
            <a:r>
              <a:rPr sz="550" b="1" spc="10" dirty="0">
                <a:solidFill>
                  <a:srgbClr val="231F20"/>
                </a:solidFill>
                <a:latin typeface="Cambria"/>
                <a:cs typeface="Cambria"/>
              </a:rPr>
              <a:t>    </a:t>
            </a:r>
            <a:r>
              <a:rPr sz="550" b="1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550" b="1" spc="-65" dirty="0">
                <a:solidFill>
                  <a:srgbClr val="231F20"/>
                </a:solidFill>
                <a:latin typeface="Cambria"/>
                <a:cs typeface="Cambria"/>
              </a:rPr>
              <a:t>Pengecer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" y="515043"/>
            <a:ext cx="3985895" cy="1872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Sebaliknya,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produksi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massal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mesin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berbasis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air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air,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metode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pemasaran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menggunakan metode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pemasaran sebelumnya. Metode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pemasaran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cocok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metode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pemasaran secara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massal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menciptakan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rantai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pasok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chain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 distribution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berjenjang,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mulai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sejumlah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distributor,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sejumlah sub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distributor,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sejumlah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grosir,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sejumlah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pengecer.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Rantai pasok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digambarkan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765810">
              <a:lnSpc>
                <a:spcPct val="100000"/>
              </a:lnSpc>
              <a:spcBef>
                <a:spcPts val="509"/>
              </a:spcBef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2: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Rantai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Pasok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(</a:t>
            </a:r>
            <a:r>
              <a:rPr sz="900" i="1" spc="-5" dirty="0">
                <a:solidFill>
                  <a:srgbClr val="231F20"/>
                </a:solidFill>
                <a:latin typeface="Cambria"/>
                <a:cs typeface="Cambria"/>
              </a:rPr>
              <a:t>chain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231F20"/>
                </a:solidFill>
                <a:latin typeface="Cambria"/>
                <a:cs typeface="Cambria"/>
              </a:rPr>
              <a:t>of</a:t>
            </a:r>
            <a:r>
              <a:rPr sz="900" i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231F20"/>
                </a:solidFill>
                <a:latin typeface="Cambria"/>
                <a:cs typeface="Cambria"/>
              </a:rPr>
              <a:t>distribution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)</a:t>
            </a: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Cambria"/>
              <a:cs typeface="Cambria"/>
            </a:endParaRPr>
          </a:p>
          <a:p>
            <a:pPr marR="370840" algn="ctr">
              <a:lnSpc>
                <a:spcPct val="100000"/>
              </a:lnSpc>
            </a:pPr>
            <a:r>
              <a:rPr sz="950" b="1" spc="10" dirty="0">
                <a:solidFill>
                  <a:srgbClr val="FFFFFF"/>
                </a:solidFill>
                <a:latin typeface="Cambria"/>
                <a:cs typeface="Cambria"/>
              </a:rPr>
              <a:t>Produsen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4954" y="3415737"/>
            <a:ext cx="426084" cy="2387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33985">
              <a:lnSpc>
                <a:spcPts val="800"/>
              </a:lnSpc>
              <a:spcBef>
                <a:spcPts val="190"/>
              </a:spcBef>
            </a:pPr>
            <a:r>
              <a:rPr sz="700" b="1" spc="-60" dirty="0">
                <a:solidFill>
                  <a:srgbClr val="231F20"/>
                </a:solidFill>
                <a:latin typeface="Cambria"/>
                <a:cs typeface="Cambria"/>
              </a:rPr>
              <a:t>Sub </a:t>
            </a:r>
            <a:r>
              <a:rPr sz="700" b="1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b="1" spc="-45" dirty="0">
                <a:solidFill>
                  <a:srgbClr val="231F20"/>
                </a:solidFill>
                <a:latin typeface="Cambria"/>
                <a:cs typeface="Cambria"/>
              </a:rPr>
              <a:t>Distribut</a:t>
            </a:r>
            <a:r>
              <a:rPr sz="700" b="1" spc="-55" dirty="0">
                <a:solidFill>
                  <a:srgbClr val="231F20"/>
                </a:solidFill>
                <a:latin typeface="Cambria"/>
                <a:cs typeface="Cambria"/>
              </a:rPr>
              <a:t>or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65362" y="3415737"/>
            <a:ext cx="426084" cy="2387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33985">
              <a:lnSpc>
                <a:spcPts val="800"/>
              </a:lnSpc>
              <a:spcBef>
                <a:spcPts val="190"/>
              </a:spcBef>
            </a:pPr>
            <a:r>
              <a:rPr sz="700" b="1" spc="-60" dirty="0">
                <a:solidFill>
                  <a:srgbClr val="231F20"/>
                </a:solidFill>
                <a:latin typeface="Cambria"/>
                <a:cs typeface="Cambria"/>
              </a:rPr>
              <a:t>Sub </a:t>
            </a:r>
            <a:r>
              <a:rPr sz="700" b="1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b="1" spc="-45" dirty="0">
                <a:solidFill>
                  <a:srgbClr val="231F20"/>
                </a:solidFill>
                <a:latin typeface="Cambria"/>
                <a:cs typeface="Cambria"/>
              </a:rPr>
              <a:t>Distribut</a:t>
            </a:r>
            <a:r>
              <a:rPr sz="700" b="1" spc="-55" dirty="0">
                <a:solidFill>
                  <a:srgbClr val="231F20"/>
                </a:solidFill>
                <a:latin typeface="Cambria"/>
                <a:cs typeface="Cambria"/>
              </a:rPr>
              <a:t>or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5770" y="3415737"/>
            <a:ext cx="426084" cy="2387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33985">
              <a:lnSpc>
                <a:spcPts val="800"/>
              </a:lnSpc>
              <a:spcBef>
                <a:spcPts val="190"/>
              </a:spcBef>
            </a:pPr>
            <a:r>
              <a:rPr sz="700" b="1" spc="-60" dirty="0">
                <a:solidFill>
                  <a:srgbClr val="231F20"/>
                </a:solidFill>
                <a:latin typeface="Cambria"/>
                <a:cs typeface="Cambria"/>
              </a:rPr>
              <a:t>Sub </a:t>
            </a:r>
            <a:r>
              <a:rPr sz="700" b="1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b="1" spc="-45" dirty="0">
                <a:solidFill>
                  <a:srgbClr val="231F20"/>
                </a:solidFill>
                <a:latin typeface="Cambria"/>
                <a:cs typeface="Cambria"/>
              </a:rPr>
              <a:t>Distribut</a:t>
            </a:r>
            <a:r>
              <a:rPr sz="700" b="1" spc="-55" dirty="0">
                <a:solidFill>
                  <a:srgbClr val="231F20"/>
                </a:solidFill>
                <a:latin typeface="Cambria"/>
                <a:cs typeface="Cambria"/>
              </a:rPr>
              <a:t>or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6178" y="3415737"/>
            <a:ext cx="426084" cy="2387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33985">
              <a:lnSpc>
                <a:spcPts val="800"/>
              </a:lnSpc>
              <a:spcBef>
                <a:spcPts val="190"/>
              </a:spcBef>
            </a:pPr>
            <a:r>
              <a:rPr sz="700" b="1" spc="-60" dirty="0">
                <a:solidFill>
                  <a:srgbClr val="231F20"/>
                </a:solidFill>
                <a:latin typeface="Cambria"/>
                <a:cs typeface="Cambria"/>
              </a:rPr>
              <a:t>Sub </a:t>
            </a:r>
            <a:r>
              <a:rPr sz="700" b="1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b="1" spc="-45" dirty="0">
                <a:solidFill>
                  <a:srgbClr val="231F20"/>
                </a:solidFill>
                <a:latin typeface="Cambria"/>
                <a:cs typeface="Cambria"/>
              </a:rPr>
              <a:t>Distribut</a:t>
            </a:r>
            <a:r>
              <a:rPr sz="700" b="1" spc="-55" dirty="0">
                <a:solidFill>
                  <a:srgbClr val="231F20"/>
                </a:solidFill>
                <a:latin typeface="Cambria"/>
                <a:cs typeface="Cambria"/>
              </a:rPr>
              <a:t>or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5227" y="2859222"/>
            <a:ext cx="4978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45" dirty="0">
                <a:solidFill>
                  <a:srgbClr val="231F20"/>
                </a:solidFill>
                <a:latin typeface="Cambria"/>
                <a:cs typeface="Cambria"/>
              </a:rPr>
              <a:t>Distributor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4786" y="2859222"/>
            <a:ext cx="4978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45" dirty="0">
                <a:solidFill>
                  <a:srgbClr val="231F20"/>
                </a:solidFill>
                <a:latin typeface="Cambria"/>
                <a:cs typeface="Cambria"/>
              </a:rPr>
              <a:t>Distributor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4347" y="2859222"/>
            <a:ext cx="4978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45" dirty="0">
                <a:solidFill>
                  <a:srgbClr val="231F20"/>
                </a:solidFill>
                <a:latin typeface="Cambria"/>
                <a:cs typeface="Cambria"/>
              </a:rPr>
              <a:t>Distributor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8739" y="4067415"/>
            <a:ext cx="21082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-7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600" b="1" spc="-5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600" b="1" spc="-50" dirty="0">
                <a:solidFill>
                  <a:srgbClr val="231F20"/>
                </a:solidFill>
                <a:latin typeface="Cambria"/>
                <a:cs typeface="Cambria"/>
              </a:rPr>
              <a:t>osir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0340" y="4067415"/>
            <a:ext cx="21082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-7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600" b="1" spc="-5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600" b="1" spc="-50" dirty="0">
                <a:solidFill>
                  <a:srgbClr val="231F20"/>
                </a:solidFill>
                <a:latin typeface="Cambria"/>
                <a:cs typeface="Cambria"/>
              </a:rPr>
              <a:t>osir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1939" y="4067415"/>
            <a:ext cx="21082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-7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600" b="1" spc="-5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600" b="1" spc="-50" dirty="0">
                <a:solidFill>
                  <a:srgbClr val="231F20"/>
                </a:solidFill>
                <a:latin typeface="Cambria"/>
                <a:cs typeface="Cambria"/>
              </a:rPr>
              <a:t>osir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53540" y="4067415"/>
            <a:ext cx="21082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-7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600" b="1" spc="-5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600" b="1" spc="-50" dirty="0">
                <a:solidFill>
                  <a:srgbClr val="231F20"/>
                </a:solidFill>
                <a:latin typeface="Cambria"/>
                <a:cs typeface="Cambria"/>
              </a:rPr>
              <a:t>osir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5139" y="4067415"/>
            <a:ext cx="21082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-7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600" b="1" spc="-5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600" b="1" spc="-50" dirty="0">
                <a:solidFill>
                  <a:srgbClr val="231F20"/>
                </a:solidFill>
                <a:latin typeface="Cambria"/>
                <a:cs typeface="Cambria"/>
              </a:rPr>
              <a:t>osir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16740" y="4067415"/>
            <a:ext cx="21082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-7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600" b="1" spc="-5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600" b="1" spc="-50" dirty="0">
                <a:solidFill>
                  <a:srgbClr val="231F20"/>
                </a:solidFill>
                <a:latin typeface="Cambria"/>
                <a:cs typeface="Cambria"/>
              </a:rPr>
              <a:t>osir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1450" y="5073058"/>
            <a:ext cx="2092960" cy="1733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5720" marR="5080" indent="-33655">
              <a:lnSpc>
                <a:spcPct val="75800"/>
              </a:lnSpc>
              <a:spcBef>
                <a:spcPts val="260"/>
              </a:spcBef>
              <a:tabLst>
                <a:tab pos="327025" algn="l"/>
                <a:tab pos="360680" algn="l"/>
                <a:tab pos="641985" algn="l"/>
                <a:tab pos="675005" algn="l"/>
                <a:tab pos="956310" algn="l"/>
                <a:tab pos="989965" algn="l"/>
                <a:tab pos="1271270" algn="l"/>
                <a:tab pos="1304925" algn="l"/>
                <a:tab pos="1586230" algn="l"/>
                <a:tab pos="1619250" algn="l"/>
                <a:tab pos="1901189" algn="l"/>
                <a:tab pos="1934210" algn="l"/>
              </a:tabLst>
            </a:pPr>
            <a:r>
              <a:rPr sz="550" b="1" spc="-9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550" b="1" spc="-75" dirty="0">
                <a:solidFill>
                  <a:srgbClr val="231F20"/>
                </a:solidFill>
                <a:latin typeface="Cambria"/>
                <a:cs typeface="Cambria"/>
              </a:rPr>
              <a:t>on</a:t>
            </a:r>
            <a:r>
              <a:rPr sz="550" b="1" spc="-55" dirty="0">
                <a:solidFill>
                  <a:srgbClr val="231F20"/>
                </a:solidFill>
                <a:latin typeface="Cambria"/>
                <a:cs typeface="Cambria"/>
              </a:rPr>
              <a:t>su-</a:t>
            </a:r>
            <a:r>
              <a:rPr sz="550" b="1" dirty="0">
                <a:solidFill>
                  <a:srgbClr val="231F20"/>
                </a:solidFill>
                <a:latin typeface="Cambria"/>
                <a:cs typeface="Cambria"/>
              </a:rPr>
              <a:t>	</a:t>
            </a:r>
            <a:r>
              <a:rPr sz="550" b="1" spc="-9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550" b="1" spc="-75" dirty="0">
                <a:solidFill>
                  <a:srgbClr val="231F20"/>
                </a:solidFill>
                <a:latin typeface="Cambria"/>
                <a:cs typeface="Cambria"/>
              </a:rPr>
              <a:t>on</a:t>
            </a:r>
            <a:r>
              <a:rPr sz="550" b="1" spc="-55" dirty="0">
                <a:solidFill>
                  <a:srgbClr val="231F20"/>
                </a:solidFill>
                <a:latin typeface="Cambria"/>
                <a:cs typeface="Cambria"/>
              </a:rPr>
              <a:t>su-</a:t>
            </a:r>
            <a:r>
              <a:rPr sz="550" b="1" dirty="0">
                <a:solidFill>
                  <a:srgbClr val="231F20"/>
                </a:solidFill>
                <a:latin typeface="Cambria"/>
                <a:cs typeface="Cambria"/>
              </a:rPr>
              <a:t>	</a:t>
            </a:r>
            <a:r>
              <a:rPr sz="550" b="1" spc="-9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550" b="1" spc="-75" dirty="0">
                <a:solidFill>
                  <a:srgbClr val="231F20"/>
                </a:solidFill>
                <a:latin typeface="Cambria"/>
                <a:cs typeface="Cambria"/>
              </a:rPr>
              <a:t>on</a:t>
            </a:r>
            <a:r>
              <a:rPr sz="550" b="1" spc="-55" dirty="0">
                <a:solidFill>
                  <a:srgbClr val="231F20"/>
                </a:solidFill>
                <a:latin typeface="Cambria"/>
                <a:cs typeface="Cambria"/>
              </a:rPr>
              <a:t>su-</a:t>
            </a:r>
            <a:r>
              <a:rPr sz="550" b="1" dirty="0">
                <a:solidFill>
                  <a:srgbClr val="231F20"/>
                </a:solidFill>
                <a:latin typeface="Cambria"/>
                <a:cs typeface="Cambria"/>
              </a:rPr>
              <a:t>	</a:t>
            </a:r>
            <a:r>
              <a:rPr sz="550" b="1" spc="-9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550" b="1" spc="-75" dirty="0">
                <a:solidFill>
                  <a:srgbClr val="231F20"/>
                </a:solidFill>
                <a:latin typeface="Cambria"/>
                <a:cs typeface="Cambria"/>
              </a:rPr>
              <a:t>on</a:t>
            </a:r>
            <a:r>
              <a:rPr sz="550" b="1" spc="-55" dirty="0">
                <a:solidFill>
                  <a:srgbClr val="231F20"/>
                </a:solidFill>
                <a:latin typeface="Cambria"/>
                <a:cs typeface="Cambria"/>
              </a:rPr>
              <a:t>su-</a:t>
            </a:r>
            <a:r>
              <a:rPr sz="550" b="1" dirty="0">
                <a:solidFill>
                  <a:srgbClr val="231F20"/>
                </a:solidFill>
                <a:latin typeface="Cambria"/>
                <a:cs typeface="Cambria"/>
              </a:rPr>
              <a:t>	</a:t>
            </a:r>
            <a:r>
              <a:rPr sz="550" b="1" spc="-9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550" b="1" spc="-75" dirty="0">
                <a:solidFill>
                  <a:srgbClr val="231F20"/>
                </a:solidFill>
                <a:latin typeface="Cambria"/>
                <a:cs typeface="Cambria"/>
              </a:rPr>
              <a:t>on</a:t>
            </a:r>
            <a:r>
              <a:rPr sz="550" b="1" spc="-55" dirty="0">
                <a:solidFill>
                  <a:srgbClr val="231F20"/>
                </a:solidFill>
                <a:latin typeface="Cambria"/>
                <a:cs typeface="Cambria"/>
              </a:rPr>
              <a:t>su-</a:t>
            </a:r>
            <a:r>
              <a:rPr sz="550" b="1" dirty="0">
                <a:solidFill>
                  <a:srgbClr val="231F20"/>
                </a:solidFill>
                <a:latin typeface="Cambria"/>
                <a:cs typeface="Cambria"/>
              </a:rPr>
              <a:t>	</a:t>
            </a:r>
            <a:r>
              <a:rPr sz="550" b="1" spc="-9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550" b="1" spc="-75" dirty="0">
                <a:solidFill>
                  <a:srgbClr val="231F20"/>
                </a:solidFill>
                <a:latin typeface="Cambria"/>
                <a:cs typeface="Cambria"/>
              </a:rPr>
              <a:t>on</a:t>
            </a:r>
            <a:r>
              <a:rPr sz="550" b="1" spc="-55" dirty="0">
                <a:solidFill>
                  <a:srgbClr val="231F20"/>
                </a:solidFill>
                <a:latin typeface="Cambria"/>
                <a:cs typeface="Cambria"/>
              </a:rPr>
              <a:t>su-</a:t>
            </a:r>
            <a:r>
              <a:rPr sz="550" b="1" dirty="0">
                <a:solidFill>
                  <a:srgbClr val="231F20"/>
                </a:solidFill>
                <a:latin typeface="Cambria"/>
                <a:cs typeface="Cambria"/>
              </a:rPr>
              <a:t>	</a:t>
            </a:r>
            <a:r>
              <a:rPr sz="550" b="1" spc="-9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550" b="1" spc="-75" dirty="0">
                <a:solidFill>
                  <a:srgbClr val="231F20"/>
                </a:solidFill>
                <a:latin typeface="Cambria"/>
                <a:cs typeface="Cambria"/>
              </a:rPr>
              <a:t>on</a:t>
            </a:r>
            <a:r>
              <a:rPr sz="550" b="1" spc="-45" dirty="0">
                <a:solidFill>
                  <a:srgbClr val="231F20"/>
                </a:solidFill>
                <a:latin typeface="Cambria"/>
                <a:cs typeface="Cambria"/>
              </a:rPr>
              <a:t>su-  </a:t>
            </a:r>
            <a:r>
              <a:rPr sz="550" b="1" spc="-85" dirty="0">
                <a:solidFill>
                  <a:srgbClr val="231F20"/>
                </a:solidFill>
                <a:latin typeface="Cambria"/>
                <a:cs typeface="Cambria"/>
              </a:rPr>
              <a:t>men		men		men		men		men		men		men</a:t>
            </a:r>
            <a:endParaRPr sz="5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34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2503"/>
            <a:ext cx="3986529" cy="62058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250"/>
              </a:spcBef>
              <a:buChar char="•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sub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distributor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dengan grosir;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50"/>
              </a:spcBef>
              <a:buChar char="•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grosir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pengecer;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apalagi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50"/>
              </a:spcBef>
              <a:buChar char="•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pengecer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cepat,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tepat,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akurat.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25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Berbagai transaksi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dilakukan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suatu perjanjian, 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distribusi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produsen dengan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distributor,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distributor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distributor,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distributor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grosir,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grosir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pengecer.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pengecer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25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Pembuatan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macam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terutama perjanjian jual beli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pengecer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 tidak efisien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 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perundingan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negosiasi terlebih dahulu,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produksi barang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dimana volume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produksi relatif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sedikit.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25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bidang jasa,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Industri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1.0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membawa dampak pada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digunakan dalam transaksi jasa. Perubahan bentuk perjanjian jasa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fenomenal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khususnya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transportasi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darat,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transportasi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pengangkutan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kereta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api.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25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alat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transportasi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hasil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Industri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1.0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mampu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mengangkut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dan/atau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jumlah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pernah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dilampaui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alat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transportasi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darat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lainnya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rute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perjalanan.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Penumpang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pengirim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pengangkutan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kereta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Berhubung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volume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penumpang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diangkut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relatif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besar,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tentu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mungkin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penumpang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pengirim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perundingan atau negosiasi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pengangkutan.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25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menciptakan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kecepatan,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ketepatan,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akurasi,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perundingan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negosiasi, melainkan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didisain,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disusun,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digandakan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2500"/>
              </a:lnSpc>
              <a:spcBef>
                <a:spcPts val="285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distributor,</a:t>
            </a:r>
            <a:r>
              <a:rPr sz="1000" spc="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didisain,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disusun,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digandakan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625863"/>
            <a:ext cx="420306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Cambria"/>
              <a:buAutoNum type="arabicPlain" startAt="64"/>
              <a:tabLst>
                <a:tab pos="229235" algn="l"/>
              </a:tabLst>
            </a:pP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W.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David</a:t>
            </a:r>
            <a:r>
              <a:rPr sz="800" i="1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Slawson,</a:t>
            </a:r>
            <a:r>
              <a:rPr sz="800" i="1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Standard</a:t>
            </a:r>
            <a:r>
              <a:rPr sz="800" i="1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Cambria"/>
                <a:cs typeface="Cambria"/>
              </a:rPr>
              <a:t>Form</a:t>
            </a:r>
            <a:r>
              <a:rPr sz="800" i="1" spc="114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Contracts</a:t>
            </a:r>
            <a:r>
              <a:rPr sz="800" i="1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and</a:t>
            </a:r>
            <a:r>
              <a:rPr sz="800" i="1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Democratic</a:t>
            </a:r>
            <a:r>
              <a:rPr sz="800" i="1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Control</a:t>
            </a:r>
            <a:r>
              <a:rPr sz="800" i="1" spc="114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of</a:t>
            </a:r>
            <a:r>
              <a:rPr sz="800" i="1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Lawmaking</a:t>
            </a:r>
            <a:r>
              <a:rPr sz="800" i="1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Power, </a:t>
            </a:r>
            <a:r>
              <a:rPr sz="800" i="1" spc="-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Harvard Law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Cambria"/>
                <a:cs typeface="Cambria"/>
              </a:rPr>
              <a:t>Review,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Number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3, </a:t>
            </a:r>
            <a:r>
              <a:rPr sz="800" i="1" spc="-10" dirty="0">
                <a:solidFill>
                  <a:srgbClr val="231F20"/>
                </a:solidFill>
                <a:latin typeface="Cambria"/>
                <a:cs typeface="Cambria"/>
              </a:rPr>
              <a:t>Volume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84, January 1971,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 529.</a:t>
            </a:r>
            <a:endParaRPr sz="800">
              <a:latin typeface="Cambria"/>
              <a:cs typeface="Cambria"/>
            </a:endParaRPr>
          </a:p>
          <a:p>
            <a:pPr marL="228600" indent="-216535">
              <a:lnSpc>
                <a:spcPct val="100000"/>
              </a:lnSpc>
              <a:buAutoNum type="arabicPlain" startAt="64"/>
              <a:tabLst>
                <a:tab pos="2292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355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35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8499" y="515043"/>
            <a:ext cx="4088129" cy="568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5880" indent="-216535" algn="just">
              <a:lnSpc>
                <a:spcPct val="110800"/>
              </a:lnSpc>
              <a:spcBef>
                <a:spcPts val="100"/>
              </a:spcBef>
              <a:buFont typeface="Symbol"/>
              <a:buChar char=""/>
              <a:tabLst>
                <a:tab pos="280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distribusi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distributor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sub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distributor,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didisain,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disusun,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digandakan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distributor;</a:t>
            </a:r>
            <a:endParaRPr sz="1000">
              <a:latin typeface="Calibri"/>
              <a:cs typeface="Calibri"/>
            </a:endParaRPr>
          </a:p>
          <a:p>
            <a:pPr marL="279400" marR="55880" indent="-216535" algn="just">
              <a:lnSpc>
                <a:spcPct val="110800"/>
              </a:lnSpc>
              <a:buFont typeface="Symbol"/>
              <a:buChar char=""/>
              <a:tabLst>
                <a:tab pos="280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distributor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grosir,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didisain,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disusun, dibuat,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digandakan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 oleh sub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dsitributor;</a:t>
            </a:r>
            <a:endParaRPr sz="1000">
              <a:latin typeface="Calibri"/>
              <a:cs typeface="Calibri"/>
            </a:endParaRPr>
          </a:p>
          <a:p>
            <a:pPr marL="279400" marR="57150" indent="-216535" algn="just">
              <a:lnSpc>
                <a:spcPct val="110800"/>
              </a:lnSpc>
              <a:buFont typeface="Symbol"/>
              <a:buChar char=""/>
              <a:tabLst>
                <a:tab pos="280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grosir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pengecer,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didisain,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disusun,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dibuat, dan digandakan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grosir;</a:t>
            </a:r>
            <a:endParaRPr sz="1000">
              <a:latin typeface="Calibri"/>
              <a:cs typeface="Calibri"/>
            </a:endParaRPr>
          </a:p>
          <a:p>
            <a:pPr marL="279400" marR="56515" indent="-216535" algn="just">
              <a:lnSpc>
                <a:spcPct val="110800"/>
              </a:lnSpc>
              <a:buFont typeface="Symbol"/>
              <a:buChar char=""/>
              <a:tabLst>
                <a:tab pos="280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jual beli dalam bentuk bon pembelian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pengecer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didisain, disusun, dibuat, dan digandakan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pengecer.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bon pembelian dicantumkan perjanjian sederhana, 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‘barang yang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sudah dibeli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boleh ditukar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dikembalikan’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didisain,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disusun,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digandakan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pengecer;</a:t>
            </a:r>
            <a:endParaRPr sz="1000">
              <a:latin typeface="Calibri"/>
              <a:cs typeface="Calibri"/>
            </a:endParaRPr>
          </a:p>
          <a:p>
            <a:pPr marL="279400" marR="57785" indent="-216535" algn="just">
              <a:lnSpc>
                <a:spcPct val="110800"/>
              </a:lnSpc>
              <a:buFont typeface="Symbol"/>
              <a:buChar char=""/>
              <a:tabLst>
                <a:tab pos="2800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pengangkuta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kereta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penumpang 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pengirim barang dengan penyelenggara jasa pengangkutan dengan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kereta api,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didisain, disusun, dibuat, dan digandakan secara sepihak oleh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penyelenggara jasa pengangkutan dengan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kereta api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bentuk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tiket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kereta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api.</a:t>
            </a:r>
            <a:endParaRPr sz="1000">
              <a:latin typeface="Calibri"/>
              <a:cs typeface="Calibri"/>
            </a:endParaRPr>
          </a:p>
          <a:p>
            <a:pPr marL="63500" marR="558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perkembangannya, 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1971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W. David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Slawson</a:t>
            </a:r>
            <a:r>
              <a:rPr sz="825" i="1" baseline="35353" dirty="0">
                <a:solidFill>
                  <a:srgbClr val="231F20"/>
                </a:solidFill>
                <a:latin typeface="Calibri"/>
                <a:cs typeface="Calibri"/>
              </a:rPr>
              <a:t>64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menyatakan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63500" marR="55880" algn="just">
              <a:lnSpc>
                <a:spcPct val="110800"/>
              </a:lnSpc>
              <a:spcBef>
                <a:spcPts val="284"/>
              </a:spcBef>
            </a:pP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“In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recent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years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realities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mass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production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consumer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economy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have </a:t>
            </a:r>
            <a:r>
              <a:rPr sz="1000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undermined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theoretical basis for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much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 traditional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contract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law. Today, </a:t>
            </a:r>
            <a:r>
              <a:rPr sz="1000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active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consumer enters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score of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contracts every week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without in any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real 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sense agreeing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to the terms that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are imposed upon him. For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 very reason 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that these terms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are imposed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rather than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agreed upon,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they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are almost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universally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unfair”.</a:t>
            </a:r>
            <a:endParaRPr sz="1000">
              <a:latin typeface="Calibri"/>
              <a:cs typeface="Calibri"/>
            </a:endParaRPr>
          </a:p>
          <a:p>
            <a:pPr marL="63500" algn="just">
              <a:lnSpc>
                <a:spcPct val="100000"/>
              </a:lnSpc>
              <a:spcBef>
                <a:spcPts val="83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lanjut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W.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David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Slawson</a:t>
            </a:r>
            <a:r>
              <a:rPr sz="825" i="1" baseline="35353" dirty="0">
                <a:solidFill>
                  <a:srgbClr val="231F20"/>
                </a:solidFill>
                <a:latin typeface="Calibri"/>
                <a:cs typeface="Calibri"/>
              </a:rPr>
              <a:t>65</a:t>
            </a:r>
            <a:r>
              <a:rPr sz="825" i="1" spc="135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mengemukakan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bahwa:</a:t>
            </a:r>
            <a:endParaRPr sz="1000">
              <a:latin typeface="Calibri"/>
              <a:cs typeface="Calibri"/>
            </a:endParaRPr>
          </a:p>
          <a:p>
            <a:pPr marL="63500" marR="56515" algn="just">
              <a:lnSpc>
                <a:spcPct val="110800"/>
              </a:lnSpc>
              <a:spcBef>
                <a:spcPts val="285"/>
              </a:spcBef>
            </a:pP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“Standar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i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i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contracts</a:t>
            </a:r>
            <a:r>
              <a:rPr sz="1000" i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proba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i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accoun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i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fo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i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more</a:t>
            </a:r>
            <a:r>
              <a:rPr sz="1000" b="1" i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than</a:t>
            </a:r>
            <a:r>
              <a:rPr sz="1000" b="1" i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ninety-nin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b="1" i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percent 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 all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 contracts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now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made. Most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persons have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difficulty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remembering the </a:t>
            </a:r>
            <a:r>
              <a:rPr sz="1000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last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time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they contracted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other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than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by standard form;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except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casual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oral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agreements,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they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probably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never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have.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But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they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active,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they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contract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standard form several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times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day.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Parking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lot and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theater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tickets,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package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receipts,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departement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store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charge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slips,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gas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station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credit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card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purchase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slips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are all standard form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contracts.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999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899" y="515043"/>
            <a:ext cx="4339590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117475" algn="just">
              <a:lnSpc>
                <a:spcPct val="110800"/>
              </a:lnSpc>
              <a:spcBef>
                <a:spcPts val="100"/>
              </a:spcBef>
            </a:pP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Moreover,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standard forms have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come to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dominate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more than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just routine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transactions. For individuals, if not quite yet for corporations, form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contracts 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are in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common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use for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even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such important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matters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as insurance, leases,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deeds,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mortgages,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automobile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purchases,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all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the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various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forms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consumer credit.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The contracting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still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imagined by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courts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and law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teachers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sz="1000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typical,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which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both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parties participates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choosing the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language of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entire agreement, is no longer of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much more than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historical importance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”.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(Cetak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tebal Penulis).</a:t>
            </a:r>
            <a:endParaRPr sz="1000">
              <a:latin typeface="Calibri"/>
              <a:cs typeface="Calibri"/>
            </a:endParaRPr>
          </a:p>
          <a:p>
            <a:pPr marL="254000" marR="119380" algn="just">
              <a:lnSpc>
                <a:spcPct val="110800"/>
              </a:lnSpc>
              <a:spcBef>
                <a:spcPts val="710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FAJ.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Gras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mengemukakan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lahirnya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akibat dari perubahan susunan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organisasi perusahaan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lazim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mengambil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besar dalam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66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54000" marR="117475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perkembangan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sektor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ditelusuri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67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469900" marR="116205" indent="-216535" algn="just">
              <a:lnSpc>
                <a:spcPct val="110800"/>
              </a:lnSpc>
              <a:spcBef>
                <a:spcPts val="285"/>
              </a:spcBef>
              <a:buFont typeface="Symbol"/>
              <a:buChar char=""/>
              <a:tabLst>
                <a:tab pos="4705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Pemerintah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WNI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pos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 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oleh:</a:t>
            </a:r>
            <a:endParaRPr sz="1000">
              <a:latin typeface="Calibri"/>
              <a:cs typeface="Calibri"/>
            </a:endParaRPr>
          </a:p>
          <a:p>
            <a:pPr marL="685800" marR="116839" lvl="1" indent="-216535" algn="just">
              <a:lnSpc>
                <a:spcPct val="110800"/>
              </a:lnSpc>
              <a:spcBef>
                <a:spcPts val="285"/>
              </a:spcBef>
              <a:buChar char="o"/>
              <a:tabLst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 UU No. 4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1959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menetapkan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tanggung-jawab pengirim pos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901700" marR="117475" lvl="2" indent="-216535" algn="just">
              <a:lnSpc>
                <a:spcPct val="110800"/>
              </a:lnSpc>
              <a:spcBef>
                <a:spcPts val="285"/>
              </a:spcBef>
              <a:buAutoNum type="arabicParenBoth"/>
              <a:tabLst>
                <a:tab pos="91376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Pemerintah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peraturan-peraturan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4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</a:t>
            </a:r>
            <a:r>
              <a:rPr sz="1000" spc="4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ganti-kerugian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mengambil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dasar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ketetapan-ketetapan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bersangkutan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Sedunia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Persetujuan-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persetujuannya.</a:t>
            </a:r>
            <a:endParaRPr sz="1000">
              <a:latin typeface="Calibri"/>
              <a:cs typeface="Calibri"/>
            </a:endParaRPr>
          </a:p>
          <a:p>
            <a:pPr marL="901700" marR="116839" lvl="2" indent="-216535" algn="just">
              <a:lnSpc>
                <a:spcPct val="110800"/>
              </a:lnSpc>
              <a:buAutoNum type="arabicParenBoth"/>
              <a:tabLst>
                <a:tab pos="875030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ganti-kerugian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bertanggung-jawab 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pengirim.</a:t>
            </a:r>
            <a:endParaRPr sz="1000">
              <a:latin typeface="Calibri"/>
              <a:cs typeface="Calibri"/>
            </a:endParaRPr>
          </a:p>
          <a:p>
            <a:pPr marL="901700" marR="116839" lvl="2" indent="-216535" algn="just">
              <a:lnSpc>
                <a:spcPct val="110800"/>
              </a:lnSpc>
              <a:buAutoNum type="arabicParenBoth"/>
              <a:tabLst>
                <a:tab pos="9023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keuntungan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didapat,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disebabkan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sesuatu kesalahan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dinas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Pos,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begitu pula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diakibatkan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sebab kabar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diberikan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ganti-kerugian;</a:t>
            </a:r>
            <a:endParaRPr sz="1000">
              <a:latin typeface="Calibri"/>
              <a:cs typeface="Calibri"/>
            </a:endParaRPr>
          </a:p>
          <a:p>
            <a:pPr marL="685800" marR="116205" lvl="1" indent="-216535" algn="just">
              <a:lnSpc>
                <a:spcPct val="110800"/>
              </a:lnSpc>
              <a:spcBef>
                <a:spcPts val="565"/>
              </a:spcBef>
              <a:buChar char="o"/>
              <a:tabLst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21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PP.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 26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1959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Pos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Negeri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jawatan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bertanggung-jawab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kartu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tanda-tangan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hilang,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dicuri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sah;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38100" marR="117475">
              <a:lnSpc>
                <a:spcPct val="100000"/>
              </a:lnSpc>
              <a:buAutoNum type="arabicPlain" startAt="66"/>
              <a:tabLst>
                <a:tab pos="254635" algn="l"/>
              </a:tabLst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Lihat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David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M.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L.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Tobing,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Praktik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Penggunaaan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Baku,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GIZ</a:t>
            </a:r>
            <a:r>
              <a:rPr sz="800" i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–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Consumer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Protection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in </a:t>
            </a:r>
            <a:r>
              <a:rPr sz="800" i="1" spc="-1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ASEAN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(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Protect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),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2020,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Oktober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2020, hlm. 2.</a:t>
            </a:r>
            <a:endParaRPr sz="800">
              <a:latin typeface="Cambria"/>
              <a:cs typeface="Cambria"/>
            </a:endParaRPr>
          </a:p>
          <a:p>
            <a:pPr marL="254000" indent="-216535">
              <a:lnSpc>
                <a:spcPct val="100000"/>
              </a:lnSpc>
              <a:buAutoNum type="arabicPlain" startAt="66"/>
              <a:tabLst>
                <a:tab pos="2546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Id.,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sd.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4.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36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37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2503"/>
            <a:ext cx="3987800" cy="623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715" indent="-216535" algn="just">
              <a:lnSpc>
                <a:spcPct val="112500"/>
              </a:lnSpc>
              <a:spcBef>
                <a:spcPts val="100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UU.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 14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1967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Pokok-Pokok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Perbankan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kredit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penyediaan uang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tagihan-tagihan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disamakan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persetujuan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pinjam-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meminjam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peminjam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berkewajiban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melunasi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utangnya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jangka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waktu tertentu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jumlah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bunga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ditetapkan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(cetak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tebal oleh penulis);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2500"/>
              </a:lnSpc>
              <a:spcBef>
                <a:spcPts val="565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1980,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pemerintah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menginisiasi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Naskah Akademis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Pokok-Pokok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(RUU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PPPK).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Penjelasan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RUU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PPPK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praktik-praktik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niaga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negatif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mempunyai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kapasitas yang merugikan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 karena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monopoli,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onsume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piliha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ebutuhan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barang-barang tertentu,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berdaya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keadaan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mutu,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syarat-syarat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ditentukan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(cetak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tebal oleh penulis).</a:t>
            </a:r>
            <a:endParaRPr sz="1000">
              <a:latin typeface="Calibri"/>
              <a:cs typeface="Calibri"/>
            </a:endParaRPr>
          </a:p>
          <a:p>
            <a:pPr marL="228600" marR="6350" algn="just">
              <a:lnSpc>
                <a:spcPct val="112500"/>
              </a:lnSpc>
              <a:spcBef>
                <a:spcPts val="56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Selanjutnya,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Bab II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Paragraf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angka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 RUU PPPK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Pertanggungan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Jawab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Beban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Pembuktian,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dirumuskan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secara tegas bahwa setiap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 yang dibuat sehingga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mengurangi, mengecualikan atau menghapuskan pertanggungan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jawab </a:t>
            </a:r>
            <a:r>
              <a:rPr sz="1000" b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pengusaha,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batal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demi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(cetak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tebal oleh penulis);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2500"/>
              </a:lnSpc>
              <a:spcBef>
                <a:spcPts val="855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16-18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Oktober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1980 Badan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Pembinaan Hukum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Nasional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(BPHN)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Departemen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Kehakiman,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Jakarta,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mengadakan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simposium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berkenaan dengan 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penggunaan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simposium ini,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istilah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resmi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‘standard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contract’,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228600" marR="6985" algn="just">
              <a:lnSpc>
                <a:spcPct val="1125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Hasil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simposium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menguraikan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10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(sepuluh)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penggunaan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(standar), yaitu: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istilah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diambil dari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standaard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contract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444500" marR="7620" lvl="1" indent="-216535" algn="just">
              <a:lnSpc>
                <a:spcPct val="112500"/>
              </a:lnSpc>
              <a:buAutoNum type="arabicPeriod"/>
              <a:tabLst>
                <a:tab pos="445134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isinya dibakukan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dituangkan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bentuk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formulir,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terikat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bentuk tertentu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(vorm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vrij)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444500" marR="8255" lvl="1" indent="-216535" algn="just">
              <a:lnSpc>
                <a:spcPct val="112500"/>
              </a:lnSpc>
              <a:buAutoNum type="arabicPeriod"/>
              <a:tabLst>
                <a:tab pos="445134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Tujuan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adanya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dasarnya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memenuhi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kebutuhan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sifatnya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praktis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kolektif;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2500"/>
              </a:lnSpc>
              <a:buAutoNum type="arabi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dikeluarkan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pemerintah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swasta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meniadakan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konsensual serta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membedakan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debitur;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38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2503"/>
            <a:ext cx="3987800" cy="637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6985" indent="-216535" algn="just">
              <a:lnSpc>
                <a:spcPct val="112500"/>
              </a:lnSpc>
              <a:spcBef>
                <a:spcPts val="100"/>
              </a:spcBef>
              <a:buAutoNum type="arabicPeriod" startAt="5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menghindari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debitur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menetapkan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umum dan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khusus;</a:t>
            </a:r>
            <a:endParaRPr sz="1000">
              <a:latin typeface="Calibri"/>
              <a:cs typeface="Calibri"/>
            </a:endParaRPr>
          </a:p>
          <a:p>
            <a:pPr marL="444500" marR="6985" indent="-216535" algn="just">
              <a:lnSpc>
                <a:spcPct val="112500"/>
              </a:lnSpc>
              <a:buAutoNum type="arabicPeriod" startAt="5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melaksanakan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debitur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mengetahui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syarat-syarat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ditentukan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sebelum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debitur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menerima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tersebut;</a:t>
            </a:r>
            <a:endParaRPr sz="1000">
              <a:latin typeface="Calibri"/>
              <a:cs typeface="Calibri"/>
            </a:endParaRPr>
          </a:p>
          <a:p>
            <a:pPr marL="444500" marR="7620" indent="-216535" algn="just">
              <a:lnSpc>
                <a:spcPct val="112500"/>
              </a:lnSpc>
              <a:buAutoNum type="arabicPeriod" startAt="5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Sebelum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terbentuknya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undang-undang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ditentukan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langkah-langkah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pemerintah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pendaftaran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instansi yang berwenang;</a:t>
            </a:r>
            <a:endParaRPr sz="1000">
              <a:latin typeface="Calibri"/>
              <a:cs typeface="Calibri"/>
            </a:endParaRPr>
          </a:p>
          <a:p>
            <a:pPr marL="444500" marR="6350" indent="-216535" algn="just">
              <a:lnSpc>
                <a:spcPct val="112500"/>
              </a:lnSpc>
              <a:buAutoNum type="arabicPeriod" startAt="5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persyaratan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dibatalkan;</a:t>
            </a:r>
            <a:endParaRPr sz="1000">
              <a:latin typeface="Calibri"/>
              <a:cs typeface="Calibri"/>
            </a:endParaRPr>
          </a:p>
          <a:p>
            <a:pPr marL="444500" marR="6350" indent="-216535" algn="just">
              <a:lnSpc>
                <a:spcPct val="112500"/>
              </a:lnSpc>
              <a:buAutoNum type="arabicPeriod" startAt="5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rangka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mempercepat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1365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BW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perlu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sistem pembuktian dengan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absolute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liability/omkering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van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bewijslast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  <a:p>
            <a:pPr marL="444500" marR="6350" indent="-216535" algn="just">
              <a:lnSpc>
                <a:spcPct val="112500"/>
              </a:lnSpc>
              <a:buAutoNum type="arabicPeriod" startAt="5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pelaksanaan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 penelitian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bentuk-bentuk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pemerintah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swasta;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2500"/>
              </a:lnSpc>
              <a:spcBef>
                <a:spcPts val="705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49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DKI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 5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ganti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kerugian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kendaraaan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hilang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rusak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saat parkir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parkir.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Kemudian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menerbitkan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PP.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 79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2013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Jaringan Lalu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Lintas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Angkutan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Jalan,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102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(f)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penyelenggara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fasilitas parkir untuk umum di luar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ruang milik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jalan, wajib mengganti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kehilangan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kerusakan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kendaraan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diparkir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ketentuan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2500"/>
              </a:lnSpc>
              <a:spcBef>
                <a:spcPts val="710"/>
              </a:spcBef>
              <a:buFont typeface="Symbol"/>
              <a:buChar char="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No. 1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2009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Penerbangan 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khusus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pengangkut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sebuah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perusahaan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angkutan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udara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mengganti kerugian yang dialami oleh penumpang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pengirim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serta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ketiga.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diterapkan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 pengangkut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umum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Persyaratan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Pengangkutan Penumpang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Bagasi PT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Garuda Indonesia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(Persero)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Tbk,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keterlambatan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penerbangan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pesawat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Garuda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disebabkan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faktor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manajemen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maskapai (kecuali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disebabkan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keadaan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kahar),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pengangkut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bertanggung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kompensasi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keterlambatan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(delay)</a:t>
            </a:r>
            <a:r>
              <a:rPr sz="1000" i="1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penumpang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299" y="512503"/>
            <a:ext cx="3988435" cy="682370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28600" algn="just">
              <a:lnSpc>
                <a:spcPct val="100000"/>
              </a:lnSpc>
              <a:spcBef>
                <a:spcPts val="25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Menteri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Perhubungan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89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2015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endParaRPr sz="1000">
              <a:latin typeface="Calibri"/>
              <a:cs typeface="Calibri"/>
            </a:endParaRPr>
          </a:p>
          <a:p>
            <a:pPr marL="228600" algn="just">
              <a:lnSpc>
                <a:spcPct val="100000"/>
              </a:lnSpc>
              <a:spcBef>
                <a:spcPts val="150"/>
              </a:spcBef>
            </a:pP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Delay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Management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2500"/>
              </a:lnSpc>
              <a:spcBef>
                <a:spcPts val="705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22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Otoritas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1/POJK.07/2013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Sektor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mensyaratkan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menggunakan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wajib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menyesuaikan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perundang-undangan.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Diikuti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Surat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Edaran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Otoritas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No.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13/SEOJK.07/2014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rinci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dipenuhi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menyusun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angka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III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(5)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SEOJK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format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disebutkan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berbentuk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cetak,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berbentuk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elektronik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e-contract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ditawarkan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elektronik.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25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tahun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2016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Otoritas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mengeluarkan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POJK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No. 77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2016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Pinjam Meminjam Uang Berbasis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Teknologi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36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POJK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2500"/>
              </a:lnSpc>
              <a:spcBef>
                <a:spcPts val="710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Bank 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Nomor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16/1/PBI/2014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pembayaran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 membuat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mencantumkan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POJK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No. 1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2013;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2500"/>
              </a:lnSpc>
              <a:spcBef>
                <a:spcPts val="710"/>
              </a:spcBef>
              <a:buFont typeface="Symbol"/>
              <a:buChar char="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47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 PP No. 71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 Sistem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Elektronik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diatur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perundang-undangan;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2500"/>
              </a:lnSpc>
              <a:spcBef>
                <a:spcPts val="705"/>
              </a:spcBef>
              <a:buChar char="•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53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 No. 80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Elektronik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(PMSE) 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dilarang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mencantumkan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merugikan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No. 8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1999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12700" marR="7620" algn="just">
              <a:lnSpc>
                <a:spcPct val="1125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standar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bentuknya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mutakhir,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terutama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sejak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berlangsung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Industri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4.0,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dunia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10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Calibri"/>
              <a:cs typeface="Calibri"/>
            </a:endParaRPr>
          </a:p>
          <a:p>
            <a:pPr marL="23196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39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40  </a:t>
            </a:r>
            <a:r>
              <a:rPr sz="10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5895" cy="1705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penyediaan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berkembang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penyediaan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bertahap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berkembang pula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digital contracts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demikian,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perkembangan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hasil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perundingan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negosiasi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bertahap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perundingan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negosiasi, kemudian berkembang lebih jauh lagi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tanpa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perundingan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negosiasi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atas,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digambarkan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859155">
              <a:lnSpc>
                <a:spcPct val="100000"/>
              </a:lnSpc>
              <a:spcBef>
                <a:spcPts val="795"/>
              </a:spcBef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3: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Perkembangan</a:t>
            </a:r>
            <a:r>
              <a:rPr sz="9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endParaRPr sz="9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18533" y="3453657"/>
          <a:ext cx="2322195" cy="495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825"/>
                <a:gridCol w="783590"/>
                <a:gridCol w="758824"/>
              </a:tblGrid>
              <a:tr h="115242">
                <a:tc>
                  <a:txBody>
                    <a:bodyPr/>
                    <a:lstStyle/>
                    <a:p>
                      <a:pPr marL="31750">
                        <a:lnSpc>
                          <a:spcPts val="525"/>
                        </a:lnSpc>
                        <a:spcBef>
                          <a:spcPts val="280"/>
                        </a:spcBef>
                      </a:pPr>
                      <a:r>
                        <a:rPr sz="5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Revolusi</a:t>
                      </a:r>
                      <a:r>
                        <a:rPr sz="5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Industri</a:t>
                      </a:r>
                      <a:r>
                        <a:rPr sz="5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–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07CC3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525"/>
                        </a:lnSpc>
                        <a:spcBef>
                          <a:spcPts val="280"/>
                        </a:spcBef>
                      </a:pPr>
                      <a:r>
                        <a:rPr sz="500" b="1" spc="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Revolusi</a:t>
                      </a:r>
                      <a:r>
                        <a:rPr sz="50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Industri</a:t>
                      </a:r>
                      <a:r>
                        <a:rPr sz="50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50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–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90B5E0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525"/>
                        </a:lnSpc>
                        <a:spcBef>
                          <a:spcPts val="280"/>
                        </a:spcBef>
                      </a:pPr>
                      <a:r>
                        <a:rPr sz="500" b="1" spc="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Revolusi</a:t>
                      </a:r>
                      <a:r>
                        <a:rPr sz="50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Industri</a:t>
                      </a:r>
                      <a:r>
                        <a:rPr sz="50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50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–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EBE29"/>
                    </a:solidFill>
                  </a:tcPr>
                </a:tc>
              </a:tr>
              <a:tr h="79933">
                <a:tc>
                  <a:txBody>
                    <a:bodyPr/>
                    <a:lstStyle/>
                    <a:p>
                      <a:pPr marL="31750">
                        <a:lnSpc>
                          <a:spcPts val="525"/>
                        </a:lnSpc>
                        <a:spcBef>
                          <a:spcPts val="5"/>
                        </a:spcBef>
                      </a:pPr>
                      <a:r>
                        <a:rPr sz="5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Akhir</a:t>
                      </a:r>
                      <a:r>
                        <a:rPr sz="5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Abad</a:t>
                      </a:r>
                      <a:r>
                        <a:rPr sz="5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ke-18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7CC3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525"/>
                        </a:lnSpc>
                        <a:spcBef>
                          <a:spcPts val="5"/>
                        </a:spcBef>
                      </a:pPr>
                      <a:r>
                        <a:rPr sz="50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Awal</a:t>
                      </a:r>
                      <a:r>
                        <a:rPr sz="50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Abad</a:t>
                      </a:r>
                      <a:r>
                        <a:rPr sz="50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ke-20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90B5E0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525"/>
                        </a:lnSpc>
                        <a:spcBef>
                          <a:spcPts val="5"/>
                        </a:spcBef>
                      </a:pPr>
                      <a:r>
                        <a:rPr sz="50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Awal</a:t>
                      </a:r>
                      <a:r>
                        <a:rPr sz="50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Tahun</a:t>
                      </a:r>
                      <a:r>
                        <a:rPr sz="50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b="1" spc="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1970an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EBE29"/>
                    </a:solidFill>
                  </a:tcPr>
                </a:tc>
              </a:tr>
              <a:tr h="79933">
                <a:tc>
                  <a:txBody>
                    <a:bodyPr/>
                    <a:lstStyle/>
                    <a:p>
                      <a:pPr marL="31750">
                        <a:lnSpc>
                          <a:spcPts val="52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Penggunaan</a:t>
                      </a:r>
                      <a:r>
                        <a:rPr sz="500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mesin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7CC3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525"/>
                        </a:lnSpc>
                        <a:spcBef>
                          <a:spcPts val="5"/>
                        </a:spcBef>
                      </a:pPr>
                      <a:r>
                        <a:rPr sz="500" spc="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Mulainya</a:t>
                      </a:r>
                      <a:r>
                        <a:rPr sz="50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produksi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90B5E0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525"/>
                        </a:lnSpc>
                        <a:spcBef>
                          <a:spcPts val="5"/>
                        </a:spcBef>
                      </a:pPr>
                      <a:r>
                        <a:rPr sz="500" spc="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Mulainya</a:t>
                      </a:r>
                      <a:r>
                        <a:rPr sz="50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produksi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EBE29"/>
                    </a:solidFill>
                  </a:tcPr>
                </a:tc>
              </a:tr>
              <a:tr h="79933">
                <a:tc>
                  <a:txBody>
                    <a:bodyPr/>
                    <a:lstStyle/>
                    <a:p>
                      <a:pPr marL="31750">
                        <a:lnSpc>
                          <a:spcPts val="525"/>
                        </a:lnSpc>
                        <a:spcBef>
                          <a:spcPts val="5"/>
                        </a:spcBef>
                      </a:pPr>
                      <a:r>
                        <a:rPr sz="5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bertenaga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air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uap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7CC3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52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massal</a:t>
                      </a:r>
                      <a:r>
                        <a:rPr sz="50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menggunakan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90B5E0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52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massal</a:t>
                      </a:r>
                      <a:r>
                        <a:rPr sz="50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menggunakan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EBE29"/>
                    </a:solidFill>
                  </a:tcPr>
                </a:tc>
              </a:tr>
              <a:tr h="12633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500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produksi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CC3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spc="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energi</a:t>
                      </a:r>
                      <a:r>
                        <a:rPr sz="50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listrik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0B5E0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spc="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energi</a:t>
                      </a:r>
                      <a:r>
                        <a:rPr sz="50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listrik</a:t>
                      </a:r>
                      <a:endParaRPr sz="5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EBE29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993755" y="2347032"/>
            <a:ext cx="3592829" cy="1640839"/>
            <a:chOff x="993755" y="2347032"/>
            <a:chExt cx="3592829" cy="1640839"/>
          </a:xfrm>
        </p:grpSpPr>
        <p:sp>
          <p:nvSpPr>
            <p:cNvPr id="6" name="object 6"/>
            <p:cNvSpPr/>
            <p:nvPr/>
          </p:nvSpPr>
          <p:spPr>
            <a:xfrm>
              <a:off x="1734071" y="2601822"/>
              <a:ext cx="297815" cy="361950"/>
            </a:xfrm>
            <a:custGeom>
              <a:avLst/>
              <a:gdLst/>
              <a:ahLst/>
              <a:cxnLst/>
              <a:rect l="l" t="t" r="r" b="b"/>
              <a:pathLst>
                <a:path w="297814" h="361950">
                  <a:moveTo>
                    <a:pt x="167157" y="0"/>
                  </a:moveTo>
                  <a:lnTo>
                    <a:pt x="167157" y="110388"/>
                  </a:lnTo>
                  <a:lnTo>
                    <a:pt x="0" y="110388"/>
                  </a:lnTo>
                  <a:lnTo>
                    <a:pt x="0" y="251066"/>
                  </a:lnTo>
                  <a:lnTo>
                    <a:pt x="167157" y="251066"/>
                  </a:lnTo>
                  <a:lnTo>
                    <a:pt x="167157" y="361441"/>
                  </a:lnTo>
                  <a:lnTo>
                    <a:pt x="297459" y="180721"/>
                  </a:lnTo>
                  <a:lnTo>
                    <a:pt x="167157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56409" y="2601301"/>
              <a:ext cx="307975" cy="362585"/>
            </a:xfrm>
            <a:custGeom>
              <a:avLst/>
              <a:gdLst/>
              <a:ahLst/>
              <a:cxnLst/>
              <a:rect l="l" t="t" r="r" b="b"/>
              <a:pathLst>
                <a:path w="307975" h="362585">
                  <a:moveTo>
                    <a:pt x="173037" y="0"/>
                  </a:moveTo>
                  <a:lnTo>
                    <a:pt x="173037" y="110705"/>
                  </a:lnTo>
                  <a:lnTo>
                    <a:pt x="0" y="110705"/>
                  </a:lnTo>
                  <a:lnTo>
                    <a:pt x="0" y="251790"/>
                  </a:lnTo>
                  <a:lnTo>
                    <a:pt x="173037" y="251790"/>
                  </a:lnTo>
                  <a:lnTo>
                    <a:pt x="173037" y="362483"/>
                  </a:lnTo>
                  <a:lnTo>
                    <a:pt x="307924" y="181241"/>
                  </a:lnTo>
                  <a:lnTo>
                    <a:pt x="173037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2131" y="2355418"/>
              <a:ext cx="3584575" cy="1632585"/>
            </a:xfrm>
            <a:custGeom>
              <a:avLst/>
              <a:gdLst/>
              <a:ahLst/>
              <a:cxnLst/>
              <a:rect l="l" t="t" r="r" b="b"/>
              <a:pathLst>
                <a:path w="3584575" h="1632585">
                  <a:moveTo>
                    <a:pt x="3584448" y="0"/>
                  </a:moveTo>
                  <a:lnTo>
                    <a:pt x="0" y="0"/>
                  </a:lnTo>
                  <a:lnTo>
                    <a:pt x="0" y="1632204"/>
                  </a:lnTo>
                  <a:lnTo>
                    <a:pt x="3584448" y="1632204"/>
                  </a:lnTo>
                  <a:lnTo>
                    <a:pt x="3584448" y="0"/>
                  </a:lnTo>
                  <a:close/>
                </a:path>
              </a:pathLst>
            </a:custGeom>
            <a:solidFill>
              <a:srgbClr val="231F2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0423" y="2353699"/>
              <a:ext cx="734695" cy="872490"/>
            </a:xfrm>
            <a:custGeom>
              <a:avLst/>
              <a:gdLst/>
              <a:ahLst/>
              <a:cxnLst/>
              <a:rect l="l" t="t" r="r" b="b"/>
              <a:pathLst>
                <a:path w="734694" h="872489">
                  <a:moveTo>
                    <a:pt x="658876" y="0"/>
                  </a:moveTo>
                  <a:lnTo>
                    <a:pt x="75526" y="0"/>
                  </a:lnTo>
                  <a:lnTo>
                    <a:pt x="63725" y="1180"/>
                  </a:lnTo>
                  <a:lnTo>
                    <a:pt x="37763" y="9440"/>
                  </a:lnTo>
                  <a:lnTo>
                    <a:pt x="11801" y="31862"/>
                  </a:lnTo>
                  <a:lnTo>
                    <a:pt x="0" y="75526"/>
                  </a:lnTo>
                  <a:lnTo>
                    <a:pt x="0" y="796632"/>
                  </a:lnTo>
                  <a:lnTo>
                    <a:pt x="1180" y="808433"/>
                  </a:lnTo>
                  <a:lnTo>
                    <a:pt x="9440" y="834396"/>
                  </a:lnTo>
                  <a:lnTo>
                    <a:pt x="31862" y="860358"/>
                  </a:lnTo>
                  <a:lnTo>
                    <a:pt x="75526" y="872159"/>
                  </a:lnTo>
                  <a:lnTo>
                    <a:pt x="658876" y="872159"/>
                  </a:lnTo>
                  <a:lnTo>
                    <a:pt x="670677" y="870979"/>
                  </a:lnTo>
                  <a:lnTo>
                    <a:pt x="696639" y="862718"/>
                  </a:lnTo>
                  <a:lnTo>
                    <a:pt x="722601" y="840296"/>
                  </a:lnTo>
                  <a:lnTo>
                    <a:pt x="734402" y="796632"/>
                  </a:lnTo>
                  <a:lnTo>
                    <a:pt x="734402" y="75526"/>
                  </a:lnTo>
                  <a:lnTo>
                    <a:pt x="733222" y="63725"/>
                  </a:lnTo>
                  <a:lnTo>
                    <a:pt x="724962" y="37763"/>
                  </a:lnTo>
                  <a:lnTo>
                    <a:pt x="702539" y="11801"/>
                  </a:lnTo>
                  <a:lnTo>
                    <a:pt x="658876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0423" y="2353699"/>
              <a:ext cx="734695" cy="872490"/>
            </a:xfrm>
            <a:custGeom>
              <a:avLst/>
              <a:gdLst/>
              <a:ahLst/>
              <a:cxnLst/>
              <a:rect l="l" t="t" r="r" b="b"/>
              <a:pathLst>
                <a:path w="734694" h="872489">
                  <a:moveTo>
                    <a:pt x="75526" y="0"/>
                  </a:moveTo>
                  <a:lnTo>
                    <a:pt x="63725" y="1180"/>
                  </a:lnTo>
                  <a:lnTo>
                    <a:pt x="37763" y="9440"/>
                  </a:lnTo>
                  <a:lnTo>
                    <a:pt x="11801" y="31862"/>
                  </a:lnTo>
                  <a:lnTo>
                    <a:pt x="0" y="75526"/>
                  </a:lnTo>
                  <a:lnTo>
                    <a:pt x="0" y="796632"/>
                  </a:lnTo>
                  <a:lnTo>
                    <a:pt x="1180" y="808433"/>
                  </a:lnTo>
                  <a:lnTo>
                    <a:pt x="9440" y="834396"/>
                  </a:lnTo>
                  <a:lnTo>
                    <a:pt x="31862" y="860358"/>
                  </a:lnTo>
                  <a:lnTo>
                    <a:pt x="75526" y="872159"/>
                  </a:lnTo>
                  <a:lnTo>
                    <a:pt x="658876" y="872159"/>
                  </a:lnTo>
                  <a:lnTo>
                    <a:pt x="670677" y="870979"/>
                  </a:lnTo>
                  <a:lnTo>
                    <a:pt x="696639" y="862718"/>
                  </a:lnTo>
                  <a:lnTo>
                    <a:pt x="722601" y="840296"/>
                  </a:lnTo>
                  <a:lnTo>
                    <a:pt x="734402" y="796632"/>
                  </a:lnTo>
                  <a:lnTo>
                    <a:pt x="734402" y="75526"/>
                  </a:lnTo>
                  <a:lnTo>
                    <a:pt x="733222" y="63725"/>
                  </a:lnTo>
                  <a:lnTo>
                    <a:pt x="724962" y="37763"/>
                  </a:lnTo>
                  <a:lnTo>
                    <a:pt x="702539" y="11801"/>
                  </a:lnTo>
                  <a:lnTo>
                    <a:pt x="658876" y="0"/>
                  </a:lnTo>
                  <a:lnTo>
                    <a:pt x="75526" y="0"/>
                  </a:lnTo>
                  <a:close/>
                </a:path>
              </a:pathLst>
            </a:custGeom>
            <a:ln w="133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20126" y="2353699"/>
              <a:ext cx="734695" cy="872490"/>
            </a:xfrm>
            <a:custGeom>
              <a:avLst/>
              <a:gdLst/>
              <a:ahLst/>
              <a:cxnLst/>
              <a:rect l="l" t="t" r="r" b="b"/>
              <a:pathLst>
                <a:path w="734694" h="872489">
                  <a:moveTo>
                    <a:pt x="658876" y="0"/>
                  </a:moveTo>
                  <a:lnTo>
                    <a:pt x="75526" y="0"/>
                  </a:lnTo>
                  <a:lnTo>
                    <a:pt x="63725" y="1180"/>
                  </a:lnTo>
                  <a:lnTo>
                    <a:pt x="37763" y="9440"/>
                  </a:lnTo>
                  <a:lnTo>
                    <a:pt x="11801" y="31862"/>
                  </a:lnTo>
                  <a:lnTo>
                    <a:pt x="0" y="75526"/>
                  </a:lnTo>
                  <a:lnTo>
                    <a:pt x="0" y="796632"/>
                  </a:lnTo>
                  <a:lnTo>
                    <a:pt x="1180" y="808433"/>
                  </a:lnTo>
                  <a:lnTo>
                    <a:pt x="9440" y="834396"/>
                  </a:lnTo>
                  <a:lnTo>
                    <a:pt x="31862" y="860358"/>
                  </a:lnTo>
                  <a:lnTo>
                    <a:pt x="75526" y="872159"/>
                  </a:lnTo>
                  <a:lnTo>
                    <a:pt x="658876" y="872159"/>
                  </a:lnTo>
                  <a:lnTo>
                    <a:pt x="670677" y="870979"/>
                  </a:lnTo>
                  <a:lnTo>
                    <a:pt x="696639" y="862718"/>
                  </a:lnTo>
                  <a:lnTo>
                    <a:pt x="722601" y="840296"/>
                  </a:lnTo>
                  <a:lnTo>
                    <a:pt x="734402" y="796632"/>
                  </a:lnTo>
                  <a:lnTo>
                    <a:pt x="734402" y="75526"/>
                  </a:lnTo>
                  <a:lnTo>
                    <a:pt x="733222" y="63725"/>
                  </a:lnTo>
                  <a:lnTo>
                    <a:pt x="724962" y="37763"/>
                  </a:lnTo>
                  <a:lnTo>
                    <a:pt x="702539" y="11801"/>
                  </a:lnTo>
                  <a:lnTo>
                    <a:pt x="658876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20126" y="2353699"/>
              <a:ext cx="734695" cy="872490"/>
            </a:xfrm>
            <a:custGeom>
              <a:avLst/>
              <a:gdLst/>
              <a:ahLst/>
              <a:cxnLst/>
              <a:rect l="l" t="t" r="r" b="b"/>
              <a:pathLst>
                <a:path w="734694" h="872489">
                  <a:moveTo>
                    <a:pt x="75526" y="0"/>
                  </a:moveTo>
                  <a:lnTo>
                    <a:pt x="63725" y="1180"/>
                  </a:lnTo>
                  <a:lnTo>
                    <a:pt x="37763" y="9440"/>
                  </a:lnTo>
                  <a:lnTo>
                    <a:pt x="11801" y="31862"/>
                  </a:lnTo>
                  <a:lnTo>
                    <a:pt x="0" y="75526"/>
                  </a:lnTo>
                  <a:lnTo>
                    <a:pt x="0" y="796632"/>
                  </a:lnTo>
                  <a:lnTo>
                    <a:pt x="1180" y="808433"/>
                  </a:lnTo>
                  <a:lnTo>
                    <a:pt x="9440" y="834396"/>
                  </a:lnTo>
                  <a:lnTo>
                    <a:pt x="31862" y="860358"/>
                  </a:lnTo>
                  <a:lnTo>
                    <a:pt x="75526" y="872159"/>
                  </a:lnTo>
                  <a:lnTo>
                    <a:pt x="658876" y="872159"/>
                  </a:lnTo>
                  <a:lnTo>
                    <a:pt x="670677" y="870979"/>
                  </a:lnTo>
                  <a:lnTo>
                    <a:pt x="696639" y="862718"/>
                  </a:lnTo>
                  <a:lnTo>
                    <a:pt x="722601" y="840296"/>
                  </a:lnTo>
                  <a:lnTo>
                    <a:pt x="734402" y="796632"/>
                  </a:lnTo>
                  <a:lnTo>
                    <a:pt x="734402" y="75526"/>
                  </a:lnTo>
                  <a:lnTo>
                    <a:pt x="733222" y="63725"/>
                  </a:lnTo>
                  <a:lnTo>
                    <a:pt x="724962" y="37763"/>
                  </a:lnTo>
                  <a:lnTo>
                    <a:pt x="702539" y="11801"/>
                  </a:lnTo>
                  <a:lnTo>
                    <a:pt x="658876" y="0"/>
                  </a:lnTo>
                  <a:lnTo>
                    <a:pt x="75526" y="0"/>
                  </a:lnTo>
                  <a:close/>
                </a:path>
              </a:pathLst>
            </a:custGeom>
            <a:ln w="133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4164" y="2353699"/>
              <a:ext cx="734695" cy="872490"/>
            </a:xfrm>
            <a:custGeom>
              <a:avLst/>
              <a:gdLst/>
              <a:ahLst/>
              <a:cxnLst/>
              <a:rect l="l" t="t" r="r" b="b"/>
              <a:pathLst>
                <a:path w="734695" h="872489">
                  <a:moveTo>
                    <a:pt x="658875" y="0"/>
                  </a:moveTo>
                  <a:lnTo>
                    <a:pt x="75526" y="0"/>
                  </a:lnTo>
                  <a:lnTo>
                    <a:pt x="63725" y="1180"/>
                  </a:lnTo>
                  <a:lnTo>
                    <a:pt x="37763" y="9440"/>
                  </a:lnTo>
                  <a:lnTo>
                    <a:pt x="11801" y="31862"/>
                  </a:lnTo>
                  <a:lnTo>
                    <a:pt x="0" y="75526"/>
                  </a:lnTo>
                  <a:lnTo>
                    <a:pt x="0" y="796632"/>
                  </a:lnTo>
                  <a:lnTo>
                    <a:pt x="1180" y="808433"/>
                  </a:lnTo>
                  <a:lnTo>
                    <a:pt x="9440" y="834396"/>
                  </a:lnTo>
                  <a:lnTo>
                    <a:pt x="31862" y="860358"/>
                  </a:lnTo>
                  <a:lnTo>
                    <a:pt x="75526" y="872159"/>
                  </a:lnTo>
                  <a:lnTo>
                    <a:pt x="658875" y="872159"/>
                  </a:lnTo>
                  <a:lnTo>
                    <a:pt x="670677" y="870979"/>
                  </a:lnTo>
                  <a:lnTo>
                    <a:pt x="696639" y="862718"/>
                  </a:lnTo>
                  <a:lnTo>
                    <a:pt x="722601" y="840296"/>
                  </a:lnTo>
                  <a:lnTo>
                    <a:pt x="734402" y="796632"/>
                  </a:lnTo>
                  <a:lnTo>
                    <a:pt x="734402" y="75526"/>
                  </a:lnTo>
                  <a:lnTo>
                    <a:pt x="733222" y="63725"/>
                  </a:lnTo>
                  <a:lnTo>
                    <a:pt x="724962" y="37763"/>
                  </a:lnTo>
                  <a:lnTo>
                    <a:pt x="702539" y="11801"/>
                  </a:lnTo>
                  <a:lnTo>
                    <a:pt x="658875" y="0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4164" y="2353699"/>
              <a:ext cx="734695" cy="872490"/>
            </a:xfrm>
            <a:custGeom>
              <a:avLst/>
              <a:gdLst/>
              <a:ahLst/>
              <a:cxnLst/>
              <a:rect l="l" t="t" r="r" b="b"/>
              <a:pathLst>
                <a:path w="734695" h="872489">
                  <a:moveTo>
                    <a:pt x="75526" y="0"/>
                  </a:moveTo>
                  <a:lnTo>
                    <a:pt x="63725" y="1180"/>
                  </a:lnTo>
                  <a:lnTo>
                    <a:pt x="37763" y="9440"/>
                  </a:lnTo>
                  <a:lnTo>
                    <a:pt x="11801" y="31862"/>
                  </a:lnTo>
                  <a:lnTo>
                    <a:pt x="0" y="75526"/>
                  </a:lnTo>
                  <a:lnTo>
                    <a:pt x="0" y="796632"/>
                  </a:lnTo>
                  <a:lnTo>
                    <a:pt x="1180" y="808433"/>
                  </a:lnTo>
                  <a:lnTo>
                    <a:pt x="9440" y="834396"/>
                  </a:lnTo>
                  <a:lnTo>
                    <a:pt x="31862" y="860358"/>
                  </a:lnTo>
                  <a:lnTo>
                    <a:pt x="75526" y="872159"/>
                  </a:lnTo>
                  <a:lnTo>
                    <a:pt x="658876" y="872159"/>
                  </a:lnTo>
                  <a:lnTo>
                    <a:pt x="670677" y="870979"/>
                  </a:lnTo>
                  <a:lnTo>
                    <a:pt x="696639" y="862718"/>
                  </a:lnTo>
                  <a:lnTo>
                    <a:pt x="722601" y="840296"/>
                  </a:lnTo>
                  <a:lnTo>
                    <a:pt x="734402" y="796632"/>
                  </a:lnTo>
                  <a:lnTo>
                    <a:pt x="734402" y="75526"/>
                  </a:lnTo>
                  <a:lnTo>
                    <a:pt x="733222" y="63725"/>
                  </a:lnTo>
                  <a:lnTo>
                    <a:pt x="724962" y="37763"/>
                  </a:lnTo>
                  <a:lnTo>
                    <a:pt x="702539" y="11801"/>
                  </a:lnTo>
                  <a:lnTo>
                    <a:pt x="658876" y="0"/>
                  </a:lnTo>
                  <a:lnTo>
                    <a:pt x="75526" y="0"/>
                  </a:lnTo>
                  <a:close/>
                </a:path>
              </a:pathLst>
            </a:custGeom>
            <a:ln w="133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76002" y="3460311"/>
              <a:ext cx="861694" cy="481965"/>
            </a:xfrm>
            <a:custGeom>
              <a:avLst/>
              <a:gdLst/>
              <a:ahLst/>
              <a:cxnLst/>
              <a:rect l="l" t="t" r="r" b="b"/>
              <a:pathLst>
                <a:path w="861695" h="481964">
                  <a:moveTo>
                    <a:pt x="707758" y="0"/>
                  </a:moveTo>
                  <a:lnTo>
                    <a:pt x="0" y="0"/>
                  </a:lnTo>
                  <a:lnTo>
                    <a:pt x="0" y="481380"/>
                  </a:lnTo>
                  <a:lnTo>
                    <a:pt x="707758" y="481380"/>
                  </a:lnTo>
                  <a:lnTo>
                    <a:pt x="861694" y="245414"/>
                  </a:lnTo>
                  <a:lnTo>
                    <a:pt x="707758" y="0"/>
                  </a:lnTo>
                  <a:close/>
                </a:path>
              </a:pathLst>
            </a:custGeom>
            <a:solidFill>
              <a:srgbClr val="F78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76002" y="3460311"/>
              <a:ext cx="861694" cy="481965"/>
            </a:xfrm>
            <a:custGeom>
              <a:avLst/>
              <a:gdLst/>
              <a:ahLst/>
              <a:cxnLst/>
              <a:rect l="l" t="t" r="r" b="b"/>
              <a:pathLst>
                <a:path w="861695" h="481964">
                  <a:moveTo>
                    <a:pt x="0" y="0"/>
                  </a:moveTo>
                  <a:lnTo>
                    <a:pt x="0" y="481380"/>
                  </a:lnTo>
                  <a:lnTo>
                    <a:pt x="707758" y="481380"/>
                  </a:lnTo>
                  <a:lnTo>
                    <a:pt x="861694" y="245414"/>
                  </a:lnTo>
                  <a:lnTo>
                    <a:pt x="707758" y="0"/>
                  </a:lnTo>
                  <a:lnTo>
                    <a:pt x="0" y="0"/>
                  </a:lnTo>
                  <a:close/>
                </a:path>
              </a:pathLst>
            </a:custGeom>
            <a:ln w="133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73480" y="4123065"/>
            <a:ext cx="74612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5" dirty="0">
                <a:solidFill>
                  <a:srgbClr val="231F20"/>
                </a:solidFill>
                <a:latin typeface="Cambria"/>
                <a:cs typeface="Cambria"/>
              </a:rPr>
              <a:t>Sumber:</a:t>
            </a:r>
            <a:r>
              <a:rPr sz="5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Cambria"/>
                <a:cs typeface="Cambria"/>
              </a:rPr>
              <a:t>DFKI/Bauer</a:t>
            </a:r>
            <a:r>
              <a:rPr sz="5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Cambria"/>
                <a:cs typeface="Cambria"/>
              </a:rPr>
              <a:t>IAO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9921" y="2632430"/>
            <a:ext cx="598170" cy="313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95"/>
              </a:spcBef>
            </a:pPr>
            <a:r>
              <a:rPr sz="950" b="1" spc="-3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950" b="1" spc="-5" dirty="0">
                <a:solidFill>
                  <a:srgbClr val="FFFFFF"/>
                </a:solidFill>
                <a:latin typeface="Cambria"/>
                <a:cs typeface="Cambria"/>
              </a:rPr>
              <a:t>erja</a:t>
            </a:r>
            <a:r>
              <a:rPr sz="950" b="1" spc="-10" dirty="0">
                <a:solidFill>
                  <a:srgbClr val="FFFFFF"/>
                </a:solidFill>
                <a:latin typeface="Cambria"/>
                <a:cs typeface="Cambria"/>
              </a:rPr>
              <a:t>njian  No</a:t>
            </a:r>
            <a:r>
              <a:rPr sz="950" b="1" spc="-5" dirty="0">
                <a:solidFill>
                  <a:srgbClr val="FFFFFF"/>
                </a:solidFill>
                <a:latin typeface="Cambria"/>
                <a:cs typeface="Cambria"/>
              </a:rPr>
              <a:t>n </a:t>
            </a:r>
            <a:r>
              <a:rPr sz="950" b="1" spc="-10" dirty="0">
                <a:solidFill>
                  <a:srgbClr val="FFFFFF"/>
                </a:solidFill>
                <a:latin typeface="Cambria"/>
                <a:cs typeface="Cambria"/>
              </a:rPr>
              <a:t>Ba</a:t>
            </a:r>
            <a:r>
              <a:rPr sz="950" b="1" spc="-3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950" b="1" spc="-5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9674" y="2632430"/>
            <a:ext cx="598170" cy="313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480" marR="5080" indent="-145415">
              <a:lnSpc>
                <a:spcPct val="100000"/>
              </a:lnSpc>
              <a:spcBef>
                <a:spcPts val="95"/>
              </a:spcBef>
            </a:pPr>
            <a:r>
              <a:rPr sz="950" b="1" spc="-3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950" b="1" spc="-5" dirty="0">
                <a:solidFill>
                  <a:srgbClr val="FFFFFF"/>
                </a:solidFill>
                <a:latin typeface="Cambria"/>
                <a:cs typeface="Cambria"/>
              </a:rPr>
              <a:t>erja</a:t>
            </a:r>
            <a:r>
              <a:rPr sz="950" b="1" spc="-10" dirty="0">
                <a:solidFill>
                  <a:srgbClr val="FFFFFF"/>
                </a:solidFill>
                <a:latin typeface="Cambria"/>
                <a:cs typeface="Cambria"/>
              </a:rPr>
              <a:t>njian  </a:t>
            </a:r>
            <a:r>
              <a:rPr sz="950" b="1" spc="-15" dirty="0">
                <a:solidFill>
                  <a:srgbClr val="FFFFFF"/>
                </a:solidFill>
                <a:latin typeface="Cambria"/>
                <a:cs typeface="Cambria"/>
              </a:rPr>
              <a:t>Baku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03671" y="2632430"/>
            <a:ext cx="598170" cy="313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570" marR="5080" indent="-102870">
              <a:lnSpc>
                <a:spcPct val="100000"/>
              </a:lnSpc>
              <a:spcBef>
                <a:spcPts val="95"/>
              </a:spcBef>
            </a:pPr>
            <a:r>
              <a:rPr sz="950" b="1" spc="-3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950" b="1" spc="-5" dirty="0">
                <a:solidFill>
                  <a:srgbClr val="FFFFFF"/>
                </a:solidFill>
                <a:latin typeface="Cambria"/>
                <a:cs typeface="Cambria"/>
              </a:rPr>
              <a:t>erja</a:t>
            </a:r>
            <a:r>
              <a:rPr sz="950" b="1" spc="-10" dirty="0">
                <a:solidFill>
                  <a:srgbClr val="FFFFFF"/>
                </a:solidFill>
                <a:latin typeface="Cambria"/>
                <a:cs typeface="Cambria"/>
              </a:rPr>
              <a:t>njian  </a:t>
            </a:r>
            <a:r>
              <a:rPr sz="950" b="1" spc="-5" dirty="0">
                <a:solidFill>
                  <a:srgbClr val="FFFFFF"/>
                </a:solidFill>
                <a:latin typeface="Cambria"/>
                <a:cs typeface="Cambria"/>
              </a:rPr>
              <a:t>Digital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95316" y="3480530"/>
            <a:ext cx="65214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95"/>
              </a:spcBef>
            </a:pPr>
            <a:r>
              <a:rPr sz="500" b="1" spc="5" dirty="0">
                <a:solidFill>
                  <a:srgbClr val="231F20"/>
                </a:solidFill>
                <a:latin typeface="Cambria"/>
                <a:cs typeface="Cambria"/>
              </a:rPr>
              <a:t>Revolusi</a:t>
            </a:r>
            <a:r>
              <a:rPr sz="50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500" b="1" spc="5" dirty="0">
                <a:solidFill>
                  <a:srgbClr val="231F20"/>
                </a:solidFill>
                <a:latin typeface="Cambria"/>
                <a:cs typeface="Cambria"/>
              </a:rPr>
              <a:t>Industri</a:t>
            </a:r>
            <a:r>
              <a:rPr sz="50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Cambria"/>
                <a:cs typeface="Cambria"/>
              </a:rPr>
              <a:t>4</a:t>
            </a:r>
            <a:r>
              <a:rPr sz="50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Cambria"/>
                <a:cs typeface="Cambria"/>
              </a:rPr>
              <a:t>– </a:t>
            </a:r>
            <a:r>
              <a:rPr sz="500" b="1" spc="-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Cambria"/>
                <a:cs typeface="Cambria"/>
              </a:rPr>
              <a:t>Masa Sekarang </a:t>
            </a:r>
            <a:r>
              <a:rPr sz="500" b="1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Cambria"/>
                <a:cs typeface="Cambria"/>
              </a:rPr>
              <a:t>Dibentuknya sistem </a:t>
            </a:r>
            <a:r>
              <a:rPr sz="500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Cambria"/>
                <a:cs typeface="Cambria"/>
              </a:rPr>
              <a:t>gabungan</a:t>
            </a:r>
            <a:r>
              <a:rPr sz="5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Cambria"/>
                <a:cs typeface="Cambria"/>
              </a:rPr>
              <a:t>siber-fisik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71105" y="3230727"/>
            <a:ext cx="3406775" cy="217170"/>
          </a:xfrm>
          <a:custGeom>
            <a:avLst/>
            <a:gdLst/>
            <a:ahLst/>
            <a:cxnLst/>
            <a:rect l="l" t="t" r="r" b="b"/>
            <a:pathLst>
              <a:path w="3406775" h="217170">
                <a:moveTo>
                  <a:pt x="1127252" y="0"/>
                </a:moveTo>
                <a:lnTo>
                  <a:pt x="1114920" y="58064"/>
                </a:lnTo>
                <a:lnTo>
                  <a:pt x="1097749" y="98564"/>
                </a:lnTo>
                <a:lnTo>
                  <a:pt x="1053858" y="126809"/>
                </a:lnTo>
                <a:lnTo>
                  <a:pt x="1045019" y="127838"/>
                </a:lnTo>
                <a:lnTo>
                  <a:pt x="664679" y="127838"/>
                </a:lnTo>
                <a:lnTo>
                  <a:pt x="651573" y="128384"/>
                </a:lnTo>
                <a:lnTo>
                  <a:pt x="609092" y="137160"/>
                </a:lnTo>
                <a:lnTo>
                  <a:pt x="564083" y="197866"/>
                </a:lnTo>
                <a:lnTo>
                  <a:pt x="542759" y="163664"/>
                </a:lnTo>
                <a:lnTo>
                  <a:pt x="498576" y="130289"/>
                </a:lnTo>
                <a:lnTo>
                  <a:pt x="420522" y="127838"/>
                </a:lnTo>
                <a:lnTo>
                  <a:pt x="82219" y="127838"/>
                </a:lnTo>
                <a:lnTo>
                  <a:pt x="49530" y="116941"/>
                </a:lnTo>
                <a:lnTo>
                  <a:pt x="27914" y="92951"/>
                </a:lnTo>
                <a:lnTo>
                  <a:pt x="15976" y="68973"/>
                </a:lnTo>
                <a:lnTo>
                  <a:pt x="12319" y="58064"/>
                </a:lnTo>
                <a:lnTo>
                  <a:pt x="0" y="0"/>
                </a:lnTo>
                <a:lnTo>
                  <a:pt x="12319" y="100380"/>
                </a:lnTo>
                <a:lnTo>
                  <a:pt x="15976" y="107683"/>
                </a:lnTo>
                <a:lnTo>
                  <a:pt x="27914" y="123748"/>
                </a:lnTo>
                <a:lnTo>
                  <a:pt x="49530" y="139814"/>
                </a:lnTo>
                <a:lnTo>
                  <a:pt x="82219" y="147116"/>
                </a:lnTo>
                <a:lnTo>
                  <a:pt x="420522" y="147116"/>
                </a:lnTo>
                <a:lnTo>
                  <a:pt x="482409" y="147637"/>
                </a:lnTo>
                <a:lnTo>
                  <a:pt x="535101" y="171221"/>
                </a:lnTo>
                <a:lnTo>
                  <a:pt x="564083" y="217131"/>
                </a:lnTo>
                <a:lnTo>
                  <a:pt x="583018" y="185254"/>
                </a:lnTo>
                <a:lnTo>
                  <a:pt x="592137" y="171221"/>
                </a:lnTo>
                <a:lnTo>
                  <a:pt x="609092" y="156425"/>
                </a:lnTo>
                <a:lnTo>
                  <a:pt x="628662" y="149567"/>
                </a:lnTo>
                <a:lnTo>
                  <a:pt x="644842" y="147637"/>
                </a:lnTo>
                <a:lnTo>
                  <a:pt x="651573" y="147662"/>
                </a:lnTo>
                <a:lnTo>
                  <a:pt x="664679" y="147116"/>
                </a:lnTo>
                <a:lnTo>
                  <a:pt x="1045019" y="147116"/>
                </a:lnTo>
                <a:lnTo>
                  <a:pt x="1053973" y="146545"/>
                </a:lnTo>
                <a:lnTo>
                  <a:pt x="1074724" y="141706"/>
                </a:lnTo>
                <a:lnTo>
                  <a:pt x="1098092" y="127889"/>
                </a:lnTo>
                <a:lnTo>
                  <a:pt x="1114920" y="100380"/>
                </a:lnTo>
                <a:lnTo>
                  <a:pt x="1127252" y="0"/>
                </a:lnTo>
                <a:close/>
              </a:path>
              <a:path w="3406775" h="217170">
                <a:moveTo>
                  <a:pt x="1889391" y="0"/>
                </a:moveTo>
                <a:lnTo>
                  <a:pt x="1881136" y="58064"/>
                </a:lnTo>
                <a:lnTo>
                  <a:pt x="1869655" y="98564"/>
                </a:lnTo>
                <a:lnTo>
                  <a:pt x="1840268" y="126809"/>
                </a:lnTo>
                <a:lnTo>
                  <a:pt x="1834349" y="127838"/>
                </a:lnTo>
                <a:lnTo>
                  <a:pt x="1579740" y="127838"/>
                </a:lnTo>
                <a:lnTo>
                  <a:pt x="1570964" y="128384"/>
                </a:lnTo>
                <a:lnTo>
                  <a:pt x="1531188" y="151955"/>
                </a:lnTo>
                <a:lnTo>
                  <a:pt x="1512404" y="197866"/>
                </a:lnTo>
                <a:lnTo>
                  <a:pt x="1492999" y="151955"/>
                </a:lnTo>
                <a:lnTo>
                  <a:pt x="1481658" y="137160"/>
                </a:lnTo>
                <a:lnTo>
                  <a:pt x="1468551" y="130289"/>
                </a:lnTo>
                <a:lnTo>
                  <a:pt x="1457731" y="128358"/>
                </a:lnTo>
                <a:lnTo>
                  <a:pt x="1416304" y="127838"/>
                </a:lnTo>
                <a:lnTo>
                  <a:pt x="1189837" y="127838"/>
                </a:lnTo>
                <a:lnTo>
                  <a:pt x="1167955" y="116941"/>
                </a:lnTo>
                <a:lnTo>
                  <a:pt x="1153490" y="92951"/>
                </a:lnTo>
                <a:lnTo>
                  <a:pt x="1145501" y="68973"/>
                </a:lnTo>
                <a:lnTo>
                  <a:pt x="1143050" y="58064"/>
                </a:lnTo>
                <a:lnTo>
                  <a:pt x="1134795" y="0"/>
                </a:lnTo>
                <a:lnTo>
                  <a:pt x="1143050" y="100380"/>
                </a:lnTo>
                <a:lnTo>
                  <a:pt x="1145501" y="107683"/>
                </a:lnTo>
                <a:lnTo>
                  <a:pt x="1153490" y="123748"/>
                </a:lnTo>
                <a:lnTo>
                  <a:pt x="1167955" y="139814"/>
                </a:lnTo>
                <a:lnTo>
                  <a:pt x="1189837" y="147116"/>
                </a:lnTo>
                <a:lnTo>
                  <a:pt x="1416304" y="147116"/>
                </a:lnTo>
                <a:lnTo>
                  <a:pt x="1457731" y="147637"/>
                </a:lnTo>
                <a:lnTo>
                  <a:pt x="1492999" y="171221"/>
                </a:lnTo>
                <a:lnTo>
                  <a:pt x="1512404" y="217131"/>
                </a:lnTo>
                <a:lnTo>
                  <a:pt x="1525079" y="185254"/>
                </a:lnTo>
                <a:lnTo>
                  <a:pt x="1531188" y="171221"/>
                </a:lnTo>
                <a:lnTo>
                  <a:pt x="1542529" y="156425"/>
                </a:lnTo>
                <a:lnTo>
                  <a:pt x="1555635" y="149567"/>
                </a:lnTo>
                <a:lnTo>
                  <a:pt x="1566468" y="147637"/>
                </a:lnTo>
                <a:lnTo>
                  <a:pt x="1570964" y="147662"/>
                </a:lnTo>
                <a:lnTo>
                  <a:pt x="1579740" y="147116"/>
                </a:lnTo>
                <a:lnTo>
                  <a:pt x="1834349" y="147116"/>
                </a:lnTo>
                <a:lnTo>
                  <a:pt x="1840344" y="146545"/>
                </a:lnTo>
                <a:lnTo>
                  <a:pt x="1854238" y="141706"/>
                </a:lnTo>
                <a:lnTo>
                  <a:pt x="1869884" y="127889"/>
                </a:lnTo>
                <a:lnTo>
                  <a:pt x="1881136" y="100380"/>
                </a:lnTo>
                <a:lnTo>
                  <a:pt x="1889391" y="0"/>
                </a:lnTo>
                <a:close/>
              </a:path>
              <a:path w="3406775" h="217170">
                <a:moveTo>
                  <a:pt x="2647848" y="0"/>
                </a:moveTo>
                <a:lnTo>
                  <a:pt x="2639593" y="58064"/>
                </a:lnTo>
                <a:lnTo>
                  <a:pt x="2628100" y="98564"/>
                </a:lnTo>
                <a:lnTo>
                  <a:pt x="2598724" y="126809"/>
                </a:lnTo>
                <a:lnTo>
                  <a:pt x="2592806" y="127838"/>
                </a:lnTo>
                <a:lnTo>
                  <a:pt x="2338197" y="127838"/>
                </a:lnTo>
                <a:lnTo>
                  <a:pt x="2329421" y="128384"/>
                </a:lnTo>
                <a:lnTo>
                  <a:pt x="2289645" y="151955"/>
                </a:lnTo>
                <a:lnTo>
                  <a:pt x="2270861" y="197866"/>
                </a:lnTo>
                <a:lnTo>
                  <a:pt x="2251456" y="151955"/>
                </a:lnTo>
                <a:lnTo>
                  <a:pt x="2240115" y="137160"/>
                </a:lnTo>
                <a:lnTo>
                  <a:pt x="2227008" y="130289"/>
                </a:lnTo>
                <a:lnTo>
                  <a:pt x="2216188" y="128358"/>
                </a:lnTo>
                <a:lnTo>
                  <a:pt x="2174760" y="127838"/>
                </a:lnTo>
                <a:lnTo>
                  <a:pt x="1948294" y="127838"/>
                </a:lnTo>
                <a:lnTo>
                  <a:pt x="1926412" y="116941"/>
                </a:lnTo>
                <a:lnTo>
                  <a:pt x="1911946" y="92951"/>
                </a:lnTo>
                <a:lnTo>
                  <a:pt x="1903958" y="68973"/>
                </a:lnTo>
                <a:lnTo>
                  <a:pt x="1901507" y="58064"/>
                </a:lnTo>
                <a:lnTo>
                  <a:pt x="1893252" y="0"/>
                </a:lnTo>
                <a:lnTo>
                  <a:pt x="1901507" y="100380"/>
                </a:lnTo>
                <a:lnTo>
                  <a:pt x="1903958" y="107683"/>
                </a:lnTo>
                <a:lnTo>
                  <a:pt x="1911946" y="123748"/>
                </a:lnTo>
                <a:lnTo>
                  <a:pt x="1926412" y="139814"/>
                </a:lnTo>
                <a:lnTo>
                  <a:pt x="1948294" y="147116"/>
                </a:lnTo>
                <a:lnTo>
                  <a:pt x="2174760" y="147116"/>
                </a:lnTo>
                <a:lnTo>
                  <a:pt x="2216188" y="147637"/>
                </a:lnTo>
                <a:lnTo>
                  <a:pt x="2251456" y="171221"/>
                </a:lnTo>
                <a:lnTo>
                  <a:pt x="2270861" y="217131"/>
                </a:lnTo>
                <a:lnTo>
                  <a:pt x="2283536" y="185254"/>
                </a:lnTo>
                <a:lnTo>
                  <a:pt x="2289645" y="171221"/>
                </a:lnTo>
                <a:lnTo>
                  <a:pt x="2300986" y="156425"/>
                </a:lnTo>
                <a:lnTo>
                  <a:pt x="2314092" y="149567"/>
                </a:lnTo>
                <a:lnTo>
                  <a:pt x="2324912" y="147637"/>
                </a:lnTo>
                <a:lnTo>
                  <a:pt x="2329421" y="147662"/>
                </a:lnTo>
                <a:lnTo>
                  <a:pt x="2338197" y="147116"/>
                </a:lnTo>
                <a:lnTo>
                  <a:pt x="2592806" y="147116"/>
                </a:lnTo>
                <a:lnTo>
                  <a:pt x="2598801" y="146545"/>
                </a:lnTo>
                <a:lnTo>
                  <a:pt x="2612694" y="141706"/>
                </a:lnTo>
                <a:lnTo>
                  <a:pt x="2628341" y="127889"/>
                </a:lnTo>
                <a:lnTo>
                  <a:pt x="2639593" y="100380"/>
                </a:lnTo>
                <a:lnTo>
                  <a:pt x="2647848" y="0"/>
                </a:lnTo>
                <a:close/>
              </a:path>
              <a:path w="3406775" h="217170">
                <a:moveTo>
                  <a:pt x="3406305" y="0"/>
                </a:moveTo>
                <a:lnTo>
                  <a:pt x="3398050" y="58064"/>
                </a:lnTo>
                <a:lnTo>
                  <a:pt x="3386556" y="98564"/>
                </a:lnTo>
                <a:lnTo>
                  <a:pt x="3357168" y="126809"/>
                </a:lnTo>
                <a:lnTo>
                  <a:pt x="3351250" y="127838"/>
                </a:lnTo>
                <a:lnTo>
                  <a:pt x="3096653" y="127838"/>
                </a:lnTo>
                <a:lnTo>
                  <a:pt x="3087878" y="128384"/>
                </a:lnTo>
                <a:lnTo>
                  <a:pt x="3048089" y="151955"/>
                </a:lnTo>
                <a:lnTo>
                  <a:pt x="3029318" y="197866"/>
                </a:lnTo>
                <a:lnTo>
                  <a:pt x="3009912" y="151955"/>
                </a:lnTo>
                <a:lnTo>
                  <a:pt x="2998559" y="137160"/>
                </a:lnTo>
                <a:lnTo>
                  <a:pt x="2985465" y="130289"/>
                </a:lnTo>
                <a:lnTo>
                  <a:pt x="2974644" y="128358"/>
                </a:lnTo>
                <a:lnTo>
                  <a:pt x="2933217" y="127838"/>
                </a:lnTo>
                <a:lnTo>
                  <a:pt x="2706751" y="127838"/>
                </a:lnTo>
                <a:lnTo>
                  <a:pt x="2684869" y="116941"/>
                </a:lnTo>
                <a:lnTo>
                  <a:pt x="2670403" y="92951"/>
                </a:lnTo>
                <a:lnTo>
                  <a:pt x="2662415" y="68973"/>
                </a:lnTo>
                <a:lnTo>
                  <a:pt x="2659964" y="58064"/>
                </a:lnTo>
                <a:lnTo>
                  <a:pt x="2651709" y="0"/>
                </a:lnTo>
                <a:lnTo>
                  <a:pt x="2659964" y="100380"/>
                </a:lnTo>
                <a:lnTo>
                  <a:pt x="2662415" y="107683"/>
                </a:lnTo>
                <a:lnTo>
                  <a:pt x="2670403" y="123748"/>
                </a:lnTo>
                <a:lnTo>
                  <a:pt x="2684869" y="139814"/>
                </a:lnTo>
                <a:lnTo>
                  <a:pt x="2706751" y="147116"/>
                </a:lnTo>
                <a:lnTo>
                  <a:pt x="2933217" y="147116"/>
                </a:lnTo>
                <a:lnTo>
                  <a:pt x="2974644" y="147637"/>
                </a:lnTo>
                <a:lnTo>
                  <a:pt x="3009912" y="171221"/>
                </a:lnTo>
                <a:lnTo>
                  <a:pt x="3029318" y="217131"/>
                </a:lnTo>
                <a:lnTo>
                  <a:pt x="3041993" y="185254"/>
                </a:lnTo>
                <a:lnTo>
                  <a:pt x="3048089" y="171221"/>
                </a:lnTo>
                <a:lnTo>
                  <a:pt x="3059442" y="156425"/>
                </a:lnTo>
                <a:lnTo>
                  <a:pt x="3072549" y="149567"/>
                </a:lnTo>
                <a:lnTo>
                  <a:pt x="3083369" y="147637"/>
                </a:lnTo>
                <a:lnTo>
                  <a:pt x="3087878" y="147662"/>
                </a:lnTo>
                <a:lnTo>
                  <a:pt x="3096653" y="147116"/>
                </a:lnTo>
                <a:lnTo>
                  <a:pt x="3351250" y="147116"/>
                </a:lnTo>
                <a:lnTo>
                  <a:pt x="3357245" y="146545"/>
                </a:lnTo>
                <a:lnTo>
                  <a:pt x="3371138" y="141706"/>
                </a:lnTo>
                <a:lnTo>
                  <a:pt x="3386785" y="127889"/>
                </a:lnTo>
                <a:lnTo>
                  <a:pt x="3398050" y="100380"/>
                </a:lnTo>
                <a:lnTo>
                  <a:pt x="3406305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5995" y="4554258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c.</a:t>
            </a:r>
            <a:r>
              <a:rPr sz="1100" b="1" spc="2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Pengertian Perjanjian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 Baku 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9299" y="4866537"/>
            <a:ext cx="3987800" cy="180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uraian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bahwa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baku/perjanjian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standar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(standard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form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contracts/standardized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contracts/adhesion </a:t>
            </a:r>
            <a:r>
              <a:rPr sz="1000" b="1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contracts)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tertulis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isi,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bentuk,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penutupannya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4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dibakukan</a:t>
            </a:r>
            <a:r>
              <a:rPr sz="1000" spc="4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4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</a:t>
            </a:r>
            <a:r>
              <a:rPr sz="1000" spc="4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4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kemudian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digandakan,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massal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mempertimbangkan perbedaan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dimiliki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(take-it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leave-it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contracts).</a:t>
            </a:r>
            <a:endParaRPr sz="1000">
              <a:latin typeface="Calibri"/>
              <a:cs typeface="Calibri"/>
            </a:endParaRPr>
          </a:p>
          <a:p>
            <a:pPr marL="12700" marR="698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berupa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pasal, yang disebut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baku/klausula standar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(standardized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clauses/standardized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 terms).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299" y="6275975"/>
            <a:ext cx="3985895" cy="106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3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perkembangan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nampak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dampak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Industri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4.0,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saat ini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mengalami perubahan dari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bentuk tertulis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kertas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paper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based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digital based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Calibri"/>
              <a:cs typeface="Calibri"/>
            </a:endParaRPr>
          </a:p>
          <a:p>
            <a:pPr marL="23196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41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69769" y="1115002"/>
            <a:ext cx="683260" cy="879475"/>
          </a:xfrm>
          <a:custGeom>
            <a:avLst/>
            <a:gdLst/>
            <a:ahLst/>
            <a:cxnLst/>
            <a:rect l="l" t="t" r="r" b="b"/>
            <a:pathLst>
              <a:path w="683260" h="879475">
                <a:moveTo>
                  <a:pt x="140656" y="228257"/>
                </a:moveTo>
                <a:lnTo>
                  <a:pt x="13868" y="228257"/>
                </a:lnTo>
                <a:lnTo>
                  <a:pt x="8521" y="235267"/>
                </a:lnTo>
                <a:lnTo>
                  <a:pt x="4305" y="236931"/>
                </a:lnTo>
                <a:lnTo>
                  <a:pt x="0" y="241173"/>
                </a:lnTo>
                <a:lnTo>
                  <a:pt x="63" y="877658"/>
                </a:lnTo>
                <a:lnTo>
                  <a:pt x="16127" y="879056"/>
                </a:lnTo>
                <a:lnTo>
                  <a:pt x="41163" y="879222"/>
                </a:lnTo>
                <a:lnTo>
                  <a:pt x="85750" y="878547"/>
                </a:lnTo>
                <a:lnTo>
                  <a:pt x="682777" y="878547"/>
                </a:lnTo>
                <a:lnTo>
                  <a:pt x="682778" y="813612"/>
                </a:lnTo>
                <a:lnTo>
                  <a:pt x="66128" y="813612"/>
                </a:lnTo>
                <a:lnTo>
                  <a:pt x="66446" y="296278"/>
                </a:lnTo>
                <a:lnTo>
                  <a:pt x="316473" y="296278"/>
                </a:lnTo>
                <a:lnTo>
                  <a:pt x="341718" y="295440"/>
                </a:lnTo>
                <a:lnTo>
                  <a:pt x="341718" y="230250"/>
                </a:lnTo>
                <a:lnTo>
                  <a:pt x="138823" y="230250"/>
                </a:lnTo>
                <a:lnTo>
                  <a:pt x="140656" y="228257"/>
                </a:lnTo>
                <a:close/>
              </a:path>
              <a:path w="683260" h="879475">
                <a:moveTo>
                  <a:pt x="682789" y="65138"/>
                </a:moveTo>
                <a:lnTo>
                  <a:pt x="617232" y="65138"/>
                </a:lnTo>
                <a:lnTo>
                  <a:pt x="617232" y="813612"/>
                </a:lnTo>
                <a:lnTo>
                  <a:pt x="682778" y="813612"/>
                </a:lnTo>
                <a:lnTo>
                  <a:pt x="682789" y="65138"/>
                </a:lnTo>
                <a:close/>
              </a:path>
              <a:path w="683260" h="879475">
                <a:moveTo>
                  <a:pt x="132600" y="670521"/>
                </a:moveTo>
                <a:lnTo>
                  <a:pt x="132333" y="714463"/>
                </a:lnTo>
                <a:lnTo>
                  <a:pt x="550494" y="714540"/>
                </a:lnTo>
                <a:lnTo>
                  <a:pt x="551091" y="670610"/>
                </a:lnTo>
                <a:lnTo>
                  <a:pt x="132600" y="670521"/>
                </a:lnTo>
                <a:close/>
              </a:path>
              <a:path w="683260" h="879475">
                <a:moveTo>
                  <a:pt x="137629" y="582460"/>
                </a:moveTo>
                <a:lnTo>
                  <a:pt x="132257" y="582536"/>
                </a:lnTo>
                <a:lnTo>
                  <a:pt x="132257" y="626402"/>
                </a:lnTo>
                <a:lnTo>
                  <a:pt x="551103" y="626478"/>
                </a:lnTo>
                <a:lnTo>
                  <a:pt x="551091" y="582650"/>
                </a:lnTo>
                <a:lnTo>
                  <a:pt x="546750" y="582472"/>
                </a:lnTo>
                <a:lnTo>
                  <a:pt x="137629" y="582460"/>
                </a:lnTo>
                <a:close/>
              </a:path>
              <a:path w="683260" h="879475">
                <a:moveTo>
                  <a:pt x="545820" y="582434"/>
                </a:moveTo>
                <a:lnTo>
                  <a:pt x="138988" y="582472"/>
                </a:lnTo>
                <a:lnTo>
                  <a:pt x="546750" y="582472"/>
                </a:lnTo>
                <a:lnTo>
                  <a:pt x="545820" y="582434"/>
                </a:lnTo>
                <a:close/>
              </a:path>
              <a:path w="683260" h="879475">
                <a:moveTo>
                  <a:pt x="550760" y="494423"/>
                </a:moveTo>
                <a:lnTo>
                  <a:pt x="132270" y="494423"/>
                </a:lnTo>
                <a:lnTo>
                  <a:pt x="132841" y="538429"/>
                </a:lnTo>
                <a:lnTo>
                  <a:pt x="551027" y="538276"/>
                </a:lnTo>
                <a:lnTo>
                  <a:pt x="550760" y="494423"/>
                </a:lnTo>
                <a:close/>
              </a:path>
              <a:path w="683260" h="879475">
                <a:moveTo>
                  <a:pt x="551103" y="406361"/>
                </a:moveTo>
                <a:lnTo>
                  <a:pt x="132257" y="406450"/>
                </a:lnTo>
                <a:lnTo>
                  <a:pt x="132257" y="450316"/>
                </a:lnTo>
                <a:lnTo>
                  <a:pt x="137629" y="450380"/>
                </a:lnTo>
                <a:lnTo>
                  <a:pt x="545820" y="450430"/>
                </a:lnTo>
                <a:lnTo>
                  <a:pt x="551091" y="450113"/>
                </a:lnTo>
                <a:lnTo>
                  <a:pt x="551103" y="406361"/>
                </a:lnTo>
                <a:close/>
              </a:path>
              <a:path w="683260" h="879475">
                <a:moveTo>
                  <a:pt x="407873" y="318300"/>
                </a:moveTo>
                <a:lnTo>
                  <a:pt x="408444" y="362331"/>
                </a:lnTo>
                <a:lnTo>
                  <a:pt x="551027" y="362153"/>
                </a:lnTo>
                <a:lnTo>
                  <a:pt x="550760" y="318312"/>
                </a:lnTo>
                <a:lnTo>
                  <a:pt x="407873" y="318300"/>
                </a:lnTo>
                <a:close/>
              </a:path>
              <a:path w="683260" h="879475">
                <a:moveTo>
                  <a:pt x="316473" y="296278"/>
                </a:moveTo>
                <a:lnTo>
                  <a:pt x="66446" y="296278"/>
                </a:lnTo>
                <a:lnTo>
                  <a:pt x="245675" y="296770"/>
                </a:lnTo>
                <a:lnTo>
                  <a:pt x="311259" y="296451"/>
                </a:lnTo>
                <a:lnTo>
                  <a:pt x="316473" y="296278"/>
                </a:lnTo>
                <a:close/>
              </a:path>
              <a:path w="683260" h="879475">
                <a:moveTo>
                  <a:pt x="341718" y="93459"/>
                </a:moveTo>
                <a:lnTo>
                  <a:pt x="275602" y="93459"/>
                </a:lnTo>
                <a:lnTo>
                  <a:pt x="275589" y="230250"/>
                </a:lnTo>
                <a:lnTo>
                  <a:pt x="341718" y="230250"/>
                </a:lnTo>
                <a:lnTo>
                  <a:pt x="341718" y="93459"/>
                </a:lnTo>
                <a:close/>
              </a:path>
              <a:path w="683260" h="879475">
                <a:moveTo>
                  <a:pt x="230987" y="38214"/>
                </a:moveTo>
                <a:lnTo>
                  <a:pt x="227025" y="41452"/>
                </a:lnTo>
                <a:lnTo>
                  <a:pt x="202437" y="63258"/>
                </a:lnTo>
                <a:lnTo>
                  <a:pt x="198678" y="67132"/>
                </a:lnTo>
                <a:lnTo>
                  <a:pt x="198170" y="67271"/>
                </a:lnTo>
                <a:lnTo>
                  <a:pt x="191300" y="72707"/>
                </a:lnTo>
                <a:lnTo>
                  <a:pt x="189852" y="75069"/>
                </a:lnTo>
                <a:lnTo>
                  <a:pt x="186740" y="77533"/>
                </a:lnTo>
                <a:lnTo>
                  <a:pt x="169633" y="91909"/>
                </a:lnTo>
                <a:lnTo>
                  <a:pt x="166014" y="95326"/>
                </a:lnTo>
                <a:lnTo>
                  <a:pt x="165569" y="96126"/>
                </a:lnTo>
                <a:lnTo>
                  <a:pt x="158394" y="101612"/>
                </a:lnTo>
                <a:lnTo>
                  <a:pt x="157251" y="103466"/>
                </a:lnTo>
                <a:lnTo>
                  <a:pt x="150329" y="109512"/>
                </a:lnTo>
                <a:lnTo>
                  <a:pt x="149263" y="109639"/>
                </a:lnTo>
                <a:lnTo>
                  <a:pt x="145224" y="113855"/>
                </a:lnTo>
                <a:lnTo>
                  <a:pt x="121107" y="134785"/>
                </a:lnTo>
                <a:lnTo>
                  <a:pt x="117843" y="138112"/>
                </a:lnTo>
                <a:lnTo>
                  <a:pt x="116128" y="138811"/>
                </a:lnTo>
                <a:lnTo>
                  <a:pt x="112864" y="141643"/>
                </a:lnTo>
                <a:lnTo>
                  <a:pt x="56413" y="191643"/>
                </a:lnTo>
                <a:lnTo>
                  <a:pt x="52336" y="195808"/>
                </a:lnTo>
                <a:lnTo>
                  <a:pt x="51676" y="196049"/>
                </a:lnTo>
                <a:lnTo>
                  <a:pt x="47599" y="199224"/>
                </a:lnTo>
                <a:lnTo>
                  <a:pt x="31648" y="213258"/>
                </a:lnTo>
                <a:lnTo>
                  <a:pt x="27774" y="217208"/>
                </a:lnTo>
                <a:lnTo>
                  <a:pt x="18033" y="226212"/>
                </a:lnTo>
                <a:lnTo>
                  <a:pt x="13995" y="227698"/>
                </a:lnTo>
                <a:lnTo>
                  <a:pt x="13398" y="228828"/>
                </a:lnTo>
                <a:lnTo>
                  <a:pt x="13868" y="228257"/>
                </a:lnTo>
                <a:lnTo>
                  <a:pt x="140656" y="228257"/>
                </a:lnTo>
                <a:lnTo>
                  <a:pt x="157841" y="209557"/>
                </a:lnTo>
                <a:lnTo>
                  <a:pt x="196746" y="170381"/>
                </a:lnTo>
                <a:lnTo>
                  <a:pt x="265785" y="102006"/>
                </a:lnTo>
                <a:lnTo>
                  <a:pt x="267449" y="100330"/>
                </a:lnTo>
                <a:lnTo>
                  <a:pt x="268185" y="99555"/>
                </a:lnTo>
                <a:lnTo>
                  <a:pt x="272306" y="95389"/>
                </a:lnTo>
                <a:lnTo>
                  <a:pt x="271894" y="95389"/>
                </a:lnTo>
                <a:lnTo>
                  <a:pt x="272884" y="94805"/>
                </a:lnTo>
                <a:lnTo>
                  <a:pt x="273016" y="94805"/>
                </a:lnTo>
                <a:lnTo>
                  <a:pt x="275602" y="93459"/>
                </a:lnTo>
                <a:lnTo>
                  <a:pt x="341718" y="93459"/>
                </a:lnTo>
                <a:lnTo>
                  <a:pt x="341718" y="65150"/>
                </a:lnTo>
                <a:lnTo>
                  <a:pt x="682789" y="65138"/>
                </a:lnTo>
                <a:lnTo>
                  <a:pt x="682789" y="38608"/>
                </a:lnTo>
                <a:lnTo>
                  <a:pt x="231101" y="38608"/>
                </a:lnTo>
                <a:lnTo>
                  <a:pt x="230987" y="38214"/>
                </a:lnTo>
                <a:close/>
              </a:path>
              <a:path w="683260" h="879475">
                <a:moveTo>
                  <a:pt x="272884" y="94805"/>
                </a:moveTo>
                <a:lnTo>
                  <a:pt x="271894" y="95389"/>
                </a:lnTo>
                <a:lnTo>
                  <a:pt x="272745" y="94946"/>
                </a:lnTo>
                <a:lnTo>
                  <a:pt x="272884" y="94805"/>
                </a:lnTo>
                <a:close/>
              </a:path>
              <a:path w="683260" h="879475">
                <a:moveTo>
                  <a:pt x="272745" y="94946"/>
                </a:moveTo>
                <a:lnTo>
                  <a:pt x="271894" y="95389"/>
                </a:lnTo>
                <a:lnTo>
                  <a:pt x="272306" y="95389"/>
                </a:lnTo>
                <a:lnTo>
                  <a:pt x="272745" y="94946"/>
                </a:lnTo>
                <a:close/>
              </a:path>
              <a:path w="683260" h="879475">
                <a:moveTo>
                  <a:pt x="273016" y="94805"/>
                </a:moveTo>
                <a:lnTo>
                  <a:pt x="272884" y="94805"/>
                </a:lnTo>
                <a:lnTo>
                  <a:pt x="272745" y="94946"/>
                </a:lnTo>
                <a:lnTo>
                  <a:pt x="273016" y="94805"/>
                </a:lnTo>
                <a:close/>
              </a:path>
              <a:path w="683260" h="879475">
                <a:moveTo>
                  <a:pt x="275628" y="0"/>
                </a:moveTo>
                <a:lnTo>
                  <a:pt x="235076" y="34455"/>
                </a:lnTo>
                <a:lnTo>
                  <a:pt x="231101" y="38608"/>
                </a:lnTo>
                <a:lnTo>
                  <a:pt x="682789" y="38608"/>
                </a:lnTo>
                <a:lnTo>
                  <a:pt x="682790" y="215"/>
                </a:lnTo>
                <a:lnTo>
                  <a:pt x="275628" y="0"/>
                </a:lnTo>
                <a:close/>
              </a:path>
            </a:pathLst>
          </a:custGeom>
          <a:solidFill>
            <a:srgbClr val="F26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299" y="531553"/>
            <a:ext cx="3645535" cy="117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digambarkan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Calibri"/>
              <a:cs typeface="Calibri"/>
            </a:endParaRPr>
          </a:p>
          <a:p>
            <a:pPr marL="953135">
              <a:lnSpc>
                <a:spcPct val="100000"/>
              </a:lnSpc>
            </a:pPr>
            <a:r>
              <a:rPr sz="85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85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231F20"/>
                </a:solidFill>
                <a:latin typeface="Cambria"/>
                <a:cs typeface="Cambria"/>
              </a:rPr>
              <a:t>4:</a:t>
            </a:r>
            <a:r>
              <a:rPr sz="85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85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r>
              <a:rPr sz="85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85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Cambria"/>
                <a:cs typeface="Cambria"/>
              </a:rPr>
              <a:t>klausula</a:t>
            </a:r>
            <a:r>
              <a:rPr sz="85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endParaRPr sz="8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Cambria"/>
              <a:cs typeface="Cambria"/>
            </a:endParaRPr>
          </a:p>
          <a:p>
            <a:pPr marL="1009015" marR="1844675">
              <a:lnSpc>
                <a:spcPct val="197600"/>
              </a:lnSpc>
            </a:pPr>
            <a:r>
              <a:rPr sz="900" spc="5" dirty="0">
                <a:solidFill>
                  <a:srgbClr val="007CC3"/>
                </a:solidFill>
                <a:latin typeface="Cambria"/>
                <a:cs typeface="Cambria"/>
              </a:rPr>
              <a:t>Perjanjian</a:t>
            </a:r>
            <a:r>
              <a:rPr sz="900" spc="-50" dirty="0">
                <a:solidFill>
                  <a:srgbClr val="007CC3"/>
                </a:solidFill>
                <a:latin typeface="Cambria"/>
                <a:cs typeface="Cambria"/>
              </a:rPr>
              <a:t> </a:t>
            </a:r>
            <a:r>
              <a:rPr sz="900" spc="5" dirty="0">
                <a:solidFill>
                  <a:srgbClr val="007CC3"/>
                </a:solidFill>
                <a:latin typeface="Cambria"/>
                <a:cs typeface="Cambria"/>
              </a:rPr>
              <a:t>baku </a:t>
            </a:r>
            <a:r>
              <a:rPr sz="900" spc="-185" dirty="0">
                <a:solidFill>
                  <a:srgbClr val="007CC3"/>
                </a:solidFill>
                <a:latin typeface="Cambria"/>
                <a:cs typeface="Cambria"/>
              </a:rPr>
              <a:t> </a:t>
            </a:r>
            <a:r>
              <a:rPr sz="900" spc="5" dirty="0">
                <a:solidFill>
                  <a:srgbClr val="007CC3"/>
                </a:solidFill>
                <a:latin typeface="Cambria"/>
                <a:cs typeface="Cambria"/>
              </a:rPr>
              <a:t>Klausula</a:t>
            </a:r>
            <a:r>
              <a:rPr sz="900" spc="-20" dirty="0">
                <a:solidFill>
                  <a:srgbClr val="007CC3"/>
                </a:solidFill>
                <a:latin typeface="Cambria"/>
                <a:cs typeface="Cambria"/>
              </a:rPr>
              <a:t> </a:t>
            </a:r>
            <a:r>
              <a:rPr sz="900" spc="5" dirty="0">
                <a:solidFill>
                  <a:srgbClr val="007CC3"/>
                </a:solidFill>
                <a:latin typeface="Cambria"/>
                <a:cs typeface="Cambria"/>
              </a:rPr>
              <a:t>baku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74000" y="1329395"/>
            <a:ext cx="477520" cy="360045"/>
            <a:chOff x="2574000" y="1329395"/>
            <a:chExt cx="477520" cy="3600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9528" y="1329395"/>
              <a:ext cx="367872" cy="841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13091" y="1646965"/>
              <a:ext cx="358775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0" y="0"/>
                  </a:moveTo>
                  <a:lnTo>
                    <a:pt x="358533" y="0"/>
                  </a:lnTo>
                </a:path>
              </a:pathLst>
            </a:custGeom>
            <a:ln w="19545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4000" y="1607888"/>
              <a:ext cx="78181" cy="781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5315" y="1604877"/>
              <a:ext cx="115684" cy="8418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79299" y="2064013"/>
            <a:ext cx="3986529" cy="370967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berisi: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415"/>
              </a:spcBef>
              <a:buFont typeface="Symbol"/>
              <a:buChar char="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 yang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adil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(fair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terms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);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buFont typeface="Symbol"/>
              <a:buChar char="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adil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(unfair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contract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terms)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(exoneration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clauses)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eksemsi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(exemption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clauses)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57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eksonerasi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klausula eksemsi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berisi penambahan,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pengurangan,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pembatasan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satu pihak oleh pihak lain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menetapkan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isi, bentuk,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penutupan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bahwa 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 melainkan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langsung, yaitu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pemberi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pekerja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berbentuk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57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pemberi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pekerja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individual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labour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agreeme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didasar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 bersama 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collective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labour agreement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yang 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 antara serikat pekerja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kerja.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 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hakikatnya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 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pekerja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berbentuk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pihak, 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pemberi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kerja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pekerja.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5995" y="6027229"/>
            <a:ext cx="4176395" cy="196850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905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0"/>
              </a:spcBef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d.</a:t>
            </a:r>
            <a:r>
              <a:rPr sz="1000" b="1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42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6529" cy="6283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bentuk digital merupakan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dibuat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sarana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elektronik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b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Sistem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Elektronik (PMSE)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Adapun ciri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bentuk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840"/>
              </a:spcBef>
              <a:buFont typeface="Calibri"/>
              <a:buChar char="•"/>
              <a:tabLst>
                <a:tab pos="229235" algn="l"/>
              </a:tabLst>
            </a:pP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kertas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paperless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28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dirancang,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ditawarkan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ditutup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kertas,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melainkan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digital;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840"/>
              </a:spcBef>
              <a:buFont typeface="Calibri"/>
              <a:buChar char="•"/>
              <a:tabLst>
                <a:tab pos="229235" algn="l"/>
              </a:tabLst>
            </a:pP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tatap muka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faceless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marR="6985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Berhubung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dirancang,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ditawarkan,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pernah bertemu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tatap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muka sejak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sampai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penerimaan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setelah pelaksanaan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selesai;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840"/>
              </a:spcBef>
              <a:buFont typeface="Calibri"/>
              <a:buChar char="•"/>
              <a:tabLst>
                <a:tab pos="229235" algn="l"/>
              </a:tabLst>
            </a:pP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uang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kartal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(uang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kertas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logam) atau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cashless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28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Berhubung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sejak saat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sampai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pelaksanaan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obyek transaksi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pelaksanaan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tanpa uang kartal.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 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alat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cashless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transfer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dan alat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kartu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card-based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ATM,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kartu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kredit,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kartu debit, dan kartu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prabayar);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840"/>
              </a:spcBef>
              <a:buFont typeface="Calibri"/>
              <a:buChar char="•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Menggunakan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tandatangan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b="1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signatures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5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Tanda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membuktikan keaslian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identitas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dalam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hal ini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 itu, tanda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merupakan tanda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tersertifikasi.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UU.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11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2008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Transaksi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Elektronik,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Tanda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 Elektronik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 atas Informasi Elektronik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dilekatkan,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terasosiasi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terkait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lainnya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alat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verifikasi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autentikasi.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Selanjutnya,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54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Pemerintah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80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 Elektronik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(PMSE),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22" baseline="555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endParaRPr sz="1500" baseline="5555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00" y="64963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1699" y="515043"/>
            <a:ext cx="4405630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106045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menyebabkan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menciptakan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mata rantai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diproduksi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massal,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tanpa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rantai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distribusi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pemasaran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diproduksi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massal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akan macet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(stucked).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Mata rantai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 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sejumlah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distributor,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sejumlah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distributor,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sejumlah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grosir,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sejumlah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pengecer.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Pengecer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inilah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bertindak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penjual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berhubungan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pembeli.</a:t>
            </a:r>
            <a:endParaRPr sz="1000">
              <a:latin typeface="Calibri"/>
              <a:cs typeface="Calibri"/>
            </a:endParaRPr>
          </a:p>
          <a:p>
            <a:pPr marL="114300" marR="1066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khususnya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transportasi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darat,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Industri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1.0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menyebabkan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ditemukan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kereta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1784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Kereta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alat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transportasi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darat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dapat mengangkut sekaligus ratusan penumpang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waktu yang sama.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calon penumpang dari ratusan calon penumpang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pengangkutan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transportasi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kereta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api.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Agar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terhindar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pelambatan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keberangkatan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kereta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setiap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penumpang harus 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tawar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berunding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pengangkutan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transportasi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kereta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perjanjian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pengangkutan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disiapkan,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digandakan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transportasi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kereta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pengangkutan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 dalam bentuk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tiket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kereta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merupakan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suatu perjanjian yang disusun, dibuat, dan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digandakan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transportasi tanpa berunding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calon penumpang.</a:t>
            </a:r>
            <a:endParaRPr sz="1000">
              <a:latin typeface="Calibri"/>
              <a:cs typeface="Calibri"/>
            </a:endParaRPr>
          </a:p>
          <a:p>
            <a:pPr marL="114300" marR="107314" algn="just">
              <a:lnSpc>
                <a:spcPct val="1108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saat ini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luas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mulai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bon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pembelian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sudah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ditukar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dikembalikan, sampai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polis asuransi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kerugian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asuransi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kesehatan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merupakan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memuat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pernah dirundingkan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 tertanggung.</a:t>
            </a:r>
            <a:endParaRPr sz="1000">
              <a:latin typeface="Calibri"/>
              <a:cs typeface="Calibri"/>
            </a:endParaRPr>
          </a:p>
          <a:p>
            <a:pPr marL="114300" marR="10858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Berbagai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dususun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pernah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dirundingkan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 penyusun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 penerima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tersebut, sangat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potensial memuat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berisi:</a:t>
            </a:r>
            <a:endParaRPr sz="1000">
              <a:latin typeface="Calibri"/>
              <a:cs typeface="Calibri"/>
            </a:endParaRPr>
          </a:p>
          <a:p>
            <a:pPr marL="114300" algn="just">
              <a:lnSpc>
                <a:spcPct val="100000"/>
              </a:lnSpc>
              <a:spcBef>
                <a:spcPts val="41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a.  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pengurangan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 penyusun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baku;</a:t>
            </a:r>
            <a:endParaRPr sz="1000">
              <a:latin typeface="Calibri"/>
              <a:cs typeface="Calibri"/>
            </a:endParaRPr>
          </a:p>
          <a:p>
            <a:pPr marL="114300" marR="106045" algn="just">
              <a:lnSpc>
                <a:spcPct val="100000"/>
              </a:lnSpc>
              <a:spcBef>
                <a:spcPts val="855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Kereta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api uap pertama ditemukan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oleh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seorang ilmuwan berkebangsaan Inggris bernama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William Murdoch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yang</a:t>
            </a:r>
            <a:r>
              <a:rPr sz="800" spc="1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lahir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dan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besar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Skotlandia. William Murdoch menemukan kereta api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uap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pertamanya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pada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tahun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1784.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Sumber:</a:t>
            </a:r>
            <a:r>
              <a:rPr sz="800" dirty="0">
                <a:solidFill>
                  <a:srgbClr val="0048AA"/>
                </a:solidFill>
                <a:latin typeface="Cambria"/>
                <a:cs typeface="Cambria"/>
              </a:rPr>
              <a:t> </a:t>
            </a:r>
            <a:r>
              <a:rPr sz="800" u="sng" spc="-5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</a:rPr>
              <a:t>https://kereta-api.info/mengenal-kereta-api-uap- </a:t>
            </a:r>
            <a:r>
              <a:rPr sz="800" dirty="0">
                <a:solidFill>
                  <a:srgbClr val="0048AA"/>
                </a:solidFill>
                <a:latin typeface="Cambria"/>
                <a:cs typeface="Cambria"/>
              </a:rPr>
              <a:t> </a:t>
            </a:r>
            <a:r>
              <a:rPr sz="800" u="sng" spc="-5" dirty="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Cambria"/>
                <a:cs typeface="Cambria"/>
              </a:rPr>
              <a:t>pertama-4953.htm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viii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299" y="5695987"/>
            <a:ext cx="3985895" cy="164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perkembangannya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mutakhir,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berisi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berbentuk: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56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Tertulis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kertas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paper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based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bentuk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sudah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dicetak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salah satu pihak, dan siap digunakan 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lain yang akan membuat perjanjian di luar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jaringan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(luring/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face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face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).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Dokumen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berisi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atas: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libri"/>
              <a:cs typeface="Calibri"/>
            </a:endParaRPr>
          </a:p>
          <a:p>
            <a:pPr marL="23196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43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7800" cy="470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6985" algn="just">
              <a:lnSpc>
                <a:spcPct val="110800"/>
              </a:lnSpc>
              <a:spcBef>
                <a:spcPts val="100"/>
              </a:spcBef>
            </a:pP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elektronik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menggunakan tanda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persetujuan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ketentuan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undangan.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840"/>
              </a:spcBef>
              <a:buFont typeface="Calibri"/>
              <a:buChar char="•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Melampaui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batas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wilayah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negara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borderless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marR="6985" algn="just">
              <a:lnSpc>
                <a:spcPct val="110800"/>
              </a:lnSpc>
              <a:spcBef>
                <a:spcPts val="28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Mengingat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ditawarkan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dalam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websites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disebarluaskan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internet,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akses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melampaui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batas wilayah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pihak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menawarkan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tesrebut.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840"/>
              </a:spcBef>
              <a:buFont typeface="Calibri"/>
              <a:buChar char="•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Meliputi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banyak</a:t>
            </a:r>
            <a:r>
              <a:rPr sz="1000" b="1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yurisdiksi</a:t>
            </a:r>
            <a:r>
              <a:rPr sz="1000" b="1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multiple</a:t>
            </a:r>
            <a:r>
              <a:rPr sz="1000" b="1" i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jurisdiction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akibat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diakses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luar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menawarkan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kemungkinan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keterlibatan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yurisdiksi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menguasai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 Sebagai contoh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terjadi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kombinasi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yurisdiksi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444500" marR="8890" lvl="1" indent="-216535" algn="just">
              <a:lnSpc>
                <a:spcPct val="110800"/>
              </a:lnSpc>
              <a:spcBef>
                <a:spcPts val="284"/>
              </a:spcBef>
              <a:buChar char="o"/>
              <a:tabLst>
                <a:tab pos="445134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warganegara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berbeda, sehingga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 perjanjian 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mereka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berbeda;</a:t>
            </a:r>
            <a:endParaRPr sz="1000">
              <a:latin typeface="Calibri"/>
              <a:cs typeface="Calibri"/>
            </a:endParaRPr>
          </a:p>
          <a:p>
            <a:pPr marL="444500" marR="7620" lvl="1" indent="-216535" algn="just">
              <a:lnSpc>
                <a:spcPct val="110800"/>
              </a:lnSpc>
              <a:buChar char="o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berasal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berbeda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negara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digital;</a:t>
            </a:r>
            <a:endParaRPr sz="1000">
              <a:latin typeface="Calibri"/>
              <a:cs typeface="Calibri"/>
            </a:endParaRPr>
          </a:p>
          <a:p>
            <a:pPr marL="444500" marR="6985" lvl="1" indent="-216535" algn="just">
              <a:lnSpc>
                <a:spcPct val="110800"/>
              </a:lnSpc>
              <a:buChar char="o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menggunakan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alat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cashless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transfer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dana elektronik dan alat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menggunakan kartu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card-based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ATM,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kartu kredit, kartu debit,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kartu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prabayar)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diterbitkan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berbeda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 perjanjian 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berasal.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5437708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e.</a:t>
            </a:r>
            <a:r>
              <a:rPr sz="1100" b="1" spc="2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Bentuk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44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479042"/>
            <a:ext cx="3985895" cy="64122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44500" indent="-216535" algn="just">
              <a:lnSpc>
                <a:spcPct val="100000"/>
              </a:lnSpc>
              <a:spcBef>
                <a:spcPts val="509"/>
              </a:spcBef>
              <a:buFont typeface="Calibri"/>
              <a:buChar char="o"/>
              <a:tabLst>
                <a:tab pos="4451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(satu) dokumen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pembuatannya:</a:t>
            </a:r>
            <a:endParaRPr sz="1000">
              <a:latin typeface="Calibri"/>
              <a:cs typeface="Calibri"/>
            </a:endParaRPr>
          </a:p>
          <a:p>
            <a:pPr marL="660400" marR="5080" lvl="1" indent="-216535" algn="just">
              <a:lnSpc>
                <a:spcPct val="110800"/>
              </a:lnSpc>
              <a:spcBef>
                <a:spcPts val="285"/>
              </a:spcBef>
              <a:buFont typeface="Wingdings"/>
              <a:buChar char="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mensyaratkan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pembubuhan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tandatangan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Pembubuhan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tandatangan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ini 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dilakukan:</a:t>
            </a:r>
            <a:endParaRPr sz="1000">
              <a:latin typeface="Calibri"/>
              <a:cs typeface="Calibri"/>
            </a:endParaRPr>
          </a:p>
          <a:p>
            <a:pPr marL="876300" marR="5715" lvl="2" indent="-216535" algn="just">
              <a:lnSpc>
                <a:spcPct val="110800"/>
              </a:lnSpc>
              <a:buFont typeface="Wingdings"/>
              <a:buChar char="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tangan,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pembubuhan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tandatangan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hadapan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notaris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pejabat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berwenang,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menghasilkan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tangan;</a:t>
            </a:r>
            <a:endParaRPr sz="1000">
              <a:latin typeface="Calibri"/>
              <a:cs typeface="Calibri"/>
            </a:endParaRPr>
          </a:p>
          <a:p>
            <a:pPr marL="876300" marR="5715" lvl="2" indent="-216535" algn="just">
              <a:lnSpc>
                <a:spcPct val="110800"/>
              </a:lnSpc>
              <a:buFont typeface="Wingdings"/>
              <a:buChar char="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otentik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hadapan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notaris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pejabat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berwenang,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menghasilkan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otentik;</a:t>
            </a:r>
            <a:endParaRPr sz="1000">
              <a:latin typeface="Calibri"/>
              <a:cs typeface="Calibri"/>
            </a:endParaRPr>
          </a:p>
          <a:p>
            <a:pPr marL="660400" marR="5080" lvl="1" indent="-216535" algn="just">
              <a:lnSpc>
                <a:spcPct val="110800"/>
              </a:lnSpc>
              <a:spcBef>
                <a:spcPts val="285"/>
              </a:spcBef>
              <a:buFont typeface="Wingdings"/>
              <a:buChar char="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mensyaratkan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pembubuhan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tandatangan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mensyaratkan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pembubuhan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tandatangan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dapat berupa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ditempel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bentuk lain 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serupa;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10800"/>
              </a:lnSpc>
              <a:spcBef>
                <a:spcPts val="285"/>
              </a:spcBef>
              <a:buFont typeface="Calibri"/>
              <a:buChar char="o"/>
              <a:tabLst>
                <a:tab pos="4451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lebih dari 1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(satu) dokumen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 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Lembar Pengesahan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General Condition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yang berisi pasal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pembuatan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 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(satu)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(satu)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atas;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spcBef>
                <a:spcPts val="710"/>
              </a:spcBef>
              <a:buFont typeface="Calibri"/>
              <a:buChar char="o"/>
              <a:tabLst>
                <a:tab pos="229235" algn="l"/>
              </a:tabLst>
            </a:pP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Tertulis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secara digital 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based/paperless)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bentuk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telah dibuat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salah satu pihak,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siap digunakan oleh pihak lain yang akan membuat perjanjian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jaringan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(daring/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on-line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berisi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atas:</a:t>
            </a:r>
            <a:endParaRPr sz="1000">
              <a:latin typeface="Calibri"/>
              <a:cs typeface="Calibri"/>
            </a:endParaRPr>
          </a:p>
          <a:p>
            <a:pPr marL="444500" lvl="1" indent="-216535" algn="just">
              <a:lnSpc>
                <a:spcPct val="100000"/>
              </a:lnSpc>
              <a:spcBef>
                <a:spcPts val="409"/>
              </a:spcBef>
              <a:buFont typeface="Calibri"/>
              <a:buChar char="o"/>
              <a:tabLst>
                <a:tab pos="4451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(satu)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pembuatannya:</a:t>
            </a:r>
            <a:endParaRPr sz="1000">
              <a:latin typeface="Calibri"/>
              <a:cs typeface="Calibri"/>
            </a:endParaRPr>
          </a:p>
          <a:p>
            <a:pPr marL="660400" marR="5080" lvl="2" indent="-216535" algn="just">
              <a:lnSpc>
                <a:spcPct val="110800"/>
              </a:lnSpc>
              <a:spcBef>
                <a:spcPts val="285"/>
              </a:spcBef>
              <a:buFont typeface="Wingdings"/>
              <a:buChar char="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mensyaratkan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pembubuhan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tandatangan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signature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i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al.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embubuhan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tandatangan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pembubuhan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tandatangan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hadapan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notaris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pejabat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berwenang,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menghasilkan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tangan;</a:t>
            </a:r>
            <a:endParaRPr sz="1000">
              <a:latin typeface="Calibri"/>
              <a:cs typeface="Calibri"/>
            </a:endParaRPr>
          </a:p>
          <a:p>
            <a:pPr marL="660400" marR="6350" lvl="2" indent="-216535" algn="just">
              <a:lnSpc>
                <a:spcPct val="110800"/>
              </a:lnSpc>
              <a:buFont typeface="Wingdings"/>
              <a:buChar char="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mensyaratkan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pembubuhan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tandatangan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digital.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yang 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mensyaratkan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pembubuhan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tandatangan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45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5895" cy="245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dapat berupa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ditempatkan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websites)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serupa;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10800"/>
              </a:lnSpc>
              <a:spcBef>
                <a:spcPts val="284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lebih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(satu)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Lembar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Pengesahan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Isi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General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Conditions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berisi pasal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(satu)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sama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pembuatan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(satu)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atas;</a:t>
            </a:r>
            <a:endParaRPr sz="1000">
              <a:latin typeface="Calibri"/>
              <a:cs typeface="Calibri"/>
            </a:endParaRPr>
          </a:p>
          <a:p>
            <a:pPr marL="12700" marR="6350">
              <a:lnSpc>
                <a:spcPct val="1108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garis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besar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bentuk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digambarkan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157605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5: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Bentuk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9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endParaRPr sz="9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274" y="3043065"/>
            <a:ext cx="3596074" cy="31975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83629" y="5220646"/>
            <a:ext cx="500380" cy="2197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1920" marR="5080" indent="-109855">
              <a:lnSpc>
                <a:spcPts val="750"/>
              </a:lnSpc>
              <a:spcBef>
                <a:spcPts val="145"/>
              </a:spcBef>
            </a:pP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Tidak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ditanda  tangani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4071" y="5603778"/>
            <a:ext cx="1036319" cy="2197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40665" marR="5080" indent="-228600">
              <a:lnSpc>
                <a:spcPts val="750"/>
              </a:lnSpc>
              <a:spcBef>
                <a:spcPts val="145"/>
              </a:spcBef>
            </a:pP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Dita</a:t>
            </a:r>
            <a:r>
              <a:rPr sz="650" b="1" spc="-50" dirty="0">
                <a:solidFill>
                  <a:srgbClr val="231F20"/>
                </a:solidFill>
                <a:latin typeface="Cambria"/>
                <a:cs typeface="Cambria"/>
              </a:rPr>
              <a:t>nd</a:t>
            </a: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tangan</a:t>
            </a:r>
            <a:r>
              <a:rPr sz="650" b="1" spc="-25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seca</a:t>
            </a: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digital  d</a:t>
            </a:r>
            <a:r>
              <a:rPr sz="650" b="1" spc="-25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5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650" b="1" spc="-6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650" b="1" spc="-75" dirty="0">
                <a:solidFill>
                  <a:srgbClr val="231F20"/>
                </a:solidFill>
                <a:latin typeface="Cambria"/>
                <a:cs typeface="Cambria"/>
              </a:rPr>
              <a:t>w</a:t>
            </a: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ah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tangan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4594" y="5797280"/>
            <a:ext cx="1239520" cy="41719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83185" marR="747395" indent="-71120">
              <a:lnSpc>
                <a:spcPts val="750"/>
              </a:lnSpc>
              <a:spcBef>
                <a:spcPts val="145"/>
              </a:spcBef>
            </a:pP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Lebih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1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(satu)  </a:t>
            </a:r>
            <a:r>
              <a:rPr sz="650" b="1" spc="-50" dirty="0">
                <a:solidFill>
                  <a:srgbClr val="231F20"/>
                </a:solidFill>
                <a:latin typeface="Cambria"/>
                <a:cs typeface="Cambria"/>
              </a:rPr>
              <a:t>Dokumen</a:t>
            </a:r>
            <a:endParaRPr sz="650">
              <a:latin typeface="Cambria"/>
              <a:cs typeface="Cambria"/>
            </a:endParaRPr>
          </a:p>
          <a:p>
            <a:pPr marL="861060" marR="5080" indent="-109855">
              <a:lnSpc>
                <a:spcPts val="750"/>
              </a:lnSpc>
              <a:spcBef>
                <a:spcPts val="55"/>
              </a:spcBef>
            </a:pP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Tidak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ditanda  tangani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5746" y="5345090"/>
            <a:ext cx="478790" cy="3149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52400" marR="55244" indent="-89535">
              <a:lnSpc>
                <a:spcPts val="750"/>
              </a:lnSpc>
              <a:spcBef>
                <a:spcPts val="145"/>
              </a:spcBef>
            </a:pPr>
            <a:r>
              <a:rPr sz="650" b="1" spc="-6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erjanjian  </a:t>
            </a:r>
            <a:r>
              <a:rPr sz="650" b="1" spc="-50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endParaRPr sz="650">
              <a:latin typeface="Cambria"/>
              <a:cs typeface="Cambria"/>
            </a:endParaRPr>
          </a:p>
          <a:p>
            <a:pPr marL="12700">
              <a:lnSpc>
                <a:spcPts val="735"/>
              </a:lnSpc>
            </a:pP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seca</a:t>
            </a: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digital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2876" y="3843513"/>
            <a:ext cx="424815" cy="3149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5095" marR="27940" indent="-89535">
              <a:lnSpc>
                <a:spcPts val="750"/>
              </a:lnSpc>
              <a:spcBef>
                <a:spcPts val="145"/>
              </a:spcBef>
            </a:pPr>
            <a:r>
              <a:rPr sz="650" b="1" spc="-6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650" b="1" spc="-35" dirty="0">
                <a:solidFill>
                  <a:srgbClr val="FFFFFF"/>
                </a:solidFill>
                <a:latin typeface="Cambria"/>
                <a:cs typeface="Cambria"/>
              </a:rPr>
              <a:t>erjanjian  </a:t>
            </a:r>
            <a:r>
              <a:rPr sz="650" b="1" spc="-50" dirty="0">
                <a:solidFill>
                  <a:srgbClr val="FFFFFF"/>
                </a:solidFill>
                <a:latin typeface="Cambria"/>
                <a:cs typeface="Cambria"/>
              </a:rPr>
              <a:t>Baku</a:t>
            </a:r>
            <a:endParaRPr sz="650">
              <a:latin typeface="Cambria"/>
              <a:cs typeface="Cambria"/>
            </a:endParaRPr>
          </a:p>
          <a:p>
            <a:pPr marL="12700">
              <a:lnSpc>
                <a:spcPts val="735"/>
              </a:lnSpc>
            </a:pPr>
            <a:r>
              <a:rPr sz="650" b="1" spc="-50" dirty="0">
                <a:solidFill>
                  <a:srgbClr val="FFFFFF"/>
                </a:solidFill>
                <a:latin typeface="Cambria"/>
                <a:cs typeface="Cambria"/>
              </a:rPr>
              <a:t>pad</a:t>
            </a:r>
            <a:r>
              <a:rPr sz="650" b="1" spc="-4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65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5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650" b="1" spc="-35" dirty="0">
                <a:solidFill>
                  <a:srgbClr val="FFFFFF"/>
                </a:solidFill>
                <a:latin typeface="Cambria"/>
                <a:cs typeface="Cambria"/>
              </a:rPr>
              <a:t>ertas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15524" y="3460579"/>
            <a:ext cx="354965" cy="2197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32384">
              <a:lnSpc>
                <a:spcPts val="750"/>
              </a:lnSpc>
              <a:spcBef>
                <a:spcPts val="145"/>
              </a:spcBef>
            </a:pPr>
            <a:r>
              <a:rPr sz="650" b="1" spc="-4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sz="65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35" dirty="0">
                <a:solidFill>
                  <a:srgbClr val="FFFFFF"/>
                </a:solidFill>
                <a:latin typeface="Cambria"/>
                <a:cs typeface="Cambria"/>
              </a:rPr>
              <a:t>(satu)  </a:t>
            </a:r>
            <a:r>
              <a:rPr sz="650" b="1" spc="-45" dirty="0">
                <a:solidFill>
                  <a:srgbClr val="FFFFFF"/>
                </a:solidFill>
                <a:latin typeface="Cambria"/>
                <a:cs typeface="Cambria"/>
              </a:rPr>
              <a:t>Do</a:t>
            </a:r>
            <a:r>
              <a:rPr sz="650" b="1" spc="-6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650" b="1" spc="-55" dirty="0">
                <a:solidFill>
                  <a:srgbClr val="FFFFFF"/>
                </a:solidFill>
                <a:latin typeface="Cambria"/>
                <a:cs typeface="Cambria"/>
              </a:rPr>
              <a:t>umen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86493" y="3067970"/>
            <a:ext cx="1048385" cy="4064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762000" marR="5080" indent="-40640">
              <a:lnSpc>
                <a:spcPts val="750"/>
              </a:lnSpc>
              <a:spcBef>
                <a:spcPts val="145"/>
              </a:spcBef>
            </a:pP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Di</a:t>
            </a:r>
            <a:r>
              <a:rPr sz="65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5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650" b="1" spc="-6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650" b="1" spc="-75" dirty="0">
                <a:solidFill>
                  <a:srgbClr val="231F20"/>
                </a:solidFill>
                <a:latin typeface="Cambria"/>
                <a:cs typeface="Cambria"/>
              </a:rPr>
              <a:t>w</a:t>
            </a: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ah  </a:t>
            </a: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tangan</a:t>
            </a:r>
            <a:endParaRPr sz="650">
              <a:latin typeface="Cambria"/>
              <a:cs typeface="Cambria"/>
            </a:endParaRPr>
          </a:p>
          <a:p>
            <a:pPr marL="12700">
              <a:lnSpc>
                <a:spcPts val="685"/>
              </a:lnSpc>
            </a:pP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Ditanda</a:t>
            </a:r>
            <a:endParaRPr sz="650">
              <a:latin typeface="Cambria"/>
              <a:cs typeface="Cambria"/>
            </a:endParaRPr>
          </a:p>
          <a:p>
            <a:pPr marL="19050">
              <a:lnSpc>
                <a:spcPts val="765"/>
              </a:lnSpc>
            </a:pP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tangani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6108" y="3870006"/>
            <a:ext cx="339090" cy="2197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52705" marR="5080" indent="-40640">
              <a:lnSpc>
                <a:spcPts val="750"/>
              </a:lnSpc>
              <a:spcBef>
                <a:spcPts val="145"/>
              </a:spcBef>
            </a:pP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Di</a:t>
            </a:r>
            <a:r>
              <a:rPr sz="650" b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5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650" b="1" spc="-6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650" b="1" spc="-75" dirty="0">
                <a:solidFill>
                  <a:srgbClr val="231F20"/>
                </a:solidFill>
                <a:latin typeface="Cambria"/>
                <a:cs typeface="Cambria"/>
              </a:rPr>
              <a:t>w</a:t>
            </a: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ah  </a:t>
            </a: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tangan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86493" y="4078984"/>
            <a:ext cx="295275" cy="2197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9050" marR="5080" indent="-6985">
              <a:lnSpc>
                <a:spcPts val="750"/>
              </a:lnSpc>
              <a:spcBef>
                <a:spcPts val="145"/>
              </a:spcBef>
            </a:pP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Dita</a:t>
            </a: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nda  tangan</a:t>
            </a:r>
            <a:r>
              <a:rPr sz="650" b="1" spc="-25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3629" y="3645547"/>
            <a:ext cx="500380" cy="2197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1920" marR="5080" indent="-109855">
              <a:lnSpc>
                <a:spcPts val="750"/>
              </a:lnSpc>
              <a:spcBef>
                <a:spcPts val="145"/>
              </a:spcBef>
            </a:pP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Tidak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ditanda  tangani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25391" y="3506601"/>
            <a:ext cx="28003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5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tentik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25391" y="4308661"/>
            <a:ext cx="28003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5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tentik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15524" y="4469857"/>
            <a:ext cx="1804670" cy="78867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680720" marR="640715" algn="ctr">
              <a:lnSpc>
                <a:spcPts val="750"/>
              </a:lnSpc>
              <a:spcBef>
                <a:spcPts val="145"/>
              </a:spcBef>
            </a:pP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Tidak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ditanda  tangani</a:t>
            </a:r>
            <a:endParaRPr sz="6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700">
              <a:latin typeface="Cambria"/>
              <a:cs typeface="Cambria"/>
            </a:endParaRPr>
          </a:p>
          <a:p>
            <a:pPr marL="1009650" marR="5080" indent="-228600">
              <a:lnSpc>
                <a:spcPts val="750"/>
              </a:lnSpc>
              <a:spcBef>
                <a:spcPts val="509"/>
              </a:spcBef>
            </a:pP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Dita</a:t>
            </a:r>
            <a:r>
              <a:rPr sz="650" b="1" spc="-50" dirty="0">
                <a:solidFill>
                  <a:srgbClr val="231F20"/>
                </a:solidFill>
                <a:latin typeface="Cambria"/>
                <a:cs typeface="Cambria"/>
              </a:rPr>
              <a:t>nd</a:t>
            </a: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tangan</a:t>
            </a:r>
            <a:r>
              <a:rPr sz="650" b="1" spc="-25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seca</a:t>
            </a: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650" b="1" spc="-4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digital  d</a:t>
            </a:r>
            <a:r>
              <a:rPr sz="650" b="1" spc="-25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5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650" b="1" spc="-6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650" b="1" spc="-75" dirty="0">
                <a:solidFill>
                  <a:srgbClr val="231F20"/>
                </a:solidFill>
                <a:latin typeface="Cambria"/>
                <a:cs typeface="Cambria"/>
              </a:rPr>
              <a:t>w</a:t>
            </a: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ah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tangan</a:t>
            </a:r>
            <a:endParaRPr sz="650">
              <a:latin typeface="Cambria"/>
              <a:cs typeface="Cambria"/>
            </a:endParaRPr>
          </a:p>
          <a:p>
            <a:pPr marL="12700" marR="1454785" indent="32384">
              <a:lnSpc>
                <a:spcPts val="750"/>
              </a:lnSpc>
              <a:spcBef>
                <a:spcPts val="145"/>
              </a:spcBef>
            </a:pP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1</a:t>
            </a:r>
            <a:r>
              <a:rPr sz="650" b="1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b="1" spc="-35" dirty="0">
                <a:solidFill>
                  <a:srgbClr val="231F20"/>
                </a:solidFill>
                <a:latin typeface="Cambria"/>
                <a:cs typeface="Cambria"/>
              </a:rPr>
              <a:t>(satu)  </a:t>
            </a:r>
            <a:r>
              <a:rPr sz="650" b="1" spc="-45" dirty="0">
                <a:solidFill>
                  <a:srgbClr val="231F20"/>
                </a:solidFill>
                <a:latin typeface="Cambria"/>
                <a:cs typeface="Cambria"/>
              </a:rPr>
              <a:t>Do</a:t>
            </a:r>
            <a:r>
              <a:rPr sz="650" b="1" spc="-6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650" b="1" spc="-55" dirty="0">
                <a:solidFill>
                  <a:srgbClr val="231F20"/>
                </a:solidFill>
                <a:latin typeface="Cambria"/>
                <a:cs typeface="Cambria"/>
              </a:rPr>
              <a:t>umen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4594" y="4287022"/>
            <a:ext cx="496570" cy="2197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83185" marR="5080" indent="-71120">
              <a:lnSpc>
                <a:spcPts val="750"/>
              </a:lnSpc>
              <a:spcBef>
                <a:spcPts val="145"/>
              </a:spcBef>
            </a:pPr>
            <a:r>
              <a:rPr sz="650" b="1" spc="-40" dirty="0">
                <a:solidFill>
                  <a:srgbClr val="FFFFFF"/>
                </a:solidFill>
                <a:latin typeface="Cambria"/>
                <a:cs typeface="Cambria"/>
              </a:rPr>
              <a:t>Lebih</a:t>
            </a:r>
            <a:r>
              <a:rPr sz="65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4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sz="65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35" dirty="0">
                <a:solidFill>
                  <a:srgbClr val="FFFFFF"/>
                </a:solidFill>
                <a:latin typeface="Cambria"/>
                <a:cs typeface="Cambria"/>
              </a:rPr>
              <a:t>(satu)  </a:t>
            </a:r>
            <a:r>
              <a:rPr sz="650" b="1" spc="-50" dirty="0">
                <a:solidFill>
                  <a:srgbClr val="FFFFFF"/>
                </a:solidFill>
                <a:latin typeface="Cambria"/>
                <a:cs typeface="Cambria"/>
              </a:rPr>
              <a:t>Dokumen</a:t>
            </a:r>
            <a:endParaRPr sz="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869703"/>
            <a:ext cx="167830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68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Supra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note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3,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286.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46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995" y="576008"/>
            <a:ext cx="4176395" cy="230504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1300" b="1" spc="-60" dirty="0">
                <a:solidFill>
                  <a:srgbClr val="FFFFFF"/>
                </a:solidFill>
                <a:latin typeface="Calibri"/>
                <a:cs typeface="Calibri"/>
              </a:rPr>
              <a:t>3.  </a:t>
            </a:r>
            <a:r>
              <a:rPr sz="13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1300" b="1" spc="-8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300" b="1" spc="-9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300" b="1" spc="-80" dirty="0">
                <a:solidFill>
                  <a:srgbClr val="FFFFFF"/>
                </a:solidFill>
                <a:latin typeface="Cambria"/>
                <a:cs typeface="Cambria"/>
              </a:rPr>
              <a:t>atu</a:t>
            </a:r>
            <a:r>
              <a:rPr sz="1300" b="1" spc="-9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300" b="1" spc="-8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300" b="1" spc="-9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3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1300" b="1" spc="-80" dirty="0">
                <a:solidFill>
                  <a:srgbClr val="FFFFFF"/>
                </a:solidFill>
                <a:latin typeface="Cambria"/>
                <a:cs typeface="Cambria"/>
              </a:rPr>
              <a:t>eru</a:t>
            </a:r>
            <a:r>
              <a:rPr sz="1300" b="1" spc="-85" dirty="0">
                <a:solidFill>
                  <a:srgbClr val="FFFFFF"/>
                </a:solidFill>
                <a:latin typeface="Cambria"/>
                <a:cs typeface="Cambria"/>
              </a:rPr>
              <a:t>ndang-undanga</a:t>
            </a:r>
            <a:r>
              <a:rPr sz="1300" b="1" spc="-9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3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20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300" b="1" spc="-8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300" b="1" spc="-85" dirty="0">
                <a:solidFill>
                  <a:srgbClr val="FFFFFF"/>
                </a:solidFill>
                <a:latin typeface="Cambria"/>
                <a:cs typeface="Cambria"/>
              </a:rPr>
              <a:t>ntan</a:t>
            </a:r>
            <a:r>
              <a:rPr sz="1300" b="1" spc="-7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13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1300" b="1" spc="-70" dirty="0">
                <a:solidFill>
                  <a:srgbClr val="FFFFFF"/>
                </a:solidFill>
                <a:latin typeface="Cambria"/>
                <a:cs typeface="Cambria"/>
              </a:rPr>
              <a:t>erjanjia</a:t>
            </a:r>
            <a:r>
              <a:rPr sz="1300" b="1" spc="-9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3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Cambria"/>
                <a:cs typeface="Cambria"/>
              </a:rPr>
              <a:t>Ba</a:t>
            </a:r>
            <a:r>
              <a:rPr sz="1300" b="1" spc="-114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1300" b="1" spc="-90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299" y="875923"/>
            <a:ext cx="4204335" cy="1207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saat 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sejumlah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perundang-undangan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mengatur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hirarkhi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UU.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2011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Pembentukan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juncto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UU.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15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Undang-Undang Nomor 12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2011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Pembentukan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995" y="2265298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a.</a:t>
            </a:r>
            <a:r>
              <a:rPr sz="1100" b="1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199" y="2487579"/>
            <a:ext cx="4074795" cy="3469004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6700" indent="-216535">
              <a:lnSpc>
                <a:spcPct val="100000"/>
              </a:lnSpc>
              <a:spcBef>
                <a:spcPts val="509"/>
              </a:spcBef>
              <a:buFont typeface="Calibri"/>
              <a:buChar char="o"/>
              <a:tabLst>
                <a:tab pos="266700" algn="l"/>
                <a:tab pos="2673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endParaRPr sz="1000">
              <a:latin typeface="Calibri"/>
              <a:cs typeface="Calibri"/>
            </a:endParaRPr>
          </a:p>
          <a:p>
            <a:pPr marL="266700" marR="55880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berasal dari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Burgerlijk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Wetboek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diundangkan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1838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Negeri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Belanda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diberlakukan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Hindia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Belanda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1848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Industri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(1750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–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1850),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penafsiran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tersirat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 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dimaksud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1349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68</a:t>
            </a:r>
            <a:r>
              <a:rPr sz="825" spc="142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66700" marR="55880" algn="just">
              <a:lnSpc>
                <a:spcPct val="110800"/>
              </a:lnSpc>
              <a:spcBef>
                <a:spcPts val="285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‘Jika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keragu-raguan,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suatu perjanjian, 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ditafsirkan 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kerugian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telah meminta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diperjanjikannya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sesuatu hal,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keuntungan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mengikatkan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dirinya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itu’.</a:t>
            </a:r>
            <a:endParaRPr sz="1000">
              <a:latin typeface="Calibri"/>
              <a:cs typeface="Calibri"/>
            </a:endParaRPr>
          </a:p>
          <a:p>
            <a:pPr marL="266700" marR="5715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dijelaskan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konteks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dimaksud:</a:t>
            </a:r>
            <a:endParaRPr sz="1000">
              <a:latin typeface="Calibri"/>
              <a:cs typeface="Calibri"/>
            </a:endParaRPr>
          </a:p>
          <a:p>
            <a:pPr marL="482600" marR="55880" lvl="1" indent="-216535" algn="just">
              <a:lnSpc>
                <a:spcPct val="110800"/>
              </a:lnSpc>
              <a:spcBef>
                <a:spcPts val="284"/>
              </a:spcBef>
              <a:buChar char="o"/>
              <a:tabLst>
                <a:tab pos="4832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‘orang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meminta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diperjanjikannya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hal’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perancang,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baku;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endParaRPr sz="1000">
              <a:latin typeface="Calibri"/>
              <a:cs typeface="Calibri"/>
            </a:endParaRPr>
          </a:p>
          <a:p>
            <a:pPr marL="482600" marR="55880" lvl="1" indent="-216535" algn="just">
              <a:lnSpc>
                <a:spcPct val="110800"/>
              </a:lnSpc>
              <a:buChar char="o"/>
              <a:tabLst>
                <a:tab pos="4832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mengikatkan dirinya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itu’ merupakan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telah dirancang, dibuat,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 ditawarkan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pihak perancang, pembuat, dan </a:t>
            </a:r>
            <a:r>
              <a:rPr sz="10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menawarkan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5999" y="686208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625863"/>
            <a:ext cx="420179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69  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Johannes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Gunawan, Revitalisasi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Prinsip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Contra Proferentem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Dalam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Perlindungan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Konsumen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di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Indonesia,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dalam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buku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“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Bunga Rampai Hukum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Keperdataan.”Penerbit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Nuansa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Aulia,</a:t>
            </a:r>
            <a:r>
              <a:rPr sz="800" spc="1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2019, 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109.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355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47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3899" y="515043"/>
            <a:ext cx="4061460" cy="549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55880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Prinsip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kemudian diadopsi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Unidroit Principles 2010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Article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4.6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contra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proferentem rule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54000" marR="55880" algn="just">
              <a:lnSpc>
                <a:spcPct val="110800"/>
              </a:lnSpc>
              <a:spcBef>
                <a:spcPts val="284"/>
              </a:spcBef>
            </a:pP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‘If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contract terms supplied by one party are 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unclear,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interpretation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against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that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party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is preferred’</a:t>
            </a:r>
            <a:r>
              <a:rPr sz="825" i="1" spc="-7" baseline="35353" dirty="0">
                <a:solidFill>
                  <a:srgbClr val="231F20"/>
                </a:solidFill>
                <a:latin typeface="Calibri"/>
                <a:cs typeface="Calibri"/>
              </a:rPr>
              <a:t>69</a:t>
            </a:r>
            <a:endParaRPr sz="825" baseline="35353">
              <a:latin typeface="Calibri"/>
              <a:cs typeface="Calibri"/>
            </a:endParaRPr>
          </a:p>
          <a:p>
            <a:pPr marL="254000" indent="-216535" algn="just">
              <a:lnSpc>
                <a:spcPct val="100000"/>
              </a:lnSpc>
              <a:spcBef>
                <a:spcPts val="835"/>
              </a:spcBef>
              <a:buFont typeface="Calibri"/>
              <a:buChar char="o"/>
              <a:tabLst>
                <a:tab pos="2546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UU.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No. 8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1999 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(UUPK)</a:t>
            </a:r>
            <a:endParaRPr sz="1000">
              <a:latin typeface="Calibri"/>
              <a:cs typeface="Calibri"/>
            </a:endParaRPr>
          </a:p>
          <a:p>
            <a:pPr marL="254000" marR="53975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satu-satunya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berbentuk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Bab V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Baku.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Bab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469900" marR="55880" lvl="1" indent="-216535" algn="just">
              <a:lnSpc>
                <a:spcPct val="110800"/>
              </a:lnSpc>
              <a:spcBef>
                <a:spcPts val="285"/>
              </a:spcBef>
              <a:buAutoNum type="arabicParenBoth"/>
              <a:tabLst>
                <a:tab pos="4705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menawarkan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ditujukan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diperdagangkan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dilarang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mencantumkan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apabila:</a:t>
            </a:r>
            <a:endParaRPr sz="1000">
              <a:latin typeface="Calibri"/>
              <a:cs typeface="Calibri"/>
            </a:endParaRPr>
          </a:p>
          <a:p>
            <a:pPr marL="685800" lvl="2" indent="-216535" algn="just">
              <a:lnSpc>
                <a:spcPct val="100000"/>
              </a:lnSpc>
              <a:spcBef>
                <a:spcPts val="414"/>
              </a:spcBef>
              <a:buAutoNum type="alphaLcPeriod"/>
              <a:tabLst>
                <a:tab pos="6864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pengalihan tanggung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usaha;</a:t>
            </a:r>
            <a:endParaRPr sz="1000">
              <a:latin typeface="Calibri"/>
              <a:cs typeface="Calibri"/>
            </a:endParaRPr>
          </a:p>
          <a:p>
            <a:pPr marL="685800" marR="56515" lvl="2" indent="-216535" algn="just">
              <a:lnSpc>
                <a:spcPct val="110800"/>
              </a:lnSpc>
              <a:buAutoNum type="alphaLcPeriod"/>
              <a:tabLst>
                <a:tab pos="6864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bahwa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berhak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menolak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penyerahan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kembali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dibeli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685800" marR="55244" lvl="2" indent="-216535" algn="just">
              <a:lnSpc>
                <a:spcPct val="110800"/>
              </a:lnSpc>
              <a:buAutoNum type="alphaLcPeriod"/>
              <a:tabLst>
                <a:tab pos="6864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bahwa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berhak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menolak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penyerahan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kembali uang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dibayarkan atas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dibeli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685800" marR="55880" lvl="2" indent="-216535" algn="just">
              <a:lnSpc>
                <a:spcPct val="110800"/>
              </a:lnSpc>
              <a:buAutoNum type="alphaLcPeriod"/>
              <a:tabLst>
                <a:tab pos="6864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pemberian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langsung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maupun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langsung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segala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tindakan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berkaitan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dibeli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angsuran;</a:t>
            </a:r>
            <a:endParaRPr sz="1000">
              <a:latin typeface="Calibri"/>
              <a:cs typeface="Calibri"/>
            </a:endParaRPr>
          </a:p>
          <a:p>
            <a:pPr marL="685800" marR="55880" lvl="2" indent="-216535" algn="just">
              <a:lnSpc>
                <a:spcPct val="110800"/>
              </a:lnSpc>
              <a:buAutoNum type="alphaLcPeriod"/>
              <a:tabLst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perihal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pembuktian atas hilangnya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kegunaan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pemanfaatan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yang dibeli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685800" marR="55244" lvl="2" indent="-216535" algn="just">
              <a:lnSpc>
                <a:spcPct val="110800"/>
              </a:lnSpc>
              <a:buAutoNum type="alphaLcPeriod"/>
              <a:tabLst>
                <a:tab pos="6864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untuk mengurangi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manfaat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mengurangi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harta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kekayaan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 jual beli jasa;</a:t>
            </a:r>
            <a:endParaRPr sz="1000">
              <a:latin typeface="Calibri"/>
              <a:cs typeface="Calibri"/>
            </a:endParaRPr>
          </a:p>
          <a:p>
            <a:pPr marL="685800" marR="55244" lvl="2" indent="-216535" algn="just">
              <a:lnSpc>
                <a:spcPct val="110800"/>
              </a:lnSpc>
              <a:buAutoNum type="alphaLcPeriod"/>
              <a:tabLst>
                <a:tab pos="6864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tunduknya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baru, tambahan, lanjutan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pengubahan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lanjutan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masa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memanfaatkan jasa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dibelinya;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48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15043"/>
            <a:ext cx="3770629" cy="6074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5715" indent="-21653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untuk pembebanan hak tanggungan, hak gadai,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jaminan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angsuran.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850"/>
              </a:spcBef>
              <a:buAutoNum type="arabicParenBoth" startAt="2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dilarang mencantumkan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letak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bentuknya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sulit terlihat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dibaca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jelas,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pengungkapannya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sulit dimengerti.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spcBef>
                <a:spcPts val="285"/>
              </a:spcBef>
              <a:buAutoNum type="arabicParenBoth" startAt="2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dan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 batal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hukum.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spcBef>
                <a:spcPts val="280"/>
              </a:spcBef>
              <a:buAutoNum type="arabicParenBoth" startAt="2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wajib menyesuaikan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bertentangan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Undang-undang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dan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UUPK mengatur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(empat) hal yang dilarang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yaitu: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spcBef>
                <a:spcPts val="285"/>
              </a:spcBef>
              <a:buFont typeface="Calibri"/>
              <a:buChar char="o"/>
              <a:tabLst>
                <a:tab pos="2292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Isi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pencantuman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8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(delapan)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macam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UUPK);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buFont typeface="Calibri"/>
              <a:buChar char="o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Letak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larangan penempatan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sulit terlihat,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penempatan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tiket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parkir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bagian belakang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tiket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parkir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UUPK);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buFont typeface="Calibri"/>
              <a:buChar char="o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Bentuk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ukuran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sulit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terlihat,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huruf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terbaca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normal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menghemat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kertas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UUPK);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buFont typeface="Calibri"/>
              <a:buChar char="o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Pengungkapan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pengungkapan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dan/atau frasa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sulit dimengerti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awam,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perjanjian kredit (dalam bentuk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mengesampingkan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keberlakuan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1266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tanpa dijelaskan 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pengesampingan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1266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UUPK).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300" y="518853"/>
            <a:ext cx="3771265" cy="681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(3)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apabila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mencantumkan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dilarang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dan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dinyatakan batal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083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(4)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perancang,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pembuat,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menawarkan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menyesuaikan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083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 sanksi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diatur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(3)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UUPK,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mengenakan sanksi pidana bagi pelanggar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UUPK,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62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dan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(3)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08300"/>
              </a:lnSpc>
              <a:spcBef>
                <a:spcPts val="285"/>
              </a:spcBef>
              <a:buAutoNum type="arabicParenBoth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dimaksud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8,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9,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(2),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15,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17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huruf b, 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(2), dan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dipidana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pidana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penjara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paling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lama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5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(lima)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pidana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denda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paling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Rp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2.000.000.000,00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miliar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rupiah).</a:t>
            </a:r>
            <a:endParaRPr sz="1000">
              <a:latin typeface="Calibri"/>
              <a:cs typeface="Calibri"/>
            </a:endParaRPr>
          </a:p>
          <a:p>
            <a:pPr marL="191135" marR="6350" indent="-191135" algn="just">
              <a:lnSpc>
                <a:spcPct val="108300"/>
              </a:lnSpc>
              <a:buAutoNum type="arabicParenBoth"/>
              <a:tabLst>
                <a:tab pos="191135" algn="l"/>
              </a:tabLst>
            </a:pP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mengakibatkan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luka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berat,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sakit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berat,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cacat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tetap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kematian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diberlakukan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pidana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berlaku.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083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Selanjutnya,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63 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pidana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62,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dijatuhkan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tambahan,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385"/>
              </a:spcBef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perampasan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pengumuman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keputusan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hakim;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rugi;</a:t>
            </a:r>
            <a:endParaRPr sz="1000">
              <a:latin typeface="Calibri"/>
              <a:cs typeface="Calibri"/>
            </a:endParaRPr>
          </a:p>
          <a:p>
            <a:pPr marL="228600" marR="5715" indent="-216535">
              <a:lnSpc>
                <a:spcPct val="108300"/>
              </a:lnSpc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perintah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penghentian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menyebabkan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penarikan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peredaran;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pencabutan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izin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083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beberapa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 pidana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62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merupakan: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000"/>
              </a:lnSpc>
              <a:spcBef>
                <a:spcPts val="26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pidana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formal,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 pidana 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18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dipenuhi unsur pidana di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UUPK,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membuktikan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akibat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UUPK;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Calibri"/>
              <a:cs typeface="Calibri"/>
            </a:endParaRPr>
          </a:p>
          <a:p>
            <a:pPr marL="21037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49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2500517"/>
            <a:ext cx="4202430" cy="483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 No. 80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Elektronik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(PP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PMSE)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tetapi beberapa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dalamnya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pasal yang 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 ini digunakan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elektronik.</a:t>
            </a:r>
            <a:endParaRPr sz="1000">
              <a:latin typeface="Calibri"/>
              <a:cs typeface="Calibri"/>
            </a:endParaRPr>
          </a:p>
          <a:p>
            <a:pPr marL="228600" marR="635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 PMSE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berkenaan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444500" indent="-216535" algn="just">
              <a:lnSpc>
                <a:spcPct val="100000"/>
              </a:lnSpc>
              <a:spcBef>
                <a:spcPts val="835"/>
              </a:spcBef>
              <a:buFont typeface="Calibri"/>
              <a:buChar char="o"/>
              <a:tabLst>
                <a:tab pos="4451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52</a:t>
            </a:r>
            <a:endParaRPr sz="1000">
              <a:latin typeface="Calibri"/>
              <a:cs typeface="Calibri"/>
            </a:endParaRPr>
          </a:p>
          <a:p>
            <a:pPr marL="444500" algn="just">
              <a:lnSpc>
                <a:spcPct val="100000"/>
              </a:lnSpc>
              <a:spcBef>
                <a:spcPts val="41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 Elektronik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mengikat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apabila:</a:t>
            </a:r>
            <a:endParaRPr sz="1000">
              <a:latin typeface="Calibri"/>
              <a:cs typeface="Calibri"/>
            </a:endParaRPr>
          </a:p>
          <a:p>
            <a:pPr marL="660400" lvl="1" indent="-216535" algn="just">
              <a:lnSpc>
                <a:spcPct val="100000"/>
              </a:lnSpc>
              <a:spcBef>
                <a:spcPts val="415"/>
              </a:spcBef>
              <a:buAutoNum type="alphaL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Elektronik;</a:t>
            </a:r>
            <a:endParaRPr sz="1000">
              <a:latin typeface="Calibri"/>
              <a:cs typeface="Calibri"/>
            </a:endParaRPr>
          </a:p>
          <a:p>
            <a:pPr marL="660400" marR="6350" lvl="1" indent="-216535" algn="just">
              <a:lnSpc>
                <a:spcPct val="110800"/>
              </a:lnSpc>
              <a:buAutoNum type="alphaL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 </a:t>
            </a: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tercantum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 Elektronik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tercantum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Elektronik;</a:t>
            </a:r>
            <a:endParaRPr sz="1000">
              <a:latin typeface="Calibri"/>
              <a:cs typeface="Calibri"/>
            </a:endParaRPr>
          </a:p>
          <a:p>
            <a:pPr marL="660400" marR="5080" lvl="1" indent="-216535" algn="just">
              <a:lnSpc>
                <a:spcPct val="110800"/>
              </a:lnSpc>
              <a:buAutoNum type="alphaL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kesepakatan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pihak, yaitu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 </a:t>
            </a:r>
            <a:r>
              <a:rPr sz="1500" spc="-15" baseline="5555" dirty="0">
                <a:solidFill>
                  <a:srgbClr val="231F20"/>
                </a:solidFill>
                <a:latin typeface="Calibri"/>
                <a:cs typeface="Calibri"/>
              </a:rPr>
              <a:t>penawaran </a:t>
            </a:r>
            <a:r>
              <a:rPr sz="1500" spc="-322" baseline="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500" spc="-67" baseline="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dikirimkan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menyampaikan</a:t>
            </a:r>
            <a:r>
              <a:rPr sz="1500" spc="-67" baseline="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15" baseline="5555" dirty="0">
                <a:solidFill>
                  <a:srgbClr val="231F20"/>
                </a:solidFill>
                <a:latin typeface="Calibri"/>
                <a:cs typeface="Calibri"/>
              </a:rPr>
              <a:t>penawaran,</a:t>
            </a:r>
            <a:r>
              <a:rPr sz="1500" spc="-67" baseline="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diterima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disetujui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500" baseline="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penawaran;</a:t>
            </a:r>
            <a:endParaRPr sz="1000">
              <a:latin typeface="Calibri"/>
              <a:cs typeface="Calibri"/>
            </a:endParaRPr>
          </a:p>
          <a:p>
            <a:pPr marL="660400" marR="5715" lvl="1" indent="-216535" algn="just">
              <a:lnSpc>
                <a:spcPct val="110800"/>
              </a:lnSpc>
              <a:buAutoNum type="alphaL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subjek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cakap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berwenang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mewakili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ketentuan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perundang-undangan;</a:t>
            </a:r>
            <a:endParaRPr sz="1000">
              <a:latin typeface="Calibri"/>
              <a:cs typeface="Calibri"/>
            </a:endParaRPr>
          </a:p>
          <a:p>
            <a:pPr marL="660400" lvl="1" indent="-216535" algn="just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  <a:p>
            <a:pPr marL="660400" marR="6350" lvl="1" indent="-216535" algn="just">
              <a:lnSpc>
                <a:spcPct val="110800"/>
              </a:lnSpc>
              <a:buAutoNum type="alphaL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objek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bertentangan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kesusilaan,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ketertiban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umum.</a:t>
            </a:r>
            <a:endParaRPr sz="1000">
              <a:latin typeface="Calibri"/>
              <a:cs typeface="Calibri"/>
            </a:endParaRPr>
          </a:p>
          <a:p>
            <a:pPr marL="444500" indent="-216535">
              <a:lnSpc>
                <a:spcPct val="100000"/>
              </a:lnSpc>
              <a:spcBef>
                <a:spcPts val="840"/>
              </a:spcBef>
              <a:buFont typeface="Calibri"/>
              <a:buChar char="o"/>
              <a:tabLst>
                <a:tab pos="444500" algn="l"/>
                <a:tab pos="4451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53</a:t>
            </a:r>
            <a:endParaRPr sz="1000">
              <a:latin typeface="Calibri"/>
              <a:cs typeface="Calibri"/>
            </a:endParaRPr>
          </a:p>
          <a:p>
            <a:pPr marL="660400" marR="7620" indent="-216535">
              <a:lnSpc>
                <a:spcPct val="110800"/>
              </a:lnSpc>
              <a:spcBef>
                <a:spcPts val="284"/>
              </a:spcBef>
              <a:buAutoNum type="arabicParenBoth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lnformasi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paling sedikit:</a:t>
            </a:r>
            <a:endParaRPr sz="1000">
              <a:latin typeface="Calibri"/>
              <a:cs typeface="Calibri"/>
            </a:endParaRPr>
          </a:p>
          <a:p>
            <a:pPr marL="876300" lvl="1" indent="-216535">
              <a:lnSpc>
                <a:spcPct val="100000"/>
              </a:lnSpc>
              <a:spcBef>
                <a:spcPts val="409"/>
              </a:spcBef>
              <a:buAutoNum type="alphaLcPeriod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identitas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pihak;</a:t>
            </a:r>
            <a:endParaRPr sz="1000">
              <a:latin typeface="Calibri"/>
              <a:cs typeface="Calibri"/>
            </a:endParaRPr>
          </a:p>
          <a:p>
            <a:pPr marL="876300" lvl="1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8769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spesifikasi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disepakati;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50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15043"/>
            <a:ext cx="3770629" cy="1545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 algn="just">
              <a:lnSpc>
                <a:spcPct val="110800"/>
              </a:lnSpc>
              <a:spcBef>
                <a:spcPts val="100"/>
              </a:spcBef>
              <a:buChar char="o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menganut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prinsip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ultimum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remedium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pidana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beserta sanksinya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baru 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elah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jeni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admini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)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terlebih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dahulu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menghentikan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pelanggaran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UUPK;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buChar char="o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menyebabkan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pelanggar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18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 ditahan oleh penyidik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ancaman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pidana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62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paling lama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(lima)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2242248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b.</a:t>
            </a:r>
            <a:r>
              <a:rPr sz="1100" b="1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1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Pemerintah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51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2503"/>
            <a:ext cx="3988435" cy="61334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660400" indent="-216535">
              <a:lnSpc>
                <a:spcPct val="100000"/>
              </a:lnSpc>
              <a:spcBef>
                <a:spcPts val="250"/>
              </a:spcBef>
              <a:buAutoNum type="alphaLcPeriod" startAt="3"/>
              <a:tabLst>
                <a:tab pos="660400" algn="l"/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legalitas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Jasa;</a:t>
            </a:r>
            <a:endParaRPr sz="1000">
              <a:latin typeface="Calibri"/>
              <a:cs typeface="Calibri"/>
            </a:endParaRPr>
          </a:p>
          <a:p>
            <a:pPr marL="660400" indent="-216535">
              <a:lnSpc>
                <a:spcPct val="100000"/>
              </a:lnSpc>
              <a:spcBef>
                <a:spcPts val="150"/>
              </a:spcBef>
              <a:buAutoNum type="alphaLcPeriod" startAt="3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nilai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Perdagangan;</a:t>
            </a:r>
            <a:endParaRPr sz="1000">
              <a:latin typeface="Calibri"/>
              <a:cs typeface="Calibri"/>
            </a:endParaRPr>
          </a:p>
          <a:p>
            <a:pPr marL="660400" indent="-216535">
              <a:lnSpc>
                <a:spcPct val="100000"/>
              </a:lnSpc>
              <a:spcBef>
                <a:spcPts val="50"/>
              </a:spcBef>
              <a:buAutoNum type="alphaLcPeriod" startAt="3"/>
              <a:tabLst>
                <a:tab pos="6610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persyaratan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jangka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7" baseline="-5555" dirty="0">
                <a:solidFill>
                  <a:srgbClr val="231F20"/>
                </a:solidFill>
                <a:latin typeface="Calibri"/>
                <a:cs typeface="Calibri"/>
              </a:rPr>
              <a:t>waktu</a:t>
            </a:r>
            <a:r>
              <a:rPr sz="1500" baseline="-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15" baseline="-5555" dirty="0">
                <a:solidFill>
                  <a:srgbClr val="231F20"/>
                </a:solidFill>
                <a:latin typeface="Calibri"/>
                <a:cs typeface="Calibri"/>
              </a:rPr>
              <a:t>pembayaran;</a:t>
            </a:r>
            <a:endParaRPr sz="1500" baseline="-5555">
              <a:latin typeface="Calibri"/>
              <a:cs typeface="Calibri"/>
            </a:endParaRPr>
          </a:p>
          <a:p>
            <a:pPr marL="660400" indent="-216535">
              <a:lnSpc>
                <a:spcPct val="100000"/>
              </a:lnSpc>
              <a:spcBef>
                <a:spcPts val="150"/>
              </a:spcBef>
              <a:buAutoNum type="alphaLcPeriod" startAt="3"/>
              <a:tabLst>
                <a:tab pos="660400" algn="l"/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prosedur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operasional pengiriman Barang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500" baseline="-555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500" baseline="-5555">
              <a:latin typeface="Calibri"/>
              <a:cs typeface="Calibri"/>
            </a:endParaRPr>
          </a:p>
          <a:p>
            <a:pPr marL="660400" marR="7620" indent="-216535" algn="just">
              <a:lnSpc>
                <a:spcPct val="112500"/>
              </a:lnSpc>
              <a:spcBef>
                <a:spcPts val="100"/>
              </a:spcBef>
              <a:buAutoNum type="alphaLcPeriod" startAt="3"/>
              <a:tabLst>
                <a:tab pos="661035" algn="l"/>
              </a:tabLst>
            </a:pPr>
            <a:r>
              <a:rPr sz="1500" spc="-15" baseline="5555" dirty="0">
                <a:solidFill>
                  <a:srgbClr val="231F20"/>
                </a:solidFill>
                <a:latin typeface="Calibri"/>
                <a:cs typeface="Calibri"/>
              </a:rPr>
              <a:t>prosedur </a:t>
            </a: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pengembalian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dalam hal terjadi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ketidaksesuaian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diterima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diperjanjikan;</a:t>
            </a:r>
            <a:endParaRPr sz="1000">
              <a:latin typeface="Calibri"/>
              <a:cs typeface="Calibri"/>
            </a:endParaRPr>
          </a:p>
          <a:p>
            <a:pPr marL="660400" indent="-216535" algn="just">
              <a:lnSpc>
                <a:spcPct val="100000"/>
              </a:lnSpc>
              <a:spcBef>
                <a:spcPts val="50"/>
              </a:spcBef>
              <a:buAutoNum type="alphaLcPeriod" startAt="3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prosedur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hal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pembatalan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pihak; dan</a:t>
            </a:r>
            <a:endParaRPr sz="1000">
              <a:latin typeface="Calibri"/>
              <a:cs typeface="Calibri"/>
            </a:endParaRPr>
          </a:p>
          <a:p>
            <a:pPr marL="660400" indent="-216535" algn="just">
              <a:lnSpc>
                <a:spcPct val="100000"/>
              </a:lnSpc>
              <a:spcBef>
                <a:spcPts val="250"/>
              </a:spcBef>
              <a:buAutoNum type="alphaLcPeriod" startAt="3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pilihan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PMSE.</a:t>
            </a:r>
            <a:endParaRPr sz="1000">
              <a:latin typeface="Calibri"/>
              <a:cs typeface="Calibri"/>
            </a:endParaRPr>
          </a:p>
          <a:p>
            <a:pPr marL="444500" marR="5715" indent="-216535" algn="just">
              <a:lnSpc>
                <a:spcPct val="112500"/>
              </a:lnSpc>
              <a:spcBef>
                <a:spcPts val="565"/>
              </a:spcBef>
            </a:pP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(2)</a:t>
            </a:r>
            <a:r>
              <a:rPr sz="1500" baseline="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dilarang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Undang-Undang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Konsumen.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860"/>
              </a:spcBef>
              <a:buFont typeface="Calibri"/>
              <a:buChar char="o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56</a:t>
            </a:r>
            <a:endParaRPr sz="1000">
              <a:latin typeface="Calibri"/>
              <a:cs typeface="Calibri"/>
            </a:endParaRPr>
          </a:p>
          <a:p>
            <a:pPr marL="228600" marR="7620" algn="just">
              <a:lnSpc>
                <a:spcPct val="112500"/>
              </a:lnSpc>
              <a:spcBef>
                <a:spcPts val="284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wajib menyediakan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 Elektronik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dapat diunduh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disimpan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855"/>
              </a:spcBef>
              <a:buFont typeface="Calibri"/>
              <a:buChar char="o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57</a:t>
            </a:r>
            <a:endParaRPr sz="1000">
              <a:latin typeface="Calibri"/>
              <a:cs typeface="Calibri"/>
            </a:endParaRPr>
          </a:p>
          <a:p>
            <a:pPr marL="444500" marR="5080" lvl="1" indent="-216535" algn="just">
              <a:lnSpc>
                <a:spcPct val="112500"/>
              </a:lnSpc>
              <a:spcBef>
                <a:spcPts val="285"/>
              </a:spcBef>
              <a:buAutoNum type="arabicParenBoth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dianggap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otomatis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batal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kesalahan teknis 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Elektronik 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aman,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andal,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bertanggung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jawab.</a:t>
            </a:r>
            <a:endParaRPr sz="1500" baseline="5555">
              <a:latin typeface="Calibri"/>
              <a:cs typeface="Calibri"/>
            </a:endParaRPr>
          </a:p>
          <a:p>
            <a:pPr marL="444500" marR="7620" lvl="1" indent="-216535" algn="just">
              <a:lnSpc>
                <a:spcPct val="112500"/>
              </a:lnSpc>
              <a:buAutoNum type="arabicParenBoth"/>
              <a:tabLst>
                <a:tab pos="44513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kesalahan teknis sebagaimana dimaksud </a:t>
            </a: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wajib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mengembalikan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dikirimkan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diterima.</a:t>
            </a:r>
            <a:endParaRPr sz="1000">
              <a:latin typeface="Calibri"/>
              <a:cs typeface="Calibri"/>
            </a:endParaRPr>
          </a:p>
          <a:p>
            <a:pPr marL="444500" marR="5080" lvl="1" indent="-216535" algn="just">
              <a:lnSpc>
                <a:spcPct val="112500"/>
              </a:lnSpc>
              <a:buAutoNum type="arabicParenBoth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 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terjadinya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kesalahan teknis 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dimaksud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sepenuhnya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tanggungjawab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Usaha.</a:t>
            </a:r>
            <a:endParaRPr sz="1000">
              <a:latin typeface="Calibri"/>
              <a:cs typeface="Calibri"/>
            </a:endParaRPr>
          </a:p>
          <a:p>
            <a:pPr marL="228600" marR="6985" algn="just">
              <a:lnSpc>
                <a:spcPct val="1125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52 PP PMSE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mengatur mengenai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6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(enam)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keabsahan.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tambahan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non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1320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Perdata. Tambahan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yaitu:</a:t>
            </a:r>
            <a:endParaRPr sz="1000">
              <a:latin typeface="Calibri"/>
              <a:cs typeface="Calibri"/>
            </a:endParaRPr>
          </a:p>
          <a:p>
            <a:pPr marL="444500" indent="-216535" algn="just">
              <a:lnSpc>
                <a:spcPct val="100000"/>
              </a:lnSpc>
              <a:spcBef>
                <a:spcPts val="430"/>
              </a:spcBef>
              <a:buChar char="o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Elektronik;</a:t>
            </a:r>
            <a:endParaRPr sz="1000">
              <a:latin typeface="Calibri"/>
              <a:cs typeface="Calibri"/>
            </a:endParaRPr>
          </a:p>
          <a:p>
            <a:pPr marL="444500" marR="8255" indent="-216535" algn="just">
              <a:lnSpc>
                <a:spcPct val="112500"/>
              </a:lnSpc>
              <a:buChar char="o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 </a:t>
            </a:r>
            <a:r>
              <a:rPr sz="1500" spc="-7" baseline="555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tercantum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Kontrak Elektronik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tercantum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Elektronik.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52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12503"/>
            <a:ext cx="3771265" cy="6214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25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Kedua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menunjukkan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tersurat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atau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harus mencantumkan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elektronik.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 yang dimaksud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tercantum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berupa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25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52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PMSE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dimaksudkan sebagai ‘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specialis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’ dari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1320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‘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</a:t>
            </a:r>
            <a:r>
              <a:rPr sz="1000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generali’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dilakukan,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</a:t>
            </a:r>
            <a:r>
              <a:rPr sz="1000" i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specialis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dimuat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perundang-undangan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berkedudukan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setara dengan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tinggi daripada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generali.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penambahan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keabsahan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sedikit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undang-undang,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 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pemerintah.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25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Selanjutnya, ditegaskan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53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 PMSE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merugikan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 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UUPK.</a:t>
            </a:r>
            <a:endParaRPr sz="1000">
              <a:latin typeface="Calibri"/>
              <a:cs typeface="Calibri"/>
            </a:endParaRPr>
          </a:p>
          <a:p>
            <a:pPr marL="12700" marR="6985" algn="just">
              <a:lnSpc>
                <a:spcPct val="1125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samping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wajib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menyediakan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dapat diunduh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disimpan oleh pihak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2500"/>
              </a:lnSpc>
              <a:spcBef>
                <a:spcPts val="710"/>
              </a:spcBef>
            </a:pP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Terakhir,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57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 PMSE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kontrak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 dianggap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otomatis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batal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kesalahan teknis 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Elektronik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aman, andal,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bertanggung jawab. Kembali lagi perlu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specialis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dimuat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setara dengan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generali.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57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 PMSE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specialis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1266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generali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mensyaratkan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pembatalan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hadapan pengadilan. Selain itu,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1338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KUH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sebagai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lex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generali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ditarik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kembali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dibatalkan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515043"/>
            <a:ext cx="4204335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7620" indent="-216535" algn="just">
              <a:lnSpc>
                <a:spcPct val="110800"/>
              </a:lnSpc>
              <a:spcBef>
                <a:spcPts val="100"/>
              </a:spcBef>
              <a:buAutoNum type="alphaLcPeriod" startAt="2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pengalihan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penyusun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penerima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 startAt="2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pengurangan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penghapusan hak dari penerima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12700" marR="762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Potensi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 pihak penerima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semakin mengemuka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Industri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4.0,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terjadi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nir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tatap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muka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(faceless)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 Selain itu,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domisili pembuat dan domisili penerima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 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berbeda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bahasa yang berbeda, maka potensi kerugian penerima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digital 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semakin meningkat.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melindungi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kerugian yang potensial terjadi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 sepihak oleh penyusun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kesetaraan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diwujudkan,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menerbitkan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perundang-undangan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mengatur penyusunan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penggunaan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penyusunan dan penggunaan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dilengkapi pula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sanksi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administratif, serta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 pidana bagi penyusun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tesrsebut.</a:t>
            </a:r>
            <a:endParaRPr sz="1000">
              <a:latin typeface="Calibri"/>
              <a:cs typeface="Calibri"/>
            </a:endParaRPr>
          </a:p>
          <a:p>
            <a:pPr marL="12700" marR="5715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Buku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Bunga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Rampai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menguraikan tentang: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pengertian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kelemahan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8600" algn="l"/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sengketa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baku;</a:t>
            </a:r>
            <a:endParaRPr sz="1000">
              <a:latin typeface="Calibri"/>
              <a:cs typeface="Calibri"/>
            </a:endParaRPr>
          </a:p>
          <a:p>
            <a:pPr marL="228600" marR="5080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solusi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masalah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Undang-Undang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khususnya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pembaharuan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pengawasan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baku;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endParaRPr sz="1000">
              <a:latin typeface="Calibri"/>
              <a:cs typeface="Calibri"/>
            </a:endParaRPr>
          </a:p>
          <a:p>
            <a:pPr marL="228600" marR="6985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kesimpulan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rekomendasi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pengembangan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 barang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pengguna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digital.</a:t>
            </a:r>
            <a:endParaRPr sz="1000">
              <a:latin typeface="Calibri"/>
              <a:cs typeface="Calibri"/>
            </a:endParaRPr>
          </a:p>
          <a:p>
            <a:pPr marL="12700" marR="825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memahami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berupa pasal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dikenal sebagai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di dalam 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pengertian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umumnya,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diperoleh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pengertian yang utuh tentang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ix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53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995" y="576008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c.</a:t>
            </a:r>
            <a:r>
              <a:rPr sz="1100" b="1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299" y="834278"/>
            <a:ext cx="3987165" cy="592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disampaikan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terlebih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dahulu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bidang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sejak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penerbitan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 No. 21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2011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Otoritas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 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dialihkan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pengelolaannya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Bank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Otoritas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(OJK),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kecuali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pengelolaan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ditangani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Bank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(BI).</a:t>
            </a:r>
            <a:endParaRPr sz="1000">
              <a:latin typeface="Calibri"/>
              <a:cs typeface="Calibri"/>
            </a:endParaRPr>
          </a:p>
          <a:p>
            <a:pPr marL="12700" marR="6350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OJK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maupun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BI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menerbitkan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409"/>
              </a:spcBef>
              <a:buFont typeface="Calibri"/>
              <a:buChar char="o"/>
              <a:tabLst>
                <a:tab pos="228600" algn="l"/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Otoritas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Keuangan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(POJK)</a:t>
            </a:r>
            <a:endParaRPr sz="1000">
              <a:latin typeface="Calibri"/>
              <a:cs typeface="Calibri"/>
            </a:endParaRPr>
          </a:p>
          <a:p>
            <a:pPr marL="228600" marR="5080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POJK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1/POJK.07/2013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Sektor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 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28600" algn="just">
              <a:lnSpc>
                <a:spcPct val="100000"/>
              </a:lnSpc>
              <a:spcBef>
                <a:spcPts val="84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22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800"/>
              </a:lnSpc>
              <a:spcBef>
                <a:spcPts val="284"/>
              </a:spcBef>
              <a:buAutoNum type="arabicParenBoth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wajib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disusun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perundang-undangan.</a:t>
            </a:r>
            <a:endParaRPr sz="1000">
              <a:latin typeface="Calibri"/>
              <a:cs typeface="Calibri"/>
            </a:endParaRPr>
          </a:p>
          <a:p>
            <a:pPr marL="444500" marR="5715" lvl="1" indent="-216535" algn="just">
              <a:lnSpc>
                <a:spcPct val="110800"/>
              </a:lnSpc>
              <a:buAutoNum type="arabicParenBoth"/>
              <a:tabLst>
                <a:tab pos="445134" algn="l"/>
              </a:tabLst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erjanjian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aimana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ay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tuk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elektronik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ditawarkan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media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elektronik.</a:t>
            </a:r>
            <a:endParaRPr sz="1000">
              <a:latin typeface="Calibri"/>
              <a:cs typeface="Calibri"/>
            </a:endParaRPr>
          </a:p>
          <a:p>
            <a:pPr marL="444500" marR="7620" lvl="1" indent="-216535" algn="just">
              <a:lnSpc>
                <a:spcPct val="110800"/>
              </a:lnSpc>
              <a:buAutoNum type="arabicParenBoth"/>
              <a:tabLst>
                <a:tab pos="42481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dimaksud pada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dilarang:</a:t>
            </a:r>
            <a:endParaRPr sz="1000">
              <a:latin typeface="Calibri"/>
              <a:cs typeface="Calibri"/>
            </a:endParaRPr>
          </a:p>
          <a:p>
            <a:pPr marL="660400" marR="5080" lvl="2" indent="-216535" algn="just">
              <a:lnSpc>
                <a:spcPct val="110800"/>
              </a:lnSpc>
              <a:spcBef>
                <a:spcPts val="280"/>
              </a:spcBef>
              <a:buAutoNum type="alphaL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pengalihan tanggung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 atau kewajiban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660400" marR="5080" lvl="2" indent="-216535" algn="just">
              <a:lnSpc>
                <a:spcPct val="110800"/>
              </a:lnSpc>
              <a:spcBef>
                <a:spcPts val="5"/>
              </a:spcBef>
              <a:buAutoNum type="alphaLcPeriod"/>
              <a:tabLst>
                <a:tab pos="6610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ny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euan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menolak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pengembalian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dibayar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 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dibeli;</a:t>
            </a:r>
            <a:endParaRPr sz="1000">
              <a:latin typeface="Calibri"/>
              <a:cs typeface="Calibri"/>
            </a:endParaRPr>
          </a:p>
          <a:p>
            <a:pPr marL="660400" marR="5715" lvl="2" indent="-216535" algn="just">
              <a:lnSpc>
                <a:spcPct val="110800"/>
              </a:lnSpc>
              <a:buAutoNum type="alphaLcPeriod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pemberian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langsung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maupun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langsung, untuk melakukan segala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tindakan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diagunkan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kecuali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tindakan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perundang-undangan;</a:t>
            </a:r>
            <a:endParaRPr sz="1000">
              <a:latin typeface="Calibri"/>
              <a:cs typeface="Calibri"/>
            </a:endParaRPr>
          </a:p>
          <a:p>
            <a:pPr marL="660400" marR="5080" lvl="2" indent="-216535" algn="just">
              <a:lnSpc>
                <a:spcPct val="110800"/>
              </a:lnSpc>
              <a:buAutoNum type="alphaL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kewajiban pembuktian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hilangnya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kegunaan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 dan/atau layanan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dibeli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Usaha Jasa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54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2503"/>
            <a:ext cx="3987165" cy="632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080" indent="-216535" algn="just">
              <a:lnSpc>
                <a:spcPct val="112500"/>
              </a:lnSpc>
              <a:spcBef>
                <a:spcPts val="100"/>
              </a:spcBef>
              <a:buAutoNum type="alphaLcPeriod" startAt="5"/>
              <a:tabLst>
                <a:tab pos="6610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mengurangi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kegunaan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mengurangi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harta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kekayaan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layanan;</a:t>
            </a:r>
            <a:endParaRPr sz="1000">
              <a:latin typeface="Calibri"/>
              <a:cs typeface="Calibri"/>
            </a:endParaRPr>
          </a:p>
          <a:p>
            <a:pPr marL="660400" marR="5715" indent="-216535" algn="just">
              <a:lnSpc>
                <a:spcPct val="112500"/>
              </a:lnSpc>
              <a:buAutoNum type="alphaLcPeriod" startAt="5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Konsumen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tunduk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baru,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tambahan,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lanjutan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euan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onsumen  memanfaatkan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 dan/atau layanan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dibelinya;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endParaRPr sz="1000">
              <a:latin typeface="Calibri"/>
              <a:cs typeface="Calibri"/>
            </a:endParaRPr>
          </a:p>
          <a:p>
            <a:pPr marL="660400" marR="5080" indent="-216535" algn="just">
              <a:lnSpc>
                <a:spcPct val="112500"/>
              </a:lnSpc>
              <a:buAutoNum type="alphaLcPeriod" startAt="5"/>
              <a:tabLst>
                <a:tab pos="6610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Konsumen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kuasa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Usaha 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 untuk pembebanan hak tanggungan, 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gadai,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jaminan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dibeli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angsuran.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25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POJK ini memuat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7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(tujuh) macam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dilarang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bidang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keuangan.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25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saat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naskah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disusun, POJK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 1/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POJK.07/2013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Sektor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Keuangan ini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sedang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revisi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rangka mengantisipasi perkembangan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sektor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keuangan, 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munculnya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Financial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Technology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Fintech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 industri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keuangan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pegadaian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swasta.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60"/>
              </a:spcBef>
              <a:buFont typeface="Calibri"/>
              <a:buChar char="o"/>
              <a:tabLst>
                <a:tab pos="228600" algn="l"/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Bank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(PBI)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2500"/>
              </a:lnSpc>
              <a:spcBef>
                <a:spcPts val="284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PBI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16/1/PBI/2014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28600" algn="just">
              <a:lnSpc>
                <a:spcPct val="100000"/>
              </a:lnSpc>
              <a:spcBef>
                <a:spcPts val="855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  <a:p>
            <a:pPr marL="444500" marR="5715" lvl="1" indent="-216535" algn="just">
              <a:lnSpc>
                <a:spcPct val="112500"/>
              </a:lnSpc>
              <a:spcBef>
                <a:spcPts val="285"/>
              </a:spcBef>
              <a:buAutoNum type="arabicParenBoth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dilarang membuat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mencantumkan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bersifat:</a:t>
            </a:r>
            <a:endParaRPr sz="1000">
              <a:latin typeface="Calibri"/>
              <a:cs typeface="Calibri"/>
            </a:endParaRPr>
          </a:p>
          <a:p>
            <a:pPr marL="660400" marR="6350" lvl="2" indent="-216535">
              <a:lnSpc>
                <a:spcPct val="112500"/>
              </a:lnSpc>
              <a:spcBef>
                <a:spcPts val="285"/>
              </a:spcBef>
              <a:buAutoNum type="alphaLcPeriod"/>
              <a:tabLst>
                <a:tab pos="661035" algn="l"/>
                <a:tab pos="1539240" algn="l"/>
                <a:tab pos="2932430" algn="l"/>
                <a:tab pos="3665220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ny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	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pelepasan/pen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alihan	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gung	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ab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 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660400" marR="7620" lvl="2" indent="-216535">
              <a:lnSpc>
                <a:spcPct val="112500"/>
              </a:lnSpc>
              <a:buAutoNum type="alphaLcPeriod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perihal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pembuktian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hilangnya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pemanfaatan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660400" marR="5715" lvl="2" indent="-216535">
              <a:lnSpc>
                <a:spcPct val="112500"/>
              </a:lnSpc>
              <a:buAutoNum type="alphaLcPeriod"/>
              <a:tabLst>
                <a:tab pos="660400" algn="l"/>
                <a:tab pos="6610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mengurangi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manfaat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mengurangi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harta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55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2503"/>
            <a:ext cx="3986529" cy="317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715" algn="just">
              <a:lnSpc>
                <a:spcPct val="1125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kekayaan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Konsumen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objek jual beli menggunakan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Sistem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Pembayaran;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endParaRPr sz="1000">
              <a:latin typeface="Calibri"/>
              <a:cs typeface="Calibri"/>
            </a:endParaRPr>
          </a:p>
          <a:p>
            <a:pPr marL="660400" marR="5715" indent="-216535" algn="just">
              <a:lnSpc>
                <a:spcPct val="110800"/>
              </a:lnSpc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tunduknya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tambahan,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lanjutan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pengubahan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lanjutan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masa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memanfaatkan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Pembayaran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Penyelenggara.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 mencantumkan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letak atau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bentuknya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sulit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terlihat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dibaca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jelas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pengungkapannya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sulit dimengerti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0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PBI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mengatur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(empat)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dilarang,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larangan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pencantuman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letak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bentuk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sulit terlihat,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pencantuman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pengungkapannya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sulit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dimengerti.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Pola pengaturan 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POJK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PBI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mengikuti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dicantumkan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UUPK.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3902062"/>
            <a:ext cx="4176395" cy="230504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sz="1300" b="1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Perjanjian 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Baku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 dan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 Perlindungan Konsumen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995" y="4182884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a.</a:t>
            </a:r>
            <a:r>
              <a:rPr sz="1100" b="1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299" y="4441158"/>
            <a:ext cx="3986529" cy="232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segala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upaya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menjamin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kepastian 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memberi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kepada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angka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UUPK).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56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menunjukkan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fokus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ditujukan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disadari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keberadaan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mungkin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terwujud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keberadaan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usaha. Demikian pula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sebaliknya, keberadaan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mungkin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terwujud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keberadaan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itu,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keberadaan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disebutkan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‘dua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sisi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uang yang sama’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two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sides of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same coin).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konteks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ideal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tujuan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adalah: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415"/>
              </a:spcBef>
              <a:buAutoNum type="alphaL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Menjaga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martabat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515043"/>
            <a:ext cx="4204335" cy="68211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28600" algn="just">
              <a:lnSpc>
                <a:spcPct val="100000"/>
              </a:lnSpc>
              <a:spcBef>
                <a:spcPts val="229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rinci,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tujuan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UUPK):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10800"/>
              </a:lnSpc>
              <a:buAutoNum type="alphaL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meningkatkan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kesadaran,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kemampuan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kemandirian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melindungi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diri;</a:t>
            </a:r>
            <a:endParaRPr sz="1000">
              <a:latin typeface="Calibri"/>
              <a:cs typeface="Calibri"/>
            </a:endParaRPr>
          </a:p>
          <a:p>
            <a:pPr marL="444500" marR="8255" indent="-216535" algn="just">
              <a:lnSpc>
                <a:spcPct val="110800"/>
              </a:lnSpc>
              <a:buAutoNum type="alphaL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mengangkat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harkat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martabat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menghindarkannya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ekses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negatif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pemakaian barang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jasa;</a:t>
            </a:r>
            <a:endParaRPr sz="1000">
              <a:latin typeface="Calibri"/>
              <a:cs typeface="Calibri"/>
            </a:endParaRPr>
          </a:p>
          <a:p>
            <a:pPr marL="444500" marR="7620" indent="-216535" algn="just">
              <a:lnSpc>
                <a:spcPct val="110800"/>
              </a:lnSpc>
              <a:buAutoNum type="alphaL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meningkatkan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pemberdayaan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memilih,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menentukan,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menuntut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hak-haknya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444500" marR="7620" indent="-216535" algn="just">
              <a:lnSpc>
                <a:spcPct val="110800"/>
              </a:lnSpc>
              <a:buAutoNum type="alphaL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menciptakan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4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4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4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mengandung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unsur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kepastian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keterbukaan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akses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mendapatkan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informasi;</a:t>
            </a:r>
            <a:endParaRPr sz="1000">
              <a:latin typeface="Calibri"/>
              <a:cs typeface="Calibri"/>
            </a:endParaRPr>
          </a:p>
          <a:p>
            <a:pPr marL="444500" marR="6985" indent="-216535" algn="just">
              <a:lnSpc>
                <a:spcPct val="110800"/>
              </a:lnSpc>
              <a:buAutoNum type="alphaLcPeriod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menumbuhkan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kesadaran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pentingnya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sehingga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tumbuh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sikap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jujur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bertanggung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berusaha;</a:t>
            </a:r>
            <a:endParaRPr sz="1000">
              <a:latin typeface="Calibri"/>
              <a:cs typeface="Calibri"/>
            </a:endParaRPr>
          </a:p>
          <a:p>
            <a:pPr marL="444500" marR="6350" indent="-216535" algn="just">
              <a:lnSpc>
                <a:spcPct val="110800"/>
              </a:lnSpc>
              <a:buAutoNum type="alphaLcPeriod"/>
              <a:tabLst>
                <a:tab pos="44513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mening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uali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menjamin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elangsun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produksi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kesehatan,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kenyamanan,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keamanan,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keselamatan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228600" marR="7620" algn="just">
              <a:lnSpc>
                <a:spcPct val="110800"/>
              </a:lnSpc>
              <a:spcBef>
                <a:spcPts val="71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orang pemakai 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bagi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kepentingan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diri sendiri,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keluarga, 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maupun makhluk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hidup lain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diperdagangkan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2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UUPK).</a:t>
            </a:r>
            <a:endParaRPr sz="1000">
              <a:latin typeface="Calibri"/>
              <a:cs typeface="Calibri"/>
            </a:endParaRPr>
          </a:p>
          <a:p>
            <a:pPr marL="228600" marR="9525" algn="just">
              <a:lnSpc>
                <a:spcPct val="110800"/>
              </a:lnSpc>
              <a:spcBef>
                <a:spcPts val="56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Beberapa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frasa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definisi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dijelaskan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lanjut,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yaitu:</a:t>
            </a:r>
            <a:endParaRPr sz="1000">
              <a:latin typeface="Calibri"/>
              <a:cs typeface="Calibri"/>
            </a:endParaRPr>
          </a:p>
          <a:p>
            <a:pPr marL="444500" indent="-216535" algn="just">
              <a:lnSpc>
                <a:spcPct val="100000"/>
              </a:lnSpc>
              <a:spcBef>
                <a:spcPts val="700"/>
              </a:spcBef>
              <a:buFont typeface="Calibri"/>
              <a:buChar char="•"/>
              <a:tabLst>
                <a:tab pos="4451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endParaRPr sz="1000">
              <a:latin typeface="Calibri"/>
              <a:cs typeface="Calibri"/>
            </a:endParaRPr>
          </a:p>
          <a:p>
            <a:pPr marL="444500" marR="6350" algn="just">
              <a:lnSpc>
                <a:spcPct val="110800"/>
              </a:lnSpc>
              <a:spcBef>
                <a:spcPts val="284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kepustakaan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ekonomi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istilah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akhir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akhir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pemanfaat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akhir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produk, sedangkan konsumen antara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menggunakan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bagian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 produksi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 lainnya.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Pengertian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Undang-undang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akhir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(Penjelasan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angka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 UUPK).</a:t>
            </a:r>
            <a:endParaRPr sz="1000">
              <a:latin typeface="Calibri"/>
              <a:cs typeface="Calibri"/>
            </a:endParaRPr>
          </a:p>
          <a:p>
            <a:pPr marL="444500" indent="-216535" algn="just">
              <a:lnSpc>
                <a:spcPct val="100000"/>
              </a:lnSpc>
              <a:spcBef>
                <a:spcPts val="695"/>
              </a:spcBef>
              <a:buFont typeface="Calibri"/>
              <a:buChar char="•"/>
              <a:tabLst>
                <a:tab pos="4451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endParaRPr sz="1000">
              <a:latin typeface="Calibri"/>
              <a:cs typeface="Calibri"/>
            </a:endParaRPr>
          </a:p>
          <a:p>
            <a:pPr marL="444500" marR="8255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perbedaan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penamaan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subyek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definisi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definisi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definisi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disebut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‘orang’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definisi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‘orang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perseorangan’.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penafsiran sistematis,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‘orang’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diartikan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subyek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(individu)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56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747784"/>
            <a:ext cx="4202430" cy="58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70    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The</a:t>
            </a:r>
            <a:r>
              <a:rPr sz="800" i="1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United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Nations</a:t>
            </a:r>
            <a:r>
              <a:rPr sz="800" i="1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Guidelines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for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Consumer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Protection,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diterbitkan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oleh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United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Nations 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Conference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on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Trade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And Development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(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UNCTAD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),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2016, hlm. 7.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355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57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199" y="515043"/>
            <a:ext cx="4100829" cy="586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83185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hasil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penafsiran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sistematis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‘orang’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definisi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‘orang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perseorangan’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(individu)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‘badan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hukum’.</a:t>
            </a:r>
            <a:endParaRPr sz="1000">
              <a:latin typeface="Calibri"/>
              <a:cs typeface="Calibri"/>
            </a:endParaRPr>
          </a:p>
          <a:p>
            <a:pPr marL="266700" marR="81280" algn="just">
              <a:lnSpc>
                <a:spcPct val="110800"/>
              </a:lnSpc>
              <a:spcBef>
                <a:spcPts val="56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 ini sesuai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definisi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diberikan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The United Nations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Guidelines</a:t>
            </a:r>
            <a:r>
              <a:rPr sz="10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Consumer</a:t>
            </a:r>
            <a:r>
              <a:rPr sz="10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Protection</a:t>
            </a:r>
            <a:r>
              <a:rPr sz="10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2016,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anggota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PBB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diperkenankan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definisi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berbeda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menampung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kebutuhan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domestik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khusus,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66700" marR="81915" algn="just">
              <a:lnSpc>
                <a:spcPct val="110800"/>
              </a:lnSpc>
              <a:spcBef>
                <a:spcPts val="285"/>
              </a:spcBef>
            </a:pP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The term “consumer” generally refers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natural person,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regardless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nationality, acting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primarily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personal,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family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or household purposes,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while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recognizing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that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Member 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States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may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adopt 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differing definitions to </a:t>
            </a:r>
            <a:r>
              <a:rPr sz="1000" b="1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address 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specific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 domestic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needs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70</a:t>
            </a:r>
            <a:r>
              <a:rPr sz="825" spc="150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(cetak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tebal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Penulis).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Calibri"/>
              <a:cs typeface="Calibri"/>
            </a:endParaRPr>
          </a:p>
          <a:p>
            <a:pPr marL="266700" indent="-216535" algn="just">
              <a:lnSpc>
                <a:spcPct val="100000"/>
              </a:lnSpc>
              <a:buFont typeface="Calibri"/>
              <a:buChar char="•"/>
              <a:tabLst>
                <a:tab pos="2673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Pemakai</a:t>
            </a:r>
            <a:endParaRPr sz="1000">
              <a:latin typeface="Calibri"/>
              <a:cs typeface="Calibri"/>
            </a:endParaRPr>
          </a:p>
          <a:p>
            <a:pPr marL="266700" marR="83185" algn="just">
              <a:lnSpc>
                <a:spcPct val="110800"/>
              </a:lnSpc>
              <a:spcBef>
                <a:spcPts val="28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perseorangan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memakai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pasti berdasarkan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dasar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tertentu, yaitu dapat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berdasarkan:</a:t>
            </a:r>
            <a:endParaRPr sz="1000">
              <a:latin typeface="Calibri"/>
              <a:cs typeface="Calibri"/>
            </a:endParaRPr>
          </a:p>
          <a:p>
            <a:pPr marL="482600" marR="81915" lvl="1" indent="-216535" algn="just">
              <a:lnSpc>
                <a:spcPct val="110800"/>
              </a:lnSpc>
              <a:spcBef>
                <a:spcPts val="285"/>
              </a:spcBef>
              <a:buChar char="o"/>
              <a:tabLst>
                <a:tab pos="4832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jual beli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(berarti orang perseorangan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‘memakai’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membeli);</a:t>
            </a:r>
            <a:endParaRPr sz="1000">
              <a:latin typeface="Calibri"/>
              <a:cs typeface="Calibri"/>
            </a:endParaRPr>
          </a:p>
          <a:p>
            <a:pPr marL="482600" marR="81915" lvl="1" indent="-216535" algn="just">
              <a:lnSpc>
                <a:spcPct val="110800"/>
              </a:lnSpc>
              <a:buChar char="o"/>
              <a:tabLst>
                <a:tab pos="4832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sewa menyewa (berarti orang perseorangan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‘memakai’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menyewa);</a:t>
            </a:r>
            <a:endParaRPr sz="1000">
              <a:latin typeface="Calibri"/>
              <a:cs typeface="Calibri"/>
            </a:endParaRPr>
          </a:p>
          <a:p>
            <a:pPr marL="482600" marR="81915" lvl="1" indent="-216535" algn="just">
              <a:lnSpc>
                <a:spcPct val="110800"/>
              </a:lnSpc>
              <a:buChar char="o"/>
              <a:tabLst>
                <a:tab pos="4832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tukar menukar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(berarti orang perseorangan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‘memakai’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menukar);</a:t>
            </a:r>
            <a:endParaRPr sz="1000">
              <a:latin typeface="Calibri"/>
              <a:cs typeface="Calibri"/>
            </a:endParaRPr>
          </a:p>
          <a:p>
            <a:pPr marL="482600" marR="82550" lvl="1" indent="-216535" algn="just">
              <a:lnSpc>
                <a:spcPct val="110800"/>
              </a:lnSpc>
              <a:spcBef>
                <a:spcPts val="5"/>
              </a:spcBef>
              <a:buChar char="o"/>
              <a:tabLst>
                <a:tab pos="4832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pemberian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(berarti orang perseorangan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‘memakai’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diberi jasa);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  <a:p>
            <a:pPr marL="482600" lvl="1" indent="-216535" algn="just">
              <a:lnSpc>
                <a:spcPct val="100000"/>
              </a:lnSpc>
              <a:spcBef>
                <a:spcPts val="130"/>
              </a:spcBef>
              <a:buChar char="o"/>
              <a:tabLst>
                <a:tab pos="4832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lain.</a:t>
            </a:r>
            <a:endParaRPr sz="1000">
              <a:latin typeface="Calibri"/>
              <a:cs typeface="Calibri"/>
            </a:endParaRPr>
          </a:p>
          <a:p>
            <a:pPr marL="266700" indent="-216535" algn="just">
              <a:lnSpc>
                <a:spcPct val="100000"/>
              </a:lnSpc>
              <a:spcBef>
                <a:spcPts val="835"/>
              </a:spcBef>
              <a:buFont typeface="Calibri"/>
              <a:buChar char="•"/>
              <a:tabLst>
                <a:tab pos="2673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endParaRPr sz="1000">
              <a:latin typeface="Calibri"/>
              <a:cs typeface="Calibri"/>
            </a:endParaRPr>
          </a:p>
          <a:p>
            <a:pPr marL="266700" marR="81915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benda baik berwujud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berwujud, baik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bergerak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bergerak,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dihabiskan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dihabiskan, yang dapat 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diperdagangkan,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dipakai, dipergunakan,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dimanfaatkan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674016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58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2503"/>
            <a:ext cx="3987165" cy="64046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28600" indent="-216535" algn="just">
              <a:lnSpc>
                <a:spcPct val="100000"/>
              </a:lnSpc>
              <a:spcBef>
                <a:spcPts val="250"/>
              </a:spcBef>
              <a:buFont typeface="Calibri"/>
              <a:buChar char="•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endParaRPr sz="1000">
              <a:latin typeface="Calibri"/>
              <a:cs typeface="Calibri"/>
            </a:endParaRPr>
          </a:p>
          <a:p>
            <a:pPr marL="228600" marR="6350" algn="just">
              <a:lnSpc>
                <a:spcPct val="112500"/>
              </a:lnSpc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layanan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berbentuk pekerjaan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prestasi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disediakan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bagi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masyarakat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dimanfaatkan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2500"/>
              </a:lnSpc>
              <a:spcBef>
                <a:spcPts val="56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bahwa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Rancangan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DPR 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Oktober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1998,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rancangan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dimaksudkan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barang, namun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menjelang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pengesahan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muncul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pertanyaan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Berhubung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salah satu 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(empat) undang-undang yang harus dimiliki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agar memperoleh bantuan dari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International Monetary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Fund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IMF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mengatasi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krisis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moneter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1988,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jalan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pintas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sebelum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pengesahan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April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1999,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‘barang’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diberi tambahan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jasa’.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2500"/>
              </a:lnSpc>
              <a:spcBef>
                <a:spcPts val="56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Jalan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pintas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mengakibatkan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penyamaan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sifat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sesungguhnya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berbeda, yaitu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atas: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2500"/>
              </a:lnSpc>
              <a:spcBef>
                <a:spcPts val="285"/>
              </a:spcBef>
              <a:buFont typeface="Calibri"/>
              <a:buChar char="o"/>
              <a:tabLst>
                <a:tab pos="4451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komersial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bertujuan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memproleh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laba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profit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making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perbankan,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asuransi, pasar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modal,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dana pensiun;</a:t>
            </a:r>
            <a:endParaRPr sz="1000">
              <a:latin typeface="Calibri"/>
              <a:cs typeface="Calibri"/>
            </a:endParaRPr>
          </a:p>
          <a:p>
            <a:pPr marL="444500" marR="5715" lvl="1" indent="-216535" algn="just">
              <a:lnSpc>
                <a:spcPct val="112500"/>
              </a:lnSpc>
              <a:spcBef>
                <a:spcPts val="285"/>
              </a:spcBef>
              <a:buFont typeface="Calibri"/>
              <a:buChar char="o"/>
              <a:tabLst>
                <a:tab pos="4451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profesional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profesional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(pengemban</a:t>
            </a:r>
            <a:r>
              <a:rPr sz="10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profesi)</a:t>
            </a:r>
            <a:r>
              <a:rPr sz="10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bertujuan</a:t>
            </a:r>
            <a:r>
              <a:rPr sz="10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memperoleh</a:t>
            </a:r>
            <a:r>
              <a:rPr sz="10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nafkah</a:t>
            </a:r>
            <a:r>
              <a:rPr sz="10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livelihood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dokter,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advokat,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akuntan,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arsitek.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Sesungguhnya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tepat untuk pengemban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profesi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melainkan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service provider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ena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eti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ndang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April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1999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pengemban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profesi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menolak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pemberlakuan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profesi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dokter.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Dokter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dikualifikasi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 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frasa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cocok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yang 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 usahanya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tujuan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laba,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dokter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nafkah.</a:t>
            </a:r>
            <a:endParaRPr sz="1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Calibri"/>
              <a:buChar char="o"/>
            </a:pPr>
            <a:endParaRPr sz="9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5"/>
              </a:spcBef>
              <a:buFont typeface="Calibri"/>
              <a:buChar char="•"/>
              <a:tabLst>
                <a:tab pos="229235" algn="l"/>
              </a:tabLst>
            </a:pP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Tersedia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masyarakat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2500"/>
              </a:lnSpc>
              <a:spcBef>
                <a:spcPts val="28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4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4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ditempatkan</a:t>
            </a:r>
            <a:r>
              <a:rPr sz="1000" spc="4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4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peredaran</a:t>
            </a:r>
            <a:r>
              <a:rPr sz="1000" spc="4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put</a:t>
            </a:r>
            <a:r>
              <a:rPr sz="1000" i="1" spc="4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000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circulation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kebalikan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masih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produksi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(untuk barang)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proses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penyiapan (untuk jasa).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disebabkan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ditempatkan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peredaran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saja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digugat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59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6529" cy="569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715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disebabkan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 ditempatkan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peredaran, 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digugat berdasarkan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40"/>
              </a:spcBef>
              <a:buFont typeface="Calibri"/>
              <a:buChar char="•"/>
              <a:tabLst>
                <a:tab pos="228600" algn="l"/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Kepentingan</a:t>
            </a:r>
            <a:r>
              <a:rPr sz="1000" b="1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diri</a:t>
            </a:r>
            <a:r>
              <a:rPr sz="1000" b="1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sendiri,</a:t>
            </a:r>
            <a:r>
              <a:rPr sz="1000" b="1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keluarga,</a:t>
            </a:r>
            <a:r>
              <a:rPr sz="1000" b="1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b="1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lain,</a:t>
            </a:r>
            <a:r>
              <a:rPr sz="1000" b="1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maupun</a:t>
            </a:r>
            <a:r>
              <a:rPr sz="1000" b="1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makhluk</a:t>
            </a:r>
            <a:r>
              <a:rPr sz="1000" b="1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hidup</a:t>
            </a:r>
            <a:endParaRPr sz="10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130"/>
              </a:spcBef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endParaRPr sz="1000">
              <a:latin typeface="Calibri"/>
              <a:cs typeface="Calibri"/>
            </a:endParaRPr>
          </a:p>
          <a:p>
            <a:pPr marL="228600" marR="5715">
              <a:lnSpc>
                <a:spcPct val="110800"/>
              </a:lnSpc>
              <a:spcBef>
                <a:spcPts val="28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obyek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oleh: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415"/>
              </a:spcBef>
              <a:buChar char="o"/>
              <a:tabLst>
                <a:tab pos="444500" algn="l"/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sendiri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memenuhi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kebutuhan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pribadi;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800"/>
              </a:lnSpc>
              <a:buChar char="o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Keluarga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dikualifikasi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akhir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memperoleh barang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‘keluarga’);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800"/>
              </a:lnSpc>
              <a:buChar char="o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(dalam hal ini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dikualifikasi sebagai konsumen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akhir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memperoleh 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lain’);</a:t>
            </a:r>
            <a:endParaRPr sz="1000">
              <a:latin typeface="Calibri"/>
              <a:cs typeface="Calibri"/>
            </a:endParaRPr>
          </a:p>
          <a:p>
            <a:pPr marL="444500" marR="5715" lvl="1" indent="-216535" algn="just">
              <a:lnSpc>
                <a:spcPct val="110800"/>
              </a:lnSpc>
              <a:buChar char="o"/>
              <a:tabLst>
                <a:tab pos="44513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Makhluk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hidup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(dalam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dikualifikasi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akhir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perseorangan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 bukan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‘makhluk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hidup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lain’)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40"/>
              </a:spcBef>
              <a:buFont typeface="Calibri"/>
              <a:buChar char="•"/>
              <a:tabLst>
                <a:tab pos="228600" algn="l"/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diperdagangkan</a:t>
            </a:r>
            <a:endParaRPr sz="1000">
              <a:latin typeface="Calibri"/>
              <a:cs typeface="Calibri"/>
            </a:endParaRPr>
          </a:p>
          <a:p>
            <a:pPr marL="228600" marR="5080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Pengertian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‘tidak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diperdagangkan’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diperoleh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akhir:</a:t>
            </a:r>
            <a:endParaRPr sz="1000">
              <a:latin typeface="Calibri"/>
              <a:cs typeface="Calibri"/>
            </a:endParaRPr>
          </a:p>
          <a:p>
            <a:pPr marL="444500" marR="5715" lvl="1" indent="-216535">
              <a:lnSpc>
                <a:spcPct val="110800"/>
              </a:lnSpc>
              <a:spcBef>
                <a:spcPts val="280"/>
              </a:spcBef>
              <a:buChar char="o"/>
              <a:tabLst>
                <a:tab pos="444500" algn="l"/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dijual,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disewakan,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ditukar,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disewabelikan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melainkan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dimanfaatkan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akhir;</a:t>
            </a:r>
            <a:endParaRPr sz="1000">
              <a:latin typeface="Calibri"/>
              <a:cs typeface="Calibri"/>
            </a:endParaRPr>
          </a:p>
          <a:p>
            <a:pPr marL="444500" marR="6350" lvl="1" indent="-216535">
              <a:lnSpc>
                <a:spcPct val="110800"/>
              </a:lnSpc>
              <a:spcBef>
                <a:spcPts val="5"/>
              </a:spcBef>
              <a:buChar char="o"/>
              <a:tabLst>
                <a:tab pos="444500" algn="l"/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digunakan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dimanfaatkan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akhir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memroduksi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menghasilkan jasa lain.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85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usaha, baik yang berbentuk 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didirikan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berkedudukan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wilayah 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Republik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sendiri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maupun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bersama-sama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menyelenggarakan kegiatan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ekonomi </a:t>
            </a:r>
            <a:r>
              <a:rPr sz="10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 UUPK).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515043"/>
            <a:ext cx="4203065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889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Beberapa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frasa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definisi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dijelaskan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lanjut,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yaitu:</a:t>
            </a:r>
            <a:endParaRPr sz="1000">
              <a:latin typeface="Calibri"/>
              <a:cs typeface="Calibri"/>
            </a:endParaRPr>
          </a:p>
          <a:p>
            <a:pPr marL="444500" indent="-216535" algn="just">
              <a:lnSpc>
                <a:spcPct val="100000"/>
              </a:lnSpc>
              <a:spcBef>
                <a:spcPts val="409"/>
              </a:spcBef>
              <a:buFont typeface="Calibri"/>
              <a:buChar char="•"/>
              <a:tabLst>
                <a:tab pos="4451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perseorangan</a:t>
            </a:r>
            <a:endParaRPr sz="1000">
              <a:latin typeface="Calibri"/>
              <a:cs typeface="Calibri"/>
            </a:endParaRPr>
          </a:p>
          <a:p>
            <a:pPr marL="444500" marR="6350" algn="just">
              <a:lnSpc>
                <a:spcPct val="110800"/>
              </a:lnSpc>
              <a:spcBef>
                <a:spcPts val="285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natural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person)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subyek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pemilik 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perseorangan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bertindak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sendiri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 usahanya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 disebut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’usaha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dagang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(UD)’,</a:t>
            </a:r>
            <a:endParaRPr sz="1000">
              <a:latin typeface="Calibri"/>
              <a:cs typeface="Calibri"/>
            </a:endParaRPr>
          </a:p>
          <a:p>
            <a:pPr marL="444500" indent="-216535" algn="just">
              <a:lnSpc>
                <a:spcPct val="100000"/>
              </a:lnSpc>
              <a:spcBef>
                <a:spcPts val="840"/>
              </a:spcBef>
              <a:buFont typeface="Calibri"/>
              <a:buChar char="•"/>
              <a:tabLst>
                <a:tab pos="4451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endParaRPr sz="1000">
              <a:latin typeface="Calibri"/>
              <a:cs typeface="Calibri"/>
            </a:endParaRPr>
          </a:p>
          <a:p>
            <a:pPr marL="444500" marR="6985" algn="just">
              <a:lnSpc>
                <a:spcPct val="110800"/>
              </a:lnSpc>
              <a:spcBef>
                <a:spcPts val="28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Beberapa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mendirikan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badan yang bertujuan mencari laba.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didirikan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dapat:</a:t>
            </a:r>
            <a:endParaRPr sz="1000">
              <a:latin typeface="Calibri"/>
              <a:cs typeface="Calibri"/>
            </a:endParaRPr>
          </a:p>
          <a:p>
            <a:pPr marL="660400" marR="5080" lvl="1" indent="-216535" algn="just">
              <a:lnSpc>
                <a:spcPct val="110800"/>
              </a:lnSpc>
              <a:spcBef>
                <a:spcPts val="284"/>
              </a:spcBef>
              <a:buFont typeface="Calibri"/>
              <a:buChar char="o"/>
              <a:tabLst>
                <a:tab pos="6610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berbentuk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 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legal person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yaitu badan usaha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memperoleh pengesahan dari pihak yang berwenang.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Perseroan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Terbatas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(PT)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didirikan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beberapa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dimuat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akta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pendirian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PT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hadapan notaris,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 masing-masing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menyetorkan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dijadikan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modal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PT.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Kemudian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akta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pendirian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dimintakan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pengesahan dari Kemeterian Hukum dan 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Asasi Manusia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keputusan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pengesahan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hukum.</a:t>
            </a:r>
            <a:endParaRPr sz="1000">
              <a:latin typeface="Calibri"/>
              <a:cs typeface="Calibri"/>
            </a:endParaRPr>
          </a:p>
          <a:p>
            <a:pPr marL="660400" marR="5080" algn="just">
              <a:lnSpc>
                <a:spcPct val="110800"/>
              </a:lnSpc>
              <a:spcBef>
                <a:spcPts val="28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Setelah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disahkan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hukum,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PT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subyek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terpisah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perseorangan pendirinya,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sehingga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sendiri yang terpisah dari 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orang perseorangan pendirinya,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 memiliki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tujuan,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kelola,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kekayaan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mandiri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terpisah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mendirikannya.</a:t>
            </a:r>
            <a:endParaRPr sz="1000">
              <a:latin typeface="Calibri"/>
              <a:cs typeface="Calibri"/>
            </a:endParaRPr>
          </a:p>
          <a:p>
            <a:pPr marL="660400" marR="6350" lvl="1" indent="-216535" algn="just">
              <a:lnSpc>
                <a:spcPct val="110800"/>
              </a:lnSpc>
              <a:spcBef>
                <a:spcPts val="570"/>
              </a:spcBef>
              <a:buFont typeface="Calibri"/>
              <a:buChar char="o"/>
              <a:tabLst>
                <a:tab pos="6610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berbentuk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yaitu badan usaha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didirikan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beberapa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dimuat dalam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akta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pendirian di hadapan notaris tanpa perlu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disahkan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pihak yang berwenang.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pendirian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Persekutuan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Komanditer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CV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Commanditaire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vennootschap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Firma.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Berhubung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dimintakan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pengesahan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pihak yang berwenang, maka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CV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firma 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status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terpisah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pendirinya.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demikian,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CV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firma 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sendiri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terpisah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pendirinya,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60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299" y="518853"/>
            <a:ext cx="3987800" cy="681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5080" algn="just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kekayaan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mandiri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terpisah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mendirikannya.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Akibatnya,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CV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firma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mengalami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tanggungan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pendirinya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tanggung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renteng.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28600" marR="6985" indent="-216535" algn="just">
              <a:lnSpc>
                <a:spcPct val="108300"/>
              </a:lnSpc>
              <a:buFont typeface="Calibri"/>
              <a:buChar char="•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Didirikan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berkedudukan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wilayah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hukum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negara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Republik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endParaRPr sz="1000">
              <a:latin typeface="Calibri"/>
              <a:cs typeface="Calibri"/>
            </a:endParaRPr>
          </a:p>
          <a:p>
            <a:pPr marL="228600" marR="6350" algn="just">
              <a:lnSpc>
                <a:spcPct val="108300"/>
              </a:lnSpc>
              <a:spcBef>
                <a:spcPts val="28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perseorangan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(berbadan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berbadan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dikenakan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didirikan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hukum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berdomisili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 orang perseorangan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menjalankan 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warganegara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berdomisili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Indonesia.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PT,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CV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Firma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didirikan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berdomisili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Indonesia.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08300"/>
              </a:lnSpc>
              <a:spcBef>
                <a:spcPts val="710"/>
              </a:spcBef>
              <a:buFont typeface="Calibri"/>
              <a:buChar char="•"/>
              <a:tabLst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kegiatan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wilayah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hukum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negara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Republik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endParaRPr sz="1000">
              <a:latin typeface="Calibri"/>
              <a:cs typeface="Calibri"/>
            </a:endParaRPr>
          </a:p>
          <a:p>
            <a:pPr marL="228600" marR="6350" algn="just">
              <a:lnSpc>
                <a:spcPct val="108300"/>
              </a:lnSpc>
              <a:spcBef>
                <a:spcPts val="28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pencantuman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‘atau’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sebelum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‘melakukan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wilayah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Republik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Indonesia’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dimaksudkan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perseorangan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usaha (berbadan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atau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hukum), bukan warganegara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hukum yang didirikan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hukum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berdomisili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perkataan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warganegara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asing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Indonesia.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ekspor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impor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distribusi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distributorship</a:t>
            </a:r>
            <a:r>
              <a:rPr sz="10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agreement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keagenan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agency agreement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Indonesia.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usaha yang didirikan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berkedudukan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Korea Selatan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 promosi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penjualan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kosmetik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diproduksinya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bertindak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distributor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agen.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810"/>
              </a:spcBef>
              <a:buFont typeface="Calibri"/>
              <a:buChar char="•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Kegiatan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berbagai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bidang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ekonomi</a:t>
            </a:r>
            <a:endParaRPr sz="1000">
              <a:latin typeface="Calibri"/>
              <a:cs typeface="Calibri"/>
            </a:endParaRPr>
          </a:p>
          <a:p>
            <a:pPr marL="228600" marR="6350" algn="just">
              <a:lnSpc>
                <a:spcPct val="109000"/>
              </a:lnSpc>
              <a:spcBef>
                <a:spcPts val="27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umum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bidang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ekonomi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yang bertujuan memperoleh laba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profit making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 sebagaimana 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 bahwa kegiatan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ekonomi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pula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bertujuan memperoleh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nafkah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livelihood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Calibri"/>
              <a:cs typeface="Calibri"/>
            </a:endParaRPr>
          </a:p>
          <a:p>
            <a:pPr marL="2319655">
              <a:lnSpc>
                <a:spcPct val="100000"/>
              </a:lnSpc>
              <a:spcBef>
                <a:spcPts val="5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61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300" y="515043"/>
            <a:ext cx="3768090" cy="146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Semua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kegiatan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perjanjian, baik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hasil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perundingan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yang dirancang, dibuat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ditawarkan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(perjanjian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ema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aitu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dun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onsume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pembahasan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selanjutnya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difokuskan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995" y="2199335"/>
            <a:ext cx="4176395" cy="37655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b.</a:t>
            </a:r>
            <a:r>
              <a:rPr sz="1100" b="1" spc="2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Potensi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Mitigasi</a:t>
            </a:r>
            <a:r>
              <a:rPr sz="11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endParaRPr sz="1100">
              <a:latin typeface="Calibri"/>
              <a:cs typeface="Calibri"/>
            </a:endParaRPr>
          </a:p>
          <a:p>
            <a:pPr marL="230504">
              <a:lnSpc>
                <a:spcPct val="100000"/>
              </a:lnSpc>
              <a:spcBef>
                <a:spcPts val="20"/>
              </a:spcBef>
            </a:pP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1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686208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7899" y="2645788"/>
            <a:ext cx="4316730" cy="4690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94615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melainkan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 dari perjanjian baku yang disebut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254000" marR="93345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aturan atau 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syarat-syarat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dipersiapkan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ditetapkan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terlebih dahulu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dituangkan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mengikat dan wajib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dipenuhi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angka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10 UUPK).</a:t>
            </a:r>
            <a:endParaRPr sz="1000">
              <a:latin typeface="Calibri"/>
              <a:cs typeface="Calibri"/>
            </a:endParaRPr>
          </a:p>
          <a:p>
            <a:pPr marL="254000" algn="just">
              <a:lnSpc>
                <a:spcPct val="100000"/>
              </a:lnSpc>
              <a:spcBef>
                <a:spcPts val="83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sejarah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singkat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Industri</a:t>
            </a:r>
            <a:endParaRPr sz="1000">
              <a:latin typeface="Calibri"/>
              <a:cs typeface="Calibri"/>
            </a:endParaRPr>
          </a:p>
          <a:p>
            <a:pPr marL="254000" marR="94615">
              <a:lnSpc>
                <a:spcPct val="11080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1.0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memicu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kelahiran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pernah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dikenal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sejarah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umat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manusia.</a:t>
            </a:r>
            <a:endParaRPr sz="1000">
              <a:latin typeface="Calibri"/>
              <a:cs typeface="Calibri"/>
            </a:endParaRPr>
          </a:p>
          <a:p>
            <a:pPr marL="254000" marR="95885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Perbedaan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konstruksi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sebelum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sesudah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Industri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1.0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469900" indent="-216535">
              <a:lnSpc>
                <a:spcPct val="100000"/>
              </a:lnSpc>
              <a:spcBef>
                <a:spcPts val="41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Sebelum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Revolusi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Industri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1.0</a:t>
            </a:r>
            <a:endParaRPr sz="1000">
              <a:latin typeface="Calibri"/>
              <a:cs typeface="Calibri"/>
            </a:endParaRPr>
          </a:p>
          <a:p>
            <a:pPr marL="685800" marR="93980" lvl="1" indent="-216535">
              <a:lnSpc>
                <a:spcPct val="110800"/>
              </a:lnSpc>
              <a:spcBef>
                <a:spcPts val="284"/>
              </a:spcBef>
              <a:buFont typeface="Calibri"/>
              <a:buChar char="o"/>
              <a:tabLst>
                <a:tab pos="685800" algn="l"/>
                <a:tab pos="6864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Jenis</a:t>
            </a:r>
            <a:r>
              <a:rPr sz="1000" b="1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hasil</a:t>
            </a:r>
            <a:r>
              <a:rPr sz="1000" b="1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perundingan</a:t>
            </a:r>
            <a:r>
              <a:rPr sz="1000" b="1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(negotiated </a:t>
            </a:r>
            <a:r>
              <a:rPr sz="1000" b="1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contracts)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685800" marR="93980" lvl="1" indent="-216535">
              <a:lnSpc>
                <a:spcPct val="110800"/>
              </a:lnSpc>
              <a:buFont typeface="Calibri"/>
              <a:buChar char="o"/>
              <a:tabLst>
                <a:tab pos="685800" algn="l"/>
                <a:tab pos="6864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Asas</a:t>
            </a:r>
            <a:r>
              <a:rPr sz="1000" b="1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berkontrak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(freedom</a:t>
            </a:r>
            <a:r>
              <a:rPr sz="1000" b="1" i="1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000" b="1" i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contracts)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(lima) macam kebebasan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71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901700" marR="93980" lvl="2" indent="-216535">
              <a:lnSpc>
                <a:spcPct val="110800"/>
              </a:lnSpc>
              <a:spcBef>
                <a:spcPts val="284"/>
              </a:spcBef>
              <a:buAutoNum type="arabicPeriod"/>
              <a:tabLst>
                <a:tab pos="9023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901700" marR="93345" lvl="2" indent="-216535">
              <a:lnSpc>
                <a:spcPct val="110800"/>
              </a:lnSpc>
              <a:buAutoNum type="arabicPeriod"/>
              <a:tabLst>
                <a:tab pos="9023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901700" lvl="2" indent="-216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9023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menentukan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71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Supra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note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10.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62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515043"/>
            <a:ext cx="4203700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huruf b, 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 tentang peraturan perundang-undangan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aras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pelaksana dan yurisprudensi Mahkamah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Agung.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telaah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atas, maka di dalam 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kelemahan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perundang-undangan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mengatur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individual,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koherensi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vertikal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konsistensi horisontal 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itu,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kelemahan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ketiadaan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metode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analisis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menentukan apakah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berpotensi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12700" marR="6985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berbagai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praktek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penggunaan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mengenai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penggunaan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digital, yang menimbulkan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penyusun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perjanjian yang merugikan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12700" marR="762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Pembahasan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huruf d, 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f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dilengkapi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 contoh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bidang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berisi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merugikan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huruf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solusi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direncanakan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menanggulangi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meminimalkan potensi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Undang-Undang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Nomor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1999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khususnya tentang: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415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baku;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  <a:p>
            <a:pPr marL="228600" marR="7620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penanganan pengaduan dan 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(litigasi)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luar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(non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litigasi).</a:t>
            </a:r>
            <a:endParaRPr sz="1000">
              <a:latin typeface="Calibri"/>
              <a:cs typeface="Calibri"/>
            </a:endParaRPr>
          </a:p>
          <a:p>
            <a:pPr marL="12700" marR="698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akhir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Bunga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Rampai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kesimpulan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uraian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diberikan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pula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rekomendasi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penerima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********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x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999" y="686208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899" y="515043"/>
            <a:ext cx="4367530" cy="68211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901700" indent="-216535">
              <a:lnSpc>
                <a:spcPct val="100000"/>
              </a:lnSpc>
              <a:spcBef>
                <a:spcPts val="229"/>
              </a:spcBef>
              <a:buAutoNum type="arabicPeriod" startAt="4"/>
              <a:tabLst>
                <a:tab pos="9023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menentukan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bentuk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901700" indent="-216535">
              <a:lnSpc>
                <a:spcPct val="100000"/>
              </a:lnSpc>
              <a:spcBef>
                <a:spcPts val="130"/>
              </a:spcBef>
              <a:buAutoNum type="arabicPeriod" startAt="4"/>
              <a:tabLst>
                <a:tab pos="9023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menentukan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perjanjian.</a:t>
            </a:r>
            <a:endParaRPr sz="1000">
              <a:latin typeface="Calibri"/>
              <a:cs typeface="Calibri"/>
            </a:endParaRPr>
          </a:p>
          <a:p>
            <a:pPr marL="469900" indent="-216535" algn="just">
              <a:lnSpc>
                <a:spcPct val="100000"/>
              </a:lnSpc>
              <a:spcBef>
                <a:spcPts val="835"/>
              </a:spcBef>
              <a:buFont typeface="Wingdings"/>
              <a:buChar char=""/>
              <a:tabLst>
                <a:tab pos="4705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Sesudah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Revolusi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Industri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1.0</a:t>
            </a:r>
            <a:endParaRPr sz="1000">
              <a:latin typeface="Calibri"/>
              <a:cs typeface="Calibri"/>
            </a:endParaRPr>
          </a:p>
          <a:p>
            <a:pPr marL="685800" lvl="1" indent="-216535" algn="just">
              <a:lnSpc>
                <a:spcPct val="100000"/>
              </a:lnSpc>
              <a:spcBef>
                <a:spcPts val="415"/>
              </a:spcBef>
              <a:buFont typeface="Calibri"/>
              <a:buChar char="o"/>
              <a:tabLst>
                <a:tab pos="6864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Jenis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(standardized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contracts)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685800" marR="144780" lvl="1" indent="-216535" algn="just">
              <a:lnSpc>
                <a:spcPct val="110800"/>
              </a:lnSpc>
              <a:buFont typeface="Calibri"/>
              <a:buChar char="o"/>
              <a:tabLst>
                <a:tab pos="686435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Asas</a:t>
            </a:r>
            <a:r>
              <a:rPr sz="10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ebebasa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masu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ak</a:t>
            </a:r>
            <a:r>
              <a:rPr sz="10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(freedom 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of entrance)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 atas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 macam kebebasan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72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(karena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nomor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3, 4,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lagi):</a:t>
            </a:r>
            <a:endParaRPr sz="1000">
              <a:latin typeface="Calibri"/>
              <a:cs typeface="Calibri"/>
            </a:endParaRPr>
          </a:p>
          <a:p>
            <a:pPr marL="901700" lvl="2" indent="-216535" algn="just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9023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901700" marR="144780" lvl="2" indent="-216535" algn="just">
              <a:lnSpc>
                <a:spcPct val="110800"/>
              </a:lnSpc>
              <a:buAutoNum type="arabicPeriod"/>
              <a:tabLst>
                <a:tab pos="9023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membuat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perjanjian.</a:t>
            </a:r>
            <a:endParaRPr sz="1000">
              <a:latin typeface="Calibri"/>
              <a:cs typeface="Calibri"/>
            </a:endParaRPr>
          </a:p>
          <a:p>
            <a:pPr marL="254000" marR="14605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berisi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ditetapkan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usaha, maka potensi kerugian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membuat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dimitigasi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469900" marR="145415" indent="-216535" algn="just">
              <a:lnSpc>
                <a:spcPct val="110800"/>
              </a:lnSpc>
              <a:spcBef>
                <a:spcPts val="570"/>
              </a:spcBef>
              <a:buFont typeface="Symbol"/>
              <a:buChar char=""/>
              <a:tabLst>
                <a:tab pos="470534" algn="l"/>
              </a:tabLst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berisi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exoneration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clauses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) </a:t>
            </a:r>
            <a:r>
              <a:rPr sz="1000" b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eksemsi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exemption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clauses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469900" marR="145415" algn="just">
              <a:lnSpc>
                <a:spcPct val="110800"/>
              </a:lnSpc>
              <a:spcBef>
                <a:spcPts val="28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dampak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Revolusi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Industri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1.0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dihindari,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memaksa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ilmu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menemukan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memitigasi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ketidaksetaraan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posisi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tawar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di 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469900" marR="14351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Salah satu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aspek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memerlukan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kesetaraan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posisi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tawar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dipelihara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memitigasi kerugian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ditimbulkan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penggunaan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eksonerasi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usaha.</a:t>
            </a:r>
            <a:endParaRPr sz="1000">
              <a:latin typeface="Calibri"/>
              <a:cs typeface="Calibri"/>
            </a:endParaRPr>
          </a:p>
          <a:p>
            <a:pPr marL="469900" marR="1447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potensial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dialami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digunakannya, 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lain:</a:t>
            </a:r>
            <a:endParaRPr sz="1000">
              <a:latin typeface="Calibri"/>
              <a:cs typeface="Calibri"/>
            </a:endParaRPr>
          </a:p>
          <a:p>
            <a:pPr marL="685800" marR="146685" lvl="1" indent="-216535">
              <a:lnSpc>
                <a:spcPct val="110800"/>
              </a:lnSpc>
              <a:spcBef>
                <a:spcPts val="285"/>
              </a:spcBef>
              <a:buFont typeface="Wingdings"/>
              <a:buChar char=""/>
              <a:tabLst>
                <a:tab pos="685800" algn="l"/>
                <a:tab pos="686435" algn="l"/>
                <a:tab pos="1496060" algn="l"/>
                <a:tab pos="2146300" algn="l"/>
                <a:tab pos="2811145" algn="l"/>
                <a:tab pos="3183890" algn="l"/>
                <a:tab pos="389572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penambaha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	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ajiban	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onsume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	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	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seharus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	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 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685800" marR="147320" lvl="1" indent="-216535">
              <a:lnSpc>
                <a:spcPct val="110800"/>
              </a:lnSpc>
              <a:buFont typeface="Wingdings"/>
              <a:buChar char=""/>
              <a:tabLst>
                <a:tab pos="685800" algn="l"/>
                <a:tab pos="6864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penambahan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usaha;</a:t>
            </a:r>
            <a:endParaRPr sz="1000">
              <a:latin typeface="Calibri"/>
              <a:cs typeface="Calibri"/>
            </a:endParaRPr>
          </a:p>
          <a:p>
            <a:pPr marL="685800" marR="146050" lvl="1" indent="-216535">
              <a:lnSpc>
                <a:spcPct val="110800"/>
              </a:lnSpc>
              <a:buFont typeface="Wingdings"/>
              <a:buChar char=""/>
              <a:tabLst>
                <a:tab pos="685800" algn="l"/>
                <a:tab pos="6864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pengurangan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usaha;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75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72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609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63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64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99616" y="2822905"/>
            <a:ext cx="3161030" cy="1945005"/>
            <a:chOff x="1299616" y="2822905"/>
            <a:chExt cx="3161030" cy="1945005"/>
          </a:xfrm>
        </p:grpSpPr>
        <p:sp>
          <p:nvSpPr>
            <p:cNvPr id="4" name="object 4"/>
            <p:cNvSpPr/>
            <p:nvPr/>
          </p:nvSpPr>
          <p:spPr>
            <a:xfrm>
              <a:off x="1299616" y="2822905"/>
              <a:ext cx="3161030" cy="1945005"/>
            </a:xfrm>
            <a:custGeom>
              <a:avLst/>
              <a:gdLst/>
              <a:ahLst/>
              <a:cxnLst/>
              <a:rect l="l" t="t" r="r" b="b"/>
              <a:pathLst>
                <a:path w="3161029" h="1945004">
                  <a:moveTo>
                    <a:pt x="3160776" y="0"/>
                  </a:moveTo>
                  <a:lnTo>
                    <a:pt x="0" y="0"/>
                  </a:lnTo>
                  <a:lnTo>
                    <a:pt x="0" y="1944585"/>
                  </a:lnTo>
                  <a:lnTo>
                    <a:pt x="3160776" y="1944585"/>
                  </a:lnTo>
                  <a:lnTo>
                    <a:pt x="3160776" y="0"/>
                  </a:lnTo>
                  <a:close/>
                </a:path>
              </a:pathLst>
            </a:custGeom>
            <a:solidFill>
              <a:srgbClr val="F9D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7732" y="3900148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11911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8529" y="437448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10618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76136" y="3446990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21433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6738" y="3414572"/>
              <a:ext cx="1873250" cy="746125"/>
            </a:xfrm>
            <a:custGeom>
              <a:avLst/>
              <a:gdLst/>
              <a:ahLst/>
              <a:cxnLst/>
              <a:rect l="l" t="t" r="r" b="b"/>
              <a:pathLst>
                <a:path w="1873250" h="746125">
                  <a:moveTo>
                    <a:pt x="804595" y="295732"/>
                  </a:moveTo>
                  <a:lnTo>
                    <a:pt x="803465" y="284480"/>
                  </a:lnTo>
                  <a:lnTo>
                    <a:pt x="795591" y="259740"/>
                  </a:lnTo>
                  <a:lnTo>
                    <a:pt x="774217" y="234988"/>
                  </a:lnTo>
                  <a:lnTo>
                    <a:pt x="732599" y="223748"/>
                  </a:lnTo>
                  <a:lnTo>
                    <a:pt x="71996" y="223748"/>
                  </a:lnTo>
                  <a:lnTo>
                    <a:pt x="60744" y="224866"/>
                  </a:lnTo>
                  <a:lnTo>
                    <a:pt x="35991" y="232740"/>
                  </a:lnTo>
                  <a:lnTo>
                    <a:pt x="11239" y="254114"/>
                  </a:lnTo>
                  <a:lnTo>
                    <a:pt x="0" y="295732"/>
                  </a:lnTo>
                  <a:lnTo>
                    <a:pt x="0" y="673735"/>
                  </a:lnTo>
                  <a:lnTo>
                    <a:pt x="1117" y="684987"/>
                  </a:lnTo>
                  <a:lnTo>
                    <a:pt x="8991" y="709739"/>
                  </a:lnTo>
                  <a:lnTo>
                    <a:pt x="30365" y="734491"/>
                  </a:lnTo>
                  <a:lnTo>
                    <a:pt x="71996" y="745744"/>
                  </a:lnTo>
                  <a:lnTo>
                    <a:pt x="732599" y="745744"/>
                  </a:lnTo>
                  <a:lnTo>
                    <a:pt x="743839" y="744613"/>
                  </a:lnTo>
                  <a:lnTo>
                    <a:pt x="768591" y="736739"/>
                  </a:lnTo>
                  <a:lnTo>
                    <a:pt x="793343" y="715365"/>
                  </a:lnTo>
                  <a:lnTo>
                    <a:pt x="804595" y="673735"/>
                  </a:lnTo>
                  <a:lnTo>
                    <a:pt x="804595" y="295732"/>
                  </a:lnTo>
                  <a:close/>
                </a:path>
                <a:path w="1873250" h="746125">
                  <a:moveTo>
                    <a:pt x="1873097" y="32423"/>
                  </a:moveTo>
                  <a:lnTo>
                    <a:pt x="1784045" y="0"/>
                  </a:lnTo>
                  <a:lnTo>
                    <a:pt x="1786813" y="5575"/>
                  </a:lnTo>
                  <a:lnTo>
                    <a:pt x="1791423" y="20256"/>
                  </a:lnTo>
                  <a:lnTo>
                    <a:pt x="1792351" y="41021"/>
                  </a:lnTo>
                  <a:lnTo>
                    <a:pt x="1784045" y="64820"/>
                  </a:lnTo>
                  <a:lnTo>
                    <a:pt x="1873097" y="32423"/>
                  </a:lnTo>
                  <a:close/>
                </a:path>
              </a:pathLst>
            </a:custGeom>
            <a:solidFill>
              <a:srgbClr val="E3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7729" y="3242309"/>
              <a:ext cx="558165" cy="1332230"/>
            </a:xfrm>
            <a:custGeom>
              <a:avLst/>
              <a:gdLst/>
              <a:ahLst/>
              <a:cxnLst/>
              <a:rect l="l" t="t" r="r" b="b"/>
              <a:pathLst>
                <a:path w="558164" h="1332229">
                  <a:moveTo>
                    <a:pt x="557999" y="997191"/>
                  </a:moveTo>
                  <a:lnTo>
                    <a:pt x="556882" y="985951"/>
                  </a:lnTo>
                  <a:lnTo>
                    <a:pt x="549008" y="961199"/>
                  </a:lnTo>
                  <a:lnTo>
                    <a:pt x="527621" y="936459"/>
                  </a:lnTo>
                  <a:lnTo>
                    <a:pt x="485990" y="925207"/>
                  </a:lnTo>
                  <a:lnTo>
                    <a:pt x="71996" y="925207"/>
                  </a:lnTo>
                  <a:lnTo>
                    <a:pt x="60756" y="926338"/>
                  </a:lnTo>
                  <a:lnTo>
                    <a:pt x="36004" y="934212"/>
                  </a:lnTo>
                  <a:lnTo>
                    <a:pt x="11252" y="955586"/>
                  </a:lnTo>
                  <a:lnTo>
                    <a:pt x="0" y="997191"/>
                  </a:lnTo>
                  <a:lnTo>
                    <a:pt x="0" y="1259992"/>
                  </a:lnTo>
                  <a:lnTo>
                    <a:pt x="1130" y="1271244"/>
                  </a:lnTo>
                  <a:lnTo>
                    <a:pt x="9004" y="1295996"/>
                  </a:lnTo>
                  <a:lnTo>
                    <a:pt x="30378" y="1320761"/>
                  </a:lnTo>
                  <a:lnTo>
                    <a:pt x="71996" y="1332001"/>
                  </a:lnTo>
                  <a:lnTo>
                    <a:pt x="485990" y="1332001"/>
                  </a:lnTo>
                  <a:lnTo>
                    <a:pt x="497243" y="1330883"/>
                  </a:lnTo>
                  <a:lnTo>
                    <a:pt x="521995" y="1323009"/>
                  </a:lnTo>
                  <a:lnTo>
                    <a:pt x="546747" y="1301623"/>
                  </a:lnTo>
                  <a:lnTo>
                    <a:pt x="557999" y="1259992"/>
                  </a:lnTo>
                  <a:lnTo>
                    <a:pt x="557999" y="997191"/>
                  </a:lnTo>
                  <a:close/>
                </a:path>
                <a:path w="558164" h="1332229">
                  <a:moveTo>
                    <a:pt x="557999" y="71983"/>
                  </a:moveTo>
                  <a:lnTo>
                    <a:pt x="556882" y="60731"/>
                  </a:lnTo>
                  <a:lnTo>
                    <a:pt x="549008" y="35991"/>
                  </a:lnTo>
                  <a:lnTo>
                    <a:pt x="527621" y="11252"/>
                  </a:lnTo>
                  <a:lnTo>
                    <a:pt x="485990" y="0"/>
                  </a:lnTo>
                  <a:lnTo>
                    <a:pt x="71996" y="0"/>
                  </a:lnTo>
                  <a:lnTo>
                    <a:pt x="60756" y="1117"/>
                  </a:lnTo>
                  <a:lnTo>
                    <a:pt x="36004" y="8991"/>
                  </a:lnTo>
                  <a:lnTo>
                    <a:pt x="11252" y="30365"/>
                  </a:lnTo>
                  <a:lnTo>
                    <a:pt x="0" y="71983"/>
                  </a:lnTo>
                  <a:lnTo>
                    <a:pt x="0" y="334784"/>
                  </a:lnTo>
                  <a:lnTo>
                    <a:pt x="1130" y="346036"/>
                  </a:lnTo>
                  <a:lnTo>
                    <a:pt x="9004" y="370789"/>
                  </a:lnTo>
                  <a:lnTo>
                    <a:pt x="30378" y="395541"/>
                  </a:lnTo>
                  <a:lnTo>
                    <a:pt x="71996" y="406793"/>
                  </a:lnTo>
                  <a:lnTo>
                    <a:pt x="485990" y="406793"/>
                  </a:lnTo>
                  <a:lnTo>
                    <a:pt x="497243" y="405663"/>
                  </a:lnTo>
                  <a:lnTo>
                    <a:pt x="521995" y="397789"/>
                  </a:lnTo>
                  <a:lnTo>
                    <a:pt x="546747" y="376415"/>
                  </a:lnTo>
                  <a:lnTo>
                    <a:pt x="557999" y="334784"/>
                  </a:lnTo>
                  <a:lnTo>
                    <a:pt x="557999" y="71983"/>
                  </a:lnTo>
                  <a:close/>
                </a:path>
              </a:pathLst>
            </a:custGeom>
            <a:solidFill>
              <a:srgbClr val="ED88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66440" y="2860712"/>
              <a:ext cx="916305" cy="1842135"/>
            </a:xfrm>
            <a:custGeom>
              <a:avLst/>
              <a:gdLst/>
              <a:ahLst/>
              <a:cxnLst/>
              <a:rect l="l" t="t" r="r" b="b"/>
              <a:pathLst>
                <a:path w="916304" h="1842135">
                  <a:moveTo>
                    <a:pt x="915695" y="1641602"/>
                  </a:moveTo>
                  <a:lnTo>
                    <a:pt x="914565" y="1630349"/>
                  </a:lnTo>
                  <a:lnTo>
                    <a:pt x="906691" y="1605597"/>
                  </a:lnTo>
                  <a:lnTo>
                    <a:pt x="885317" y="1580845"/>
                  </a:lnTo>
                  <a:lnTo>
                    <a:pt x="843699" y="1569593"/>
                  </a:lnTo>
                  <a:lnTo>
                    <a:pt x="71996" y="1569593"/>
                  </a:lnTo>
                  <a:lnTo>
                    <a:pt x="60744" y="1570710"/>
                  </a:lnTo>
                  <a:lnTo>
                    <a:pt x="35991" y="1578597"/>
                  </a:lnTo>
                  <a:lnTo>
                    <a:pt x="11239" y="1599971"/>
                  </a:lnTo>
                  <a:lnTo>
                    <a:pt x="0" y="1641602"/>
                  </a:lnTo>
                  <a:lnTo>
                    <a:pt x="0" y="1769935"/>
                  </a:lnTo>
                  <a:lnTo>
                    <a:pt x="1117" y="1781187"/>
                  </a:lnTo>
                  <a:lnTo>
                    <a:pt x="8991" y="1805940"/>
                  </a:lnTo>
                  <a:lnTo>
                    <a:pt x="30365" y="1830692"/>
                  </a:lnTo>
                  <a:lnTo>
                    <a:pt x="71996" y="1841944"/>
                  </a:lnTo>
                  <a:lnTo>
                    <a:pt x="843699" y="1841944"/>
                  </a:lnTo>
                  <a:lnTo>
                    <a:pt x="854938" y="1840814"/>
                  </a:lnTo>
                  <a:lnTo>
                    <a:pt x="879690" y="1832940"/>
                  </a:lnTo>
                  <a:lnTo>
                    <a:pt x="904443" y="1811566"/>
                  </a:lnTo>
                  <a:lnTo>
                    <a:pt x="915695" y="1769935"/>
                  </a:lnTo>
                  <a:lnTo>
                    <a:pt x="915695" y="1641602"/>
                  </a:lnTo>
                  <a:close/>
                </a:path>
                <a:path w="916304" h="1842135">
                  <a:moveTo>
                    <a:pt x="915695" y="1270800"/>
                  </a:moveTo>
                  <a:lnTo>
                    <a:pt x="914565" y="1259547"/>
                  </a:lnTo>
                  <a:lnTo>
                    <a:pt x="906691" y="1234795"/>
                  </a:lnTo>
                  <a:lnTo>
                    <a:pt x="885317" y="1210043"/>
                  </a:lnTo>
                  <a:lnTo>
                    <a:pt x="843699" y="1198791"/>
                  </a:lnTo>
                  <a:lnTo>
                    <a:pt x="71996" y="1198791"/>
                  </a:lnTo>
                  <a:lnTo>
                    <a:pt x="60744" y="1199908"/>
                  </a:lnTo>
                  <a:lnTo>
                    <a:pt x="35991" y="1207782"/>
                  </a:lnTo>
                  <a:lnTo>
                    <a:pt x="11239" y="1229169"/>
                  </a:lnTo>
                  <a:lnTo>
                    <a:pt x="0" y="1270800"/>
                  </a:lnTo>
                  <a:lnTo>
                    <a:pt x="0" y="1399133"/>
                  </a:lnTo>
                  <a:lnTo>
                    <a:pt x="1117" y="1410385"/>
                  </a:lnTo>
                  <a:lnTo>
                    <a:pt x="8991" y="1435138"/>
                  </a:lnTo>
                  <a:lnTo>
                    <a:pt x="30365" y="1459890"/>
                  </a:lnTo>
                  <a:lnTo>
                    <a:pt x="71996" y="1471142"/>
                  </a:lnTo>
                  <a:lnTo>
                    <a:pt x="843699" y="1471142"/>
                  </a:lnTo>
                  <a:lnTo>
                    <a:pt x="854938" y="1470012"/>
                  </a:lnTo>
                  <a:lnTo>
                    <a:pt x="879690" y="1462138"/>
                  </a:lnTo>
                  <a:lnTo>
                    <a:pt x="904443" y="1440764"/>
                  </a:lnTo>
                  <a:lnTo>
                    <a:pt x="915695" y="1399133"/>
                  </a:lnTo>
                  <a:lnTo>
                    <a:pt x="915695" y="1270800"/>
                  </a:lnTo>
                  <a:close/>
                </a:path>
                <a:path w="916304" h="1842135">
                  <a:moveTo>
                    <a:pt x="915695" y="914400"/>
                  </a:moveTo>
                  <a:lnTo>
                    <a:pt x="914565" y="903147"/>
                  </a:lnTo>
                  <a:lnTo>
                    <a:pt x="906691" y="878395"/>
                  </a:lnTo>
                  <a:lnTo>
                    <a:pt x="885317" y="853643"/>
                  </a:lnTo>
                  <a:lnTo>
                    <a:pt x="843699" y="842391"/>
                  </a:lnTo>
                  <a:lnTo>
                    <a:pt x="71996" y="842391"/>
                  </a:lnTo>
                  <a:lnTo>
                    <a:pt x="60744" y="843521"/>
                  </a:lnTo>
                  <a:lnTo>
                    <a:pt x="35991" y="851395"/>
                  </a:lnTo>
                  <a:lnTo>
                    <a:pt x="11239" y="872769"/>
                  </a:lnTo>
                  <a:lnTo>
                    <a:pt x="0" y="914400"/>
                  </a:lnTo>
                  <a:lnTo>
                    <a:pt x="0" y="1066495"/>
                  </a:lnTo>
                  <a:lnTo>
                    <a:pt x="1117" y="1077747"/>
                  </a:lnTo>
                  <a:lnTo>
                    <a:pt x="8991" y="1102499"/>
                  </a:lnTo>
                  <a:lnTo>
                    <a:pt x="30365" y="1127252"/>
                  </a:lnTo>
                  <a:lnTo>
                    <a:pt x="71996" y="1138504"/>
                  </a:lnTo>
                  <a:lnTo>
                    <a:pt x="843699" y="1138504"/>
                  </a:lnTo>
                  <a:lnTo>
                    <a:pt x="854938" y="1137386"/>
                  </a:lnTo>
                  <a:lnTo>
                    <a:pt x="879690" y="1129499"/>
                  </a:lnTo>
                  <a:lnTo>
                    <a:pt x="904443" y="1108125"/>
                  </a:lnTo>
                  <a:lnTo>
                    <a:pt x="915695" y="1066495"/>
                  </a:lnTo>
                  <a:lnTo>
                    <a:pt x="915695" y="914400"/>
                  </a:lnTo>
                  <a:close/>
                </a:path>
                <a:path w="916304" h="1842135">
                  <a:moveTo>
                    <a:pt x="915695" y="521995"/>
                  </a:moveTo>
                  <a:lnTo>
                    <a:pt x="914565" y="510743"/>
                  </a:lnTo>
                  <a:lnTo>
                    <a:pt x="906691" y="485990"/>
                  </a:lnTo>
                  <a:lnTo>
                    <a:pt x="885317" y="461238"/>
                  </a:lnTo>
                  <a:lnTo>
                    <a:pt x="843699" y="449986"/>
                  </a:lnTo>
                  <a:lnTo>
                    <a:pt x="71996" y="449986"/>
                  </a:lnTo>
                  <a:lnTo>
                    <a:pt x="60744" y="451104"/>
                  </a:lnTo>
                  <a:lnTo>
                    <a:pt x="35991" y="458978"/>
                  </a:lnTo>
                  <a:lnTo>
                    <a:pt x="11239" y="480364"/>
                  </a:lnTo>
                  <a:lnTo>
                    <a:pt x="0" y="521995"/>
                  </a:lnTo>
                  <a:lnTo>
                    <a:pt x="0" y="674090"/>
                  </a:lnTo>
                  <a:lnTo>
                    <a:pt x="1117" y="685342"/>
                  </a:lnTo>
                  <a:lnTo>
                    <a:pt x="8991" y="710095"/>
                  </a:lnTo>
                  <a:lnTo>
                    <a:pt x="30365" y="734847"/>
                  </a:lnTo>
                  <a:lnTo>
                    <a:pt x="71996" y="746099"/>
                  </a:lnTo>
                  <a:lnTo>
                    <a:pt x="843699" y="746099"/>
                  </a:lnTo>
                  <a:lnTo>
                    <a:pt x="854938" y="744969"/>
                  </a:lnTo>
                  <a:lnTo>
                    <a:pt x="879690" y="737095"/>
                  </a:lnTo>
                  <a:lnTo>
                    <a:pt x="904443" y="715721"/>
                  </a:lnTo>
                  <a:lnTo>
                    <a:pt x="915695" y="674090"/>
                  </a:lnTo>
                  <a:lnTo>
                    <a:pt x="915695" y="521995"/>
                  </a:lnTo>
                  <a:close/>
                </a:path>
                <a:path w="916304" h="1842135">
                  <a:moveTo>
                    <a:pt x="915695" y="71983"/>
                  </a:moveTo>
                  <a:lnTo>
                    <a:pt x="914565" y="60731"/>
                  </a:lnTo>
                  <a:lnTo>
                    <a:pt x="906691" y="35991"/>
                  </a:lnTo>
                  <a:lnTo>
                    <a:pt x="885317" y="11252"/>
                  </a:lnTo>
                  <a:lnTo>
                    <a:pt x="843699" y="0"/>
                  </a:lnTo>
                  <a:lnTo>
                    <a:pt x="71996" y="0"/>
                  </a:lnTo>
                  <a:lnTo>
                    <a:pt x="60744" y="1130"/>
                  </a:lnTo>
                  <a:lnTo>
                    <a:pt x="35991" y="9004"/>
                  </a:lnTo>
                  <a:lnTo>
                    <a:pt x="11239" y="30365"/>
                  </a:lnTo>
                  <a:lnTo>
                    <a:pt x="0" y="71983"/>
                  </a:lnTo>
                  <a:lnTo>
                    <a:pt x="0" y="277190"/>
                  </a:lnTo>
                  <a:lnTo>
                    <a:pt x="1117" y="288442"/>
                  </a:lnTo>
                  <a:lnTo>
                    <a:pt x="8991" y="313194"/>
                  </a:lnTo>
                  <a:lnTo>
                    <a:pt x="30365" y="337947"/>
                  </a:lnTo>
                  <a:lnTo>
                    <a:pt x="71996" y="349199"/>
                  </a:lnTo>
                  <a:lnTo>
                    <a:pt x="843699" y="349199"/>
                  </a:lnTo>
                  <a:lnTo>
                    <a:pt x="854938" y="348081"/>
                  </a:lnTo>
                  <a:lnTo>
                    <a:pt x="879690" y="340194"/>
                  </a:lnTo>
                  <a:lnTo>
                    <a:pt x="904443" y="318820"/>
                  </a:lnTo>
                  <a:lnTo>
                    <a:pt x="915695" y="277190"/>
                  </a:lnTo>
                  <a:lnTo>
                    <a:pt x="915695" y="71983"/>
                  </a:lnTo>
                  <a:close/>
                </a:path>
              </a:pathLst>
            </a:custGeom>
            <a:solidFill>
              <a:srgbClr val="F3A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78574" y="3672098"/>
            <a:ext cx="647065" cy="44513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6350" marR="5080" indent="-6985" algn="r">
              <a:lnSpc>
                <a:spcPts val="800"/>
              </a:lnSpc>
              <a:spcBef>
                <a:spcPts val="210"/>
              </a:spcBef>
            </a:pPr>
            <a:r>
              <a:rPr sz="750" spc="-40" dirty="0">
                <a:solidFill>
                  <a:srgbClr val="FFFFFF"/>
                </a:solidFill>
                <a:latin typeface="Cambria"/>
                <a:cs typeface="Cambria"/>
              </a:rPr>
              <a:t>Miti</a:t>
            </a:r>
            <a:r>
              <a:rPr sz="750" spc="-50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750" spc="-40" dirty="0">
                <a:solidFill>
                  <a:srgbClr val="FFFFFF"/>
                </a:solidFill>
                <a:latin typeface="Cambria"/>
                <a:cs typeface="Cambria"/>
              </a:rPr>
              <a:t>as</a:t>
            </a:r>
            <a:r>
              <a:rPr sz="750" spc="-2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75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5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750" spc="-35" dirty="0">
                <a:solidFill>
                  <a:srgbClr val="FFFFFF"/>
                </a:solidFill>
                <a:latin typeface="Cambria"/>
                <a:cs typeface="Cambria"/>
              </a:rPr>
              <a:t>erugian  </a:t>
            </a:r>
            <a:r>
              <a:rPr sz="750" spc="-5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750" spc="-45" dirty="0">
                <a:solidFill>
                  <a:srgbClr val="FFFFFF"/>
                </a:solidFill>
                <a:latin typeface="Cambria"/>
                <a:cs typeface="Cambria"/>
              </a:rPr>
              <a:t>onsumen</a:t>
            </a:r>
            <a:r>
              <a:rPr sz="75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35" dirty="0">
                <a:solidFill>
                  <a:srgbClr val="FFFFFF"/>
                </a:solidFill>
                <a:latin typeface="Cambria"/>
                <a:cs typeface="Cambria"/>
              </a:rPr>
              <a:t>dalam  </a:t>
            </a:r>
            <a:r>
              <a:rPr sz="750" spc="-45" dirty="0">
                <a:solidFill>
                  <a:srgbClr val="FFFFFF"/>
                </a:solidFill>
                <a:latin typeface="Cambria"/>
                <a:cs typeface="Cambria"/>
              </a:rPr>
              <a:t>penggunaan </a:t>
            </a:r>
            <a:r>
              <a:rPr sz="750" spc="-40" dirty="0">
                <a:solidFill>
                  <a:srgbClr val="FFFFFF"/>
                </a:solidFill>
                <a:latin typeface="Cambria"/>
                <a:cs typeface="Cambria"/>
              </a:rPr>
              <a:t> perjanjia</a:t>
            </a:r>
            <a:r>
              <a:rPr sz="750" spc="-4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75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50" spc="-45" dirty="0">
                <a:solidFill>
                  <a:srgbClr val="FFFFFF"/>
                </a:solidFill>
                <a:latin typeface="Cambria"/>
                <a:cs typeface="Cambria"/>
              </a:rPr>
              <a:t>ba</a:t>
            </a:r>
            <a:r>
              <a:rPr sz="750" spc="-5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750" spc="-45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99545" y="3265609"/>
            <a:ext cx="436880" cy="33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45" dirty="0">
                <a:solidFill>
                  <a:srgbClr val="231F20"/>
                </a:solidFill>
                <a:latin typeface="Cambria"/>
                <a:cs typeface="Cambria"/>
              </a:rPr>
              <a:t>PRA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spc="-45" dirty="0">
                <a:solidFill>
                  <a:srgbClr val="231F20"/>
                </a:solidFill>
                <a:latin typeface="Cambria"/>
                <a:cs typeface="Cambria"/>
              </a:rPr>
              <a:t>BELI</a:t>
            </a:r>
            <a:endParaRPr sz="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650" i="1" spc="-35" dirty="0">
                <a:solidFill>
                  <a:srgbClr val="231F20"/>
                </a:solidFill>
                <a:latin typeface="Cambria"/>
                <a:cs typeface="Cambria"/>
              </a:rPr>
              <a:t>Pre-purchase,</a:t>
            </a:r>
            <a:endParaRPr sz="6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650" i="1" spc="-40" dirty="0">
                <a:solidFill>
                  <a:srgbClr val="231F20"/>
                </a:solidFill>
                <a:latin typeface="Cambria"/>
                <a:cs typeface="Cambria"/>
              </a:rPr>
              <a:t>No</a:t>
            </a:r>
            <a:r>
              <a:rPr sz="65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i="1" spc="-50" dirty="0">
                <a:solidFill>
                  <a:srgbClr val="231F20"/>
                </a:solidFill>
                <a:latin typeface="Cambria"/>
                <a:cs typeface="Cambria"/>
              </a:rPr>
              <a:t>C</a:t>
            </a:r>
            <a:r>
              <a:rPr sz="650" i="1" spc="-25" dirty="0">
                <a:solidFill>
                  <a:srgbClr val="231F20"/>
                </a:solidFill>
                <a:latin typeface="Cambria"/>
                <a:cs typeface="Cambria"/>
              </a:rPr>
              <a:t>onflict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5300" y="517709"/>
            <a:ext cx="3769995" cy="267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715" indent="-216535">
              <a:lnSpc>
                <a:spcPct val="110800"/>
              </a:lnSpc>
              <a:spcBef>
                <a:spcPts val="100"/>
              </a:spcBef>
              <a:buFont typeface="Wingdings"/>
              <a:buChar char="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pengurangan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228600" marR="5715" indent="-216535">
              <a:lnSpc>
                <a:spcPct val="110800"/>
              </a:lnSpc>
              <a:buFont typeface="Wingdings"/>
              <a:buChar char="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pembatasan</a:t>
            </a:r>
            <a:r>
              <a:rPr sz="1000" spc="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usaha;</a:t>
            </a:r>
            <a:endParaRPr sz="1000">
              <a:latin typeface="Calibri"/>
              <a:cs typeface="Calibri"/>
            </a:endParaRPr>
          </a:p>
          <a:p>
            <a:pPr marL="228600" marR="5715" indent="-216535">
              <a:lnSpc>
                <a:spcPct val="110800"/>
              </a:lnSpc>
              <a:buFont typeface="Wingdings"/>
              <a:buChar char="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pembatasan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12700" marR="6350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menetapkan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isi,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bentuk,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penutupan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Mitigasi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potensi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digambarkan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1211580" marR="603885" indent="-600075">
              <a:lnSpc>
                <a:spcPts val="1000"/>
              </a:lnSpc>
              <a:spcBef>
                <a:spcPts val="850"/>
              </a:spcBef>
            </a:pP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6: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Mitigasi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potensi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kerugian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konsumen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dalam </a:t>
            </a:r>
            <a:r>
              <a:rPr sz="900" spc="-1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penggunaan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endParaRPr sz="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Cambria"/>
              <a:cs typeface="Cambria"/>
            </a:endParaRPr>
          </a:p>
          <a:p>
            <a:pPr marL="2428240" marR="575945">
              <a:lnSpc>
                <a:spcPts val="800"/>
              </a:lnSpc>
            </a:pPr>
            <a:r>
              <a:rPr sz="700" spc="-5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700" spc="-3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700" spc="-4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700" spc="-4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700" spc="-25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700" spc="-45" dirty="0">
                <a:solidFill>
                  <a:srgbClr val="231F20"/>
                </a:solidFill>
                <a:latin typeface="Cambria"/>
                <a:cs typeface="Cambria"/>
              </a:rPr>
              <a:t>ur</a:t>
            </a:r>
            <a:r>
              <a:rPr sz="700" spc="-40" dirty="0">
                <a:solidFill>
                  <a:srgbClr val="231F20"/>
                </a:solidFill>
                <a:latin typeface="Cambria"/>
                <a:cs typeface="Cambria"/>
              </a:rPr>
              <a:t>an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spc="-5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700" spc="-3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700" spc="-40" dirty="0">
                <a:solidFill>
                  <a:srgbClr val="231F20"/>
                </a:solidFill>
                <a:latin typeface="Cambria"/>
                <a:cs typeface="Cambria"/>
              </a:rPr>
              <a:t>rundang-  </a:t>
            </a:r>
            <a:r>
              <a:rPr sz="700" spc="-45" dirty="0">
                <a:solidFill>
                  <a:srgbClr val="231F20"/>
                </a:solidFill>
                <a:latin typeface="Cambria"/>
                <a:cs typeface="Cambria"/>
              </a:rPr>
              <a:t>undangan</a:t>
            </a:r>
            <a:endParaRPr sz="700">
              <a:latin typeface="Cambria"/>
              <a:cs typeface="Cambria"/>
            </a:endParaRPr>
          </a:p>
          <a:p>
            <a:pPr marL="2428240">
              <a:lnSpc>
                <a:spcPts val="770"/>
              </a:lnSpc>
            </a:pPr>
            <a:r>
              <a:rPr sz="650" i="1" spc="-30" dirty="0">
                <a:solidFill>
                  <a:srgbClr val="231F20"/>
                </a:solidFill>
                <a:latin typeface="Cambria"/>
                <a:cs typeface="Cambria"/>
              </a:rPr>
              <a:t>Legislation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4035" y="3335259"/>
            <a:ext cx="786130" cy="23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700" spc="-40" dirty="0">
                <a:solidFill>
                  <a:srgbClr val="231F20"/>
                </a:solidFill>
                <a:latin typeface="Cambria"/>
                <a:cs typeface="Cambria"/>
              </a:rPr>
              <a:t>enga</a:t>
            </a:r>
            <a:r>
              <a:rPr sz="700" spc="-25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700" spc="-45" dirty="0">
                <a:solidFill>
                  <a:srgbClr val="231F20"/>
                </a:solidFill>
                <a:latin typeface="Cambria"/>
                <a:cs typeface="Cambria"/>
              </a:rPr>
              <a:t>ur</a:t>
            </a:r>
            <a:r>
              <a:rPr sz="700" spc="-40" dirty="0">
                <a:solidFill>
                  <a:srgbClr val="231F20"/>
                </a:solidFill>
                <a:latin typeface="Cambria"/>
                <a:cs typeface="Cambria"/>
              </a:rPr>
              <a:t>an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spc="-55" dirty="0">
                <a:solidFill>
                  <a:srgbClr val="231F20"/>
                </a:solidFill>
                <a:latin typeface="Cambria"/>
                <a:cs typeface="Cambria"/>
              </a:rPr>
              <a:t>Ma</a:t>
            </a:r>
            <a:r>
              <a:rPr sz="700" spc="-35" dirty="0">
                <a:solidFill>
                  <a:srgbClr val="231F20"/>
                </a:solidFill>
                <a:latin typeface="Cambria"/>
                <a:cs typeface="Cambria"/>
              </a:rPr>
              <a:t>ndir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endParaRPr sz="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650" i="1" spc="-80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650" i="1" spc="-30" dirty="0">
                <a:solidFill>
                  <a:srgbClr val="231F20"/>
                </a:solidFill>
                <a:latin typeface="Cambria"/>
                <a:cs typeface="Cambria"/>
              </a:rPr>
              <a:t>olunt</a:t>
            </a:r>
            <a:r>
              <a:rPr sz="650" i="1" spc="-35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650" i="1" spc="-2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650" i="1" spc="-30" dirty="0">
                <a:solidFill>
                  <a:srgbClr val="231F20"/>
                </a:solidFill>
                <a:latin typeface="Cambria"/>
                <a:cs typeface="Cambria"/>
              </a:rPr>
              <a:t>y</a:t>
            </a:r>
            <a:r>
              <a:rPr sz="65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i="1" spc="-25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650" i="1" spc="-3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650" i="1" spc="-20" dirty="0">
                <a:solidFill>
                  <a:srgbClr val="231F20"/>
                </a:solidFill>
                <a:latin typeface="Cambria"/>
                <a:cs typeface="Cambria"/>
              </a:rPr>
              <a:t>lf-</a:t>
            </a:r>
            <a:r>
              <a:rPr sz="650" i="1" spc="-4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650" i="1" spc="-30" dirty="0">
                <a:solidFill>
                  <a:srgbClr val="231F20"/>
                </a:solidFill>
                <a:latin typeface="Cambria"/>
                <a:cs typeface="Cambria"/>
              </a:rPr>
              <a:t>egulation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4035" y="3720109"/>
            <a:ext cx="722630" cy="23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700" spc="-40" dirty="0">
                <a:solidFill>
                  <a:srgbClr val="231F20"/>
                </a:solidFill>
                <a:latin typeface="Cambria"/>
                <a:cs typeface="Cambria"/>
              </a:rPr>
              <a:t>enga</a:t>
            </a:r>
            <a:r>
              <a:rPr sz="700" spc="-25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700" spc="-45" dirty="0">
                <a:solidFill>
                  <a:srgbClr val="231F20"/>
                </a:solidFill>
                <a:latin typeface="Cambria"/>
                <a:cs typeface="Cambria"/>
              </a:rPr>
              <a:t>ur</a:t>
            </a:r>
            <a:r>
              <a:rPr sz="700" spc="-40" dirty="0">
                <a:solidFill>
                  <a:srgbClr val="231F20"/>
                </a:solidFill>
                <a:latin typeface="Cambria"/>
                <a:cs typeface="Cambria"/>
              </a:rPr>
              <a:t>an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spc="-45" dirty="0">
                <a:solidFill>
                  <a:srgbClr val="231F20"/>
                </a:solidFill>
                <a:latin typeface="Cambria"/>
                <a:cs typeface="Cambria"/>
              </a:rPr>
              <a:t>Bersama</a:t>
            </a:r>
            <a:endParaRPr sz="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650" i="1" spc="-35" dirty="0">
                <a:solidFill>
                  <a:srgbClr val="231F20"/>
                </a:solidFill>
                <a:latin typeface="Cambria"/>
                <a:cs typeface="Cambria"/>
              </a:rPr>
              <a:t>Co-regulation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24035" y="4063058"/>
            <a:ext cx="338455" cy="23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231F20"/>
                </a:solidFill>
                <a:latin typeface="Cambria"/>
                <a:cs typeface="Cambria"/>
              </a:rPr>
              <a:t>Peradilan</a:t>
            </a:r>
            <a:endParaRPr sz="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650" i="1" spc="-30" dirty="0">
                <a:solidFill>
                  <a:srgbClr val="231F20"/>
                </a:solidFill>
                <a:latin typeface="Cambria"/>
                <a:cs typeface="Cambria"/>
              </a:rPr>
              <a:t>Litigation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24035" y="4448309"/>
            <a:ext cx="608330" cy="23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231F20"/>
                </a:solidFill>
                <a:latin typeface="Cambria"/>
                <a:cs typeface="Cambria"/>
              </a:rPr>
              <a:t>Di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spc="-35" dirty="0">
                <a:solidFill>
                  <a:srgbClr val="231F20"/>
                </a:solidFill>
                <a:latin typeface="Cambria"/>
                <a:cs typeface="Cambria"/>
              </a:rPr>
              <a:t>Luar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spc="-5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700" spc="-3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700" spc="-4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700" spc="-40" dirty="0">
                <a:solidFill>
                  <a:srgbClr val="231F20"/>
                </a:solidFill>
                <a:latin typeface="Cambria"/>
                <a:cs typeface="Cambria"/>
              </a:rPr>
              <a:t>adilan</a:t>
            </a:r>
            <a:endParaRPr sz="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650" i="1" spc="-40" dirty="0">
                <a:solidFill>
                  <a:srgbClr val="231F20"/>
                </a:solidFill>
                <a:latin typeface="Cambria"/>
                <a:cs typeface="Cambria"/>
              </a:rPr>
              <a:t>Non</a:t>
            </a:r>
            <a:r>
              <a:rPr sz="65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i="1" spc="-25" dirty="0">
                <a:solidFill>
                  <a:srgbClr val="231F20"/>
                </a:solidFill>
                <a:latin typeface="Cambria"/>
                <a:cs typeface="Cambria"/>
              </a:rPr>
              <a:t>-</a:t>
            </a:r>
            <a:r>
              <a:rPr sz="65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650" i="1" spc="-4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650" i="1" spc="-20" dirty="0">
                <a:solidFill>
                  <a:srgbClr val="231F20"/>
                </a:solidFill>
                <a:latin typeface="Cambria"/>
                <a:cs typeface="Cambria"/>
              </a:rPr>
              <a:t>iti</a:t>
            </a:r>
            <a:r>
              <a:rPr sz="650" i="1" spc="-4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650" i="1" spc="-30" dirty="0">
                <a:solidFill>
                  <a:srgbClr val="231F20"/>
                </a:solidFill>
                <a:latin typeface="Cambria"/>
                <a:cs typeface="Cambria"/>
              </a:rPr>
              <a:t>ation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99545" y="4191708"/>
            <a:ext cx="462915" cy="33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8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700" spc="-55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700" spc="-45" dirty="0">
                <a:solidFill>
                  <a:srgbClr val="231F20"/>
                </a:solidFill>
                <a:latin typeface="Cambria"/>
                <a:cs typeface="Cambria"/>
              </a:rPr>
              <a:t>SCA</a:t>
            </a:r>
            <a:r>
              <a:rPr sz="7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700" spc="-45" dirty="0">
                <a:solidFill>
                  <a:srgbClr val="231F20"/>
                </a:solidFill>
                <a:latin typeface="Cambria"/>
                <a:cs typeface="Cambria"/>
              </a:rPr>
              <a:t>BELI</a:t>
            </a:r>
            <a:endParaRPr sz="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650" i="1" spc="-35" dirty="0">
                <a:solidFill>
                  <a:srgbClr val="231F20"/>
                </a:solidFill>
                <a:latin typeface="Cambria"/>
                <a:cs typeface="Cambria"/>
              </a:rPr>
              <a:t>Post-purchase,</a:t>
            </a:r>
            <a:endParaRPr sz="6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650" i="1" spc="-30" dirty="0">
                <a:solidFill>
                  <a:srgbClr val="231F20"/>
                </a:solidFill>
                <a:latin typeface="Cambria"/>
                <a:cs typeface="Cambria"/>
              </a:rPr>
              <a:t>Conflict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00476" y="3003727"/>
            <a:ext cx="963294" cy="1595120"/>
            <a:chOff x="2400476" y="3003727"/>
            <a:chExt cx="963294" cy="1595120"/>
          </a:xfrm>
        </p:grpSpPr>
        <p:sp>
          <p:nvSpPr>
            <p:cNvPr id="20" name="object 20"/>
            <p:cNvSpPr/>
            <p:nvPr/>
          </p:nvSpPr>
          <p:spPr>
            <a:xfrm>
              <a:off x="3214696" y="3036150"/>
              <a:ext cx="79375" cy="810260"/>
            </a:xfrm>
            <a:custGeom>
              <a:avLst/>
              <a:gdLst/>
              <a:ahLst/>
              <a:cxnLst/>
              <a:rect l="l" t="t" r="r" b="b"/>
              <a:pathLst>
                <a:path w="79375" h="810260">
                  <a:moveTo>
                    <a:pt x="79146" y="0"/>
                  </a:moveTo>
                  <a:lnTo>
                    <a:pt x="0" y="0"/>
                  </a:lnTo>
                  <a:lnTo>
                    <a:pt x="0" y="809993"/>
                  </a:lnTo>
                  <a:lnTo>
                    <a:pt x="68313" y="809993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3322" y="3813725"/>
              <a:ext cx="89052" cy="648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4160" y="3003727"/>
              <a:ext cx="89052" cy="6482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406826" y="3462667"/>
              <a:ext cx="92710" cy="909319"/>
            </a:xfrm>
            <a:custGeom>
              <a:avLst/>
              <a:gdLst/>
              <a:ahLst/>
              <a:cxnLst/>
              <a:rect l="l" t="t" r="r" b="b"/>
              <a:pathLst>
                <a:path w="92710" h="909320">
                  <a:moveTo>
                    <a:pt x="79146" y="0"/>
                  </a:moveTo>
                  <a:lnTo>
                    <a:pt x="0" y="0"/>
                  </a:lnTo>
                  <a:lnTo>
                    <a:pt x="0" y="909091"/>
                  </a:lnTo>
                  <a:lnTo>
                    <a:pt x="92646" y="909091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6290" y="3430244"/>
              <a:ext cx="89052" cy="648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9791" y="4339336"/>
              <a:ext cx="89052" cy="6482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214696" y="4170146"/>
              <a:ext cx="68580" cy="396240"/>
            </a:xfrm>
            <a:custGeom>
              <a:avLst/>
              <a:gdLst/>
              <a:ahLst/>
              <a:cxnLst/>
              <a:rect l="l" t="t" r="r" b="b"/>
              <a:pathLst>
                <a:path w="68579" h="396239">
                  <a:moveTo>
                    <a:pt x="67906" y="0"/>
                  </a:moveTo>
                  <a:lnTo>
                    <a:pt x="0" y="0"/>
                  </a:lnTo>
                  <a:lnTo>
                    <a:pt x="0" y="395986"/>
                  </a:lnTo>
                  <a:lnTo>
                    <a:pt x="68313" y="395986"/>
                  </a:lnTo>
                </a:path>
              </a:pathLst>
            </a:custGeom>
            <a:ln w="12700">
              <a:solidFill>
                <a:srgbClr val="E332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2920" y="4137748"/>
              <a:ext cx="89052" cy="648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3322" y="4533731"/>
              <a:ext cx="89052" cy="6482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95300" y="4891403"/>
            <a:ext cx="3770629" cy="1991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Masing-masing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memitigasi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legislation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melarang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dalam bidang 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tertentu;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415"/>
              </a:spcBef>
              <a:buFont typeface="Wingdings"/>
              <a:buChar char=""/>
              <a:tabLst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mandiri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voluntary</a:t>
            </a:r>
            <a:r>
              <a:rPr sz="1000" b="1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self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–</a:t>
            </a:r>
            <a:r>
              <a:rPr sz="1000" b="1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regulation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sukarela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menerbitkan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internal badan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65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301" y="517709"/>
            <a:ext cx="3986529" cy="61823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44500" indent="-216535" algn="just">
              <a:lnSpc>
                <a:spcPct val="100000"/>
              </a:lnSpc>
              <a:spcBef>
                <a:spcPts val="229"/>
              </a:spcBef>
              <a:buFont typeface="Wingdings"/>
              <a:buChar char=""/>
              <a:tabLst>
                <a:tab pos="4451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bersama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co</a:t>
            </a:r>
            <a:r>
              <a:rPr sz="1000" b="1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–</a:t>
            </a:r>
            <a:r>
              <a:rPr sz="1000" b="1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regulation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444500" marR="5080" algn="just">
              <a:lnSpc>
                <a:spcPct val="110800"/>
              </a:lnSpc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asosiasi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sejenis,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asosiasi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sejenis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bersama menyepakati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‘model’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jenis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Model</a:t>
            </a:r>
            <a:r>
              <a:rPr sz="1000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berisi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fundamental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menghindarkan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eksonerasi;</a:t>
            </a:r>
            <a:endParaRPr sz="1000">
              <a:latin typeface="Calibri"/>
              <a:cs typeface="Calibri"/>
            </a:endParaRPr>
          </a:p>
          <a:p>
            <a:pPr marL="444500" indent="-216535" algn="just">
              <a:lnSpc>
                <a:spcPct val="100000"/>
              </a:lnSpc>
              <a:spcBef>
                <a:spcPts val="409"/>
              </a:spcBef>
              <a:buFont typeface="Wingdings"/>
              <a:buChar char=""/>
              <a:tabLst>
                <a:tab pos="445134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Peradilan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litigation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444500" marR="5080" algn="just">
              <a:lnSpc>
                <a:spcPct val="110800"/>
              </a:lnSpc>
              <a:spcBef>
                <a:spcPts val="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mengalami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akibat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mencantumkan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memitigasi kerugian yang 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dialaminya,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menggugat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 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peradilan.</a:t>
            </a:r>
            <a:endParaRPr sz="1000">
              <a:latin typeface="Calibri"/>
              <a:cs typeface="Calibri"/>
            </a:endParaRPr>
          </a:p>
          <a:p>
            <a:pPr marL="444500" indent="-216535" algn="just">
              <a:lnSpc>
                <a:spcPct val="100000"/>
              </a:lnSpc>
              <a:spcBef>
                <a:spcPts val="409"/>
              </a:spcBef>
              <a:buFont typeface="Wingdings"/>
              <a:buChar char=""/>
              <a:tabLst>
                <a:tab pos="4451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luar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peradilan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non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–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litigation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444500" marR="5080" algn="just">
              <a:lnSpc>
                <a:spcPct val="110800"/>
              </a:lnSpc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alternatif selain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peradilan,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memitigasi kerugian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dialaminya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konsumen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non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litigasi.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prinsip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keseketikaan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contemporaneous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principle)</a:t>
            </a:r>
            <a:endParaRPr sz="1000">
              <a:latin typeface="Calibri"/>
              <a:cs typeface="Calibri"/>
            </a:endParaRPr>
          </a:p>
          <a:p>
            <a:pPr marL="228600" marR="6350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Prinsip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keseketikaan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prinsip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senantiasa berlaku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Prinsip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sebelum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ditutup,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saat perjanjian ditutup,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mengetahui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memiliki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pemahaman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seluruh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perjanjian.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ena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beris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menutup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tentu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memiliki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pengetahuan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pemahaman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potensial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terlebih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lagi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apabila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terkandung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eksonerasi.</a:t>
            </a:r>
            <a:endParaRPr sz="1000">
              <a:latin typeface="Calibri"/>
              <a:cs typeface="Calibri"/>
            </a:endParaRPr>
          </a:p>
          <a:p>
            <a:pPr marL="228600" marR="5715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memitigasi kerugian yang dialami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pengabaian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prinsip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keseketikaan,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 diberi tenggang waktu untuk:</a:t>
            </a:r>
            <a:endParaRPr sz="1000">
              <a:latin typeface="Calibri"/>
              <a:cs typeface="Calibri"/>
            </a:endParaRPr>
          </a:p>
          <a:p>
            <a:pPr marL="444500" marR="6350" lvl="1" indent="-216535" algn="just">
              <a:lnSpc>
                <a:spcPct val="110800"/>
              </a:lnSpc>
              <a:spcBef>
                <a:spcPts val="285"/>
              </a:spcBef>
              <a:buFont typeface="Wingdings"/>
              <a:buChar char=""/>
              <a:tabLst>
                <a:tab pos="44513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memelajari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‘jeda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bebas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telaah’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free-look period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);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66  </a:t>
            </a:r>
            <a:r>
              <a:rPr sz="10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301" y="517709"/>
            <a:ext cx="3987800" cy="362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6985" indent="-216535" algn="just">
              <a:lnSpc>
                <a:spcPct val="110800"/>
              </a:lnSpc>
              <a:spcBef>
                <a:spcPts val="100"/>
              </a:spcBef>
              <a:buFont typeface="Wingdings"/>
              <a:buChar char="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membatalkan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kesepakatan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 membuat suatu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tanpa akibat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apapun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‘jeda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urung’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cooling-off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period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Penyalahgunaan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keadaan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undue</a:t>
            </a:r>
            <a:r>
              <a:rPr sz="1000" b="1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influence)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Penyalahgunaan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keadaan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doktrin</a:t>
            </a:r>
            <a:r>
              <a:rPr sz="1000" spc="4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4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merancang,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menawarkan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sepihak, menyalahgunakan keadaan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(kelemahan,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keraguan,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keadaan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terdesak)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mengambil keputusan untuk membuat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bebas.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kebutuhan nasabah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mendesak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memperoleh kredit bank agar terhindar dari kerugian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lebih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besar,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dimanfaatkan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(disalahgunakan) oleh bank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menyodorkan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semua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kredit 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segera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ditandatangani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nasabah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walaupun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‘jeda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bebas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telaah’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‘jeda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bebas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urung’,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keterdesakan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nasabah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dimanfaatkannya.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memitigasi kerugian yang potensial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 penyalahgunaan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keadaan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bersama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co-regulation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menetapkan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model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berisi pola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fundamental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menghindarkan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eksonerasi, 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ditempuh.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4354919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c.</a:t>
            </a:r>
            <a:r>
              <a:rPr sz="1100" b="1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Metode</a:t>
            </a:r>
            <a:r>
              <a:rPr sz="11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231F20"/>
                </a:solidFill>
                <a:latin typeface="Calibri"/>
                <a:cs typeface="Calibri"/>
              </a:rPr>
              <a:t>Telaah 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1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" y="4613195"/>
            <a:ext cx="3987800" cy="155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Agar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perbedaan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persepsi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khususnya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apakah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mengandung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eksonerasi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mengandung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diperlukan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metode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(langkah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sistematis)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menelaah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kandungan 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endParaRPr sz="1000">
              <a:latin typeface="Calibri"/>
              <a:cs typeface="Calibri"/>
            </a:endParaRPr>
          </a:p>
          <a:p>
            <a:pPr marL="12700" marR="698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Ketiadaan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metode telaah 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seringkali menimbulkan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berujung 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(litigasi)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luar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pengadilan (non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litigasi).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3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Metode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telaah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995" y="576008"/>
            <a:ext cx="4176395" cy="167640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381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3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Langkah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Pertama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741155"/>
            <a:ext cx="3987800" cy="15455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Tentukan</a:t>
            </a:r>
            <a:r>
              <a:rPr sz="1000" b="1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jenis</a:t>
            </a: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b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b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bakunya</a:t>
            </a:r>
            <a:r>
              <a:rPr sz="1000" b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ditelaah:</a:t>
            </a:r>
            <a:endParaRPr sz="1000">
              <a:latin typeface="Calibri"/>
              <a:cs typeface="Calibri"/>
            </a:endParaRPr>
          </a:p>
          <a:p>
            <a:pPr marL="228600" marR="7620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undangan.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yang telah diatur di dalam Buku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Khusus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Bernama);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endParaRPr sz="1000">
              <a:latin typeface="Calibri"/>
              <a:cs typeface="Calibri"/>
            </a:endParaRPr>
          </a:p>
          <a:p>
            <a:pPr marL="228600" marR="6350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asas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kebebasan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berkontrak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1338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KUH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Perdata),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diatur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perundang-undangan.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parkir,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unit link,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mudharabah;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2389441"/>
            <a:ext cx="4176395" cy="167640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381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3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Langkah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Kedua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" y="2554593"/>
            <a:ext cx="3987800" cy="1207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Lakukan</a:t>
            </a:r>
            <a:r>
              <a:rPr sz="10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identifikasi</a:t>
            </a:r>
            <a:r>
              <a:rPr sz="10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esensial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(pokok)</a:t>
            </a:r>
            <a:r>
              <a:rPr sz="10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b="1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ditentukan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langkah pertama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 Pemilik 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pemilik 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Identifikasi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Identifikasi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Identifikasi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konsumen;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Identifikasi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995" y="3865067"/>
            <a:ext cx="4176395" cy="167640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381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3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Langkah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Ketiga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299" y="4030211"/>
            <a:ext cx="3988435" cy="10388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Lakukan</a:t>
            </a:r>
            <a:r>
              <a:rPr sz="1000" b="1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identifikasi</a:t>
            </a:r>
            <a:r>
              <a:rPr sz="1000" b="1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b="1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b="1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b="1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b="1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b="1" spc="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ditelaah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kandungan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eksonerasinya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Identifikasi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Identifikasi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Identifikasi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konsumen;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Identifikasi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5995" y="5171770"/>
            <a:ext cx="4176395" cy="167640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381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3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Langkah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Keempat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9299" y="5336923"/>
            <a:ext cx="3987800" cy="1999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Lakukan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pembandingan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pengujian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setiap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hasil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identifikasi</a:t>
            </a:r>
            <a:r>
              <a:rPr sz="10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Langkah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Ketiga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hasil</a:t>
            </a:r>
            <a:r>
              <a:rPr sz="10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identifikasi </a:t>
            </a:r>
            <a:r>
              <a:rPr sz="1000" b="1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Langkah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Kedua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09"/>
              </a:spcBef>
            </a:pP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Jika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hasil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pembandingan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dan pengujian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menunjukkan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pada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Langkah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Ketiga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terbukti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melakukan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228600" marR="8255" indent="-216535" algn="just">
              <a:lnSpc>
                <a:spcPct val="110800"/>
              </a:lnSpc>
              <a:spcBef>
                <a:spcPts val="285"/>
              </a:spcBef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penambahan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usaha;</a:t>
            </a:r>
            <a:endParaRPr sz="1000">
              <a:latin typeface="Calibri"/>
              <a:cs typeface="Calibri"/>
            </a:endParaRPr>
          </a:p>
          <a:p>
            <a:pPr marL="228600" marR="8890" indent="-216535" algn="just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penambahan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Calibri"/>
              <a:cs typeface="Calibri"/>
            </a:endParaRPr>
          </a:p>
          <a:p>
            <a:pPr marL="23196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67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68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7165" cy="200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6985" indent="-216535">
              <a:lnSpc>
                <a:spcPct val="110800"/>
              </a:lnSpc>
              <a:spcBef>
                <a:spcPts val="100"/>
              </a:spcBef>
              <a:buAutoNum type="alphaLcPeriod" startAt="3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pengurangan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usaha;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130"/>
              </a:spcBef>
              <a:buAutoNum type="alphaLcPeriod" startAt="3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pengurangan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228600" marR="6985" indent="-216535">
              <a:lnSpc>
                <a:spcPct val="110800"/>
              </a:lnSpc>
              <a:buAutoNum type="alphaLcPeriod" startAt="3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pembatasan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sepenuhnya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usaha;</a:t>
            </a:r>
            <a:endParaRPr sz="1000">
              <a:latin typeface="Calibri"/>
              <a:cs typeface="Calibri"/>
            </a:endParaRPr>
          </a:p>
          <a:p>
            <a:pPr marL="228600" marR="7620" indent="-216535">
              <a:lnSpc>
                <a:spcPct val="110800"/>
              </a:lnSpc>
              <a:buAutoNum type="alphaLcPeriod" startAt="3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pembatasan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sepenuhnya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10800"/>
              </a:lnSpc>
              <a:spcBef>
                <a:spcPts val="285"/>
              </a:spcBef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0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sebut</a:t>
            </a:r>
            <a:r>
              <a:rPr sz="10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men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andung</a:t>
            </a:r>
            <a:r>
              <a:rPr sz="10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klausula 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eksonerasi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7620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Matriks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pembandingan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pengujian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hasilnya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digambarkan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berikut: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1999" y="2573153"/>
          <a:ext cx="3963670" cy="2839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/>
                <a:gridCol w="1260475"/>
                <a:gridCol w="1296670"/>
                <a:gridCol w="170180"/>
                <a:gridCol w="941069"/>
              </a:tblGrid>
              <a:tr h="170367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kah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ertama: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Je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ni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njian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: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……………………………………..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3AC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9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75565" algn="r">
                        <a:lnSpc>
                          <a:spcPct val="100000"/>
                        </a:lnSpc>
                      </a:pPr>
                      <a:r>
                        <a:rPr sz="850" b="1" spc="-6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Hasil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Ide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ntifikas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pada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kah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838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Hasil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Ide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ntifikasi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pad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kah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eti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838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4615" marR="8699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kah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eempat:  Hasil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P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emba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ndin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  da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P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gujian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641">
                <a:tc>
                  <a:txBody>
                    <a:bodyPr/>
                    <a:lstStyle/>
                    <a:p>
                      <a:pPr marR="109855" algn="r">
                        <a:lnSpc>
                          <a:spcPts val="950"/>
                        </a:lnSpc>
                        <a:spcBef>
                          <a:spcPts val="15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50"/>
                        </a:lnSpc>
                        <a:spcBef>
                          <a:spcPts val="15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50"/>
                        </a:lnSpc>
                        <a:spcBef>
                          <a:spcPts val="15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ADDD0"/>
                    </a:solidFill>
                  </a:tcPr>
                </a:tc>
              </a:tr>
              <a:tr h="131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93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850" spc="3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93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850" spc="3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3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</a:pPr>
                      <a:r>
                        <a:rPr sz="850" b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850" spc="3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850" spc="3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19"/>
                        </a:lnSpc>
                      </a:pPr>
                      <a:r>
                        <a:rPr sz="850" b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</a:tr>
              <a:tr h="145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98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850" spc="3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98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850" spc="3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8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80"/>
                        </a:lnSpc>
                      </a:pP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</a:tr>
              <a:tr h="152638">
                <a:tc>
                  <a:txBody>
                    <a:bodyPr/>
                    <a:lstStyle/>
                    <a:p>
                      <a:pPr marR="96520" algn="r">
                        <a:lnSpc>
                          <a:spcPts val="950"/>
                        </a:lnSpc>
                        <a:spcBef>
                          <a:spcPts val="15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50"/>
                        </a:lnSpc>
                        <a:spcBef>
                          <a:spcPts val="150"/>
                        </a:spcBef>
                      </a:pP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50"/>
                        </a:lnSpc>
                        <a:spcBef>
                          <a:spcPts val="150"/>
                        </a:spcBef>
                      </a:pP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P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</a:tr>
              <a:tr h="131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93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850" spc="3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93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  </a:t>
                      </a:r>
                      <a:r>
                        <a:rPr sz="8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3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</a:pPr>
                      <a:r>
                        <a:rPr sz="850" b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850" spc="3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  </a:t>
                      </a:r>
                      <a:r>
                        <a:rPr sz="8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19"/>
                        </a:lnSpc>
                      </a:pPr>
                      <a:r>
                        <a:rPr sz="850" b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</a:tr>
              <a:tr h="145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98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850" spc="3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98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  </a:t>
                      </a:r>
                      <a:r>
                        <a:rPr sz="85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8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80"/>
                        </a:lnSpc>
                      </a:pP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</a:tr>
              <a:tr h="152647">
                <a:tc>
                  <a:txBody>
                    <a:bodyPr/>
                    <a:lstStyle/>
                    <a:p>
                      <a:pPr marR="113030" algn="r">
                        <a:lnSpc>
                          <a:spcPts val="950"/>
                        </a:lnSpc>
                        <a:spcBef>
                          <a:spcPts val="15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50"/>
                        </a:lnSpc>
                        <a:spcBef>
                          <a:spcPts val="15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sumen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50"/>
                        </a:lnSpc>
                        <a:spcBef>
                          <a:spcPts val="15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sumen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</a:tr>
              <a:tr h="131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3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850" spc="3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850" spc="3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3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</a:pPr>
                      <a:r>
                        <a:rPr sz="850" b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850" spc="3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850" spc="3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19"/>
                        </a:lnSpc>
                      </a:pPr>
                      <a:r>
                        <a:rPr sz="850" b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</a:tr>
              <a:tr h="14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R="102235" algn="ctr">
                        <a:lnSpc>
                          <a:spcPts val="980"/>
                        </a:lnSpc>
                      </a:pP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8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850" spc="3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8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80"/>
                        </a:lnSpc>
                      </a:pP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</a:tr>
              <a:tr h="152643">
                <a:tc>
                  <a:txBody>
                    <a:bodyPr/>
                    <a:lstStyle/>
                    <a:p>
                      <a:pPr marR="107314" algn="r">
                        <a:lnSpc>
                          <a:spcPts val="950"/>
                        </a:lnSpc>
                        <a:spcBef>
                          <a:spcPts val="15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50"/>
                        </a:lnSpc>
                        <a:spcBef>
                          <a:spcPts val="150"/>
                        </a:spcBef>
                      </a:pP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sumen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50"/>
                        </a:lnSpc>
                        <a:spcBef>
                          <a:spcPts val="150"/>
                        </a:spcBef>
                      </a:pP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sumen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</a:tr>
              <a:tr h="131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3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850" spc="3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3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    </a:t>
                      </a:r>
                      <a:r>
                        <a:rPr sz="8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3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30"/>
                        </a:lnSpc>
                      </a:pPr>
                      <a:r>
                        <a:rPr sz="850" b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850" spc="3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    </a:t>
                      </a:r>
                      <a:r>
                        <a:rPr sz="8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19"/>
                        </a:lnSpc>
                      </a:pPr>
                      <a:r>
                        <a:rPr sz="850" b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</a:tr>
              <a:tr h="1457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98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850" spc="3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8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    </a:t>
                      </a:r>
                      <a:r>
                        <a:rPr sz="8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8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80"/>
                        </a:lnSpc>
                      </a:pP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79299" y="5539088"/>
            <a:ext cx="1539240" cy="5321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850" b="1" spc="-10" dirty="0">
                <a:solidFill>
                  <a:srgbClr val="231F20"/>
                </a:solidFill>
                <a:latin typeface="Cambria"/>
                <a:cs typeface="Cambria"/>
              </a:rPr>
              <a:t>Keterangan:</a:t>
            </a:r>
            <a:endParaRPr sz="8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850" b="1" dirty="0">
                <a:solidFill>
                  <a:srgbClr val="231F20"/>
                </a:solidFill>
                <a:latin typeface="Cambria"/>
                <a:cs typeface="Cambria"/>
              </a:rPr>
              <a:t>KE</a:t>
            </a:r>
            <a:r>
              <a:rPr sz="850" b="1" spc="2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231F20"/>
                </a:solidFill>
                <a:latin typeface="Cambria"/>
                <a:cs typeface="Cambria"/>
              </a:rPr>
              <a:t>:</a:t>
            </a:r>
            <a:r>
              <a:rPr sz="85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Cambria"/>
                <a:cs typeface="Cambria"/>
              </a:rPr>
              <a:t>Klausula</a:t>
            </a:r>
            <a:r>
              <a:rPr sz="85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Cambria"/>
                <a:cs typeface="Cambria"/>
              </a:rPr>
              <a:t>Eksonerasi</a:t>
            </a:r>
            <a:endParaRPr sz="8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850" b="1" spc="-5" dirty="0">
                <a:solidFill>
                  <a:srgbClr val="231F20"/>
                </a:solidFill>
                <a:latin typeface="Cambria"/>
                <a:cs typeface="Cambria"/>
              </a:rPr>
              <a:t>BK</a:t>
            </a:r>
            <a:r>
              <a:rPr sz="850" b="1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50" b="1" spc="-114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231F20"/>
                </a:solidFill>
                <a:latin typeface="Cambria"/>
                <a:cs typeface="Cambria"/>
              </a:rPr>
              <a:t>: </a:t>
            </a:r>
            <a:r>
              <a:rPr sz="850" spc="-5" dirty="0">
                <a:solidFill>
                  <a:srgbClr val="231F20"/>
                </a:solidFill>
                <a:latin typeface="Cambria"/>
                <a:cs typeface="Cambria"/>
              </a:rPr>
              <a:t>Bu</a:t>
            </a:r>
            <a:r>
              <a:rPr sz="850" spc="-10" dirty="0">
                <a:solidFill>
                  <a:srgbClr val="231F20"/>
                </a:solidFill>
                <a:latin typeface="Cambria"/>
                <a:cs typeface="Cambria"/>
              </a:rPr>
              <a:t>k</a:t>
            </a:r>
            <a:r>
              <a:rPr sz="850" spc="-5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5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50" spc="-5" dirty="0">
                <a:solidFill>
                  <a:srgbClr val="231F20"/>
                </a:solidFill>
                <a:latin typeface="Cambria"/>
                <a:cs typeface="Cambria"/>
              </a:rPr>
              <a:t> Klausul</a:t>
            </a:r>
            <a:r>
              <a:rPr sz="85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50" spc="-5" dirty="0">
                <a:solidFill>
                  <a:srgbClr val="231F20"/>
                </a:solidFill>
                <a:latin typeface="Cambria"/>
                <a:cs typeface="Cambria"/>
              </a:rPr>
              <a:t> Ek</a:t>
            </a:r>
            <a:r>
              <a:rPr sz="850" dirty="0">
                <a:solidFill>
                  <a:srgbClr val="231F20"/>
                </a:solidFill>
                <a:latin typeface="Cambria"/>
                <a:cs typeface="Cambria"/>
              </a:rPr>
              <a:t>sone</a:t>
            </a:r>
            <a:r>
              <a:rPr sz="850" spc="-2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50" spc="-5" dirty="0">
                <a:solidFill>
                  <a:srgbClr val="231F20"/>
                </a:solidFill>
                <a:latin typeface="Cambria"/>
                <a:cs typeface="Cambria"/>
              </a:rPr>
              <a:t>asi</a:t>
            </a:r>
            <a:endParaRPr sz="8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69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5260" cy="36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matriks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atas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jual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beli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Buku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berbentuk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1999" y="1034963"/>
          <a:ext cx="3970020" cy="356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75"/>
                <a:gridCol w="1263015"/>
                <a:gridCol w="1249680"/>
                <a:gridCol w="1177289"/>
              </a:tblGrid>
              <a:tr h="1703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Langkah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Pertama: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Jenis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Perjanjian: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60" dirty="0">
                          <a:solidFill>
                            <a:srgbClr val="E3322A"/>
                          </a:solidFill>
                          <a:latin typeface="Cambria"/>
                          <a:cs typeface="Cambria"/>
                        </a:rPr>
                        <a:t>Jual</a:t>
                      </a:r>
                      <a:r>
                        <a:rPr sz="850" b="1" spc="-30" dirty="0">
                          <a:solidFill>
                            <a:srgbClr val="E3322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60" dirty="0">
                          <a:solidFill>
                            <a:srgbClr val="E3322A"/>
                          </a:solidFill>
                          <a:latin typeface="Cambria"/>
                          <a:cs typeface="Cambria"/>
                        </a:rPr>
                        <a:t>beli</a:t>
                      </a:r>
                      <a:r>
                        <a:rPr sz="850" b="1" spc="-30" dirty="0">
                          <a:solidFill>
                            <a:srgbClr val="E3322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E3322A"/>
                          </a:solidFill>
                          <a:latin typeface="Cambria"/>
                          <a:cs typeface="Cambria"/>
                        </a:rPr>
                        <a:t>(Buku</a:t>
                      </a:r>
                      <a:r>
                        <a:rPr sz="850" spc="-30" dirty="0">
                          <a:solidFill>
                            <a:srgbClr val="E3322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E3322A"/>
                          </a:solidFill>
                          <a:latin typeface="Cambria"/>
                          <a:cs typeface="Cambria"/>
                        </a:rPr>
                        <a:t>Ketiga</a:t>
                      </a:r>
                      <a:r>
                        <a:rPr sz="850" spc="-25" dirty="0">
                          <a:solidFill>
                            <a:srgbClr val="E3322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90" dirty="0">
                          <a:solidFill>
                            <a:srgbClr val="E3322A"/>
                          </a:solidFill>
                          <a:latin typeface="Cambria"/>
                          <a:cs typeface="Cambria"/>
                        </a:rPr>
                        <a:t>KUH</a:t>
                      </a:r>
                      <a:r>
                        <a:rPr sz="850" spc="-30" dirty="0">
                          <a:solidFill>
                            <a:srgbClr val="E3322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E3322A"/>
                          </a:solidFill>
                          <a:latin typeface="Cambria"/>
                          <a:cs typeface="Cambria"/>
                        </a:rPr>
                        <a:t>Perdata)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3AC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4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60960" algn="r">
                        <a:lnSpc>
                          <a:spcPct val="100000"/>
                        </a:lnSpc>
                      </a:pPr>
                      <a:r>
                        <a:rPr sz="850" b="1" spc="-8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Hasil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Ide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ntifikas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pada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ng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kah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Hasil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Ide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ntifikas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pada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ng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kah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eti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184785" marR="1155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ng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kah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eempat:  Hasil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emba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ndin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  da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gujian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3322A"/>
                    </a:solidFill>
                  </a:tcPr>
                </a:tc>
              </a:tr>
              <a:tr h="160235">
                <a:tc>
                  <a:txBody>
                    <a:bodyPr/>
                    <a:lstStyle/>
                    <a:p>
                      <a:pPr marR="93345" algn="r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</a:tr>
              <a:tr h="154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99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99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99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CEBE3"/>
                    </a:solidFill>
                  </a:tcPr>
                </a:tc>
              </a:tr>
              <a:tr h="833272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Usaha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76530" marR="99695" indent="-108585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1.</a:t>
                      </a:r>
                      <a:r>
                        <a:rPr sz="850" spc="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cacat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mbu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1491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a).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Usaha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73355" marR="339725" indent="-108585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1.</a:t>
                      </a:r>
                      <a:r>
                        <a:rPr sz="850" spc="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ibebas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  menanggung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cacat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tersembunyi.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19710" indent="-108585">
                        <a:lnSpc>
                          <a:spcPct val="100000"/>
                        </a:lnSpc>
                        <a:buFont typeface="Cambria"/>
                        <a:buAutoNum type="arabicPeriod"/>
                        <a:tabLst>
                          <a:tab pos="220345" algn="l"/>
                        </a:tabLst>
                      </a:pPr>
                      <a:r>
                        <a:rPr sz="850" b="1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219710" indent="-108585">
                        <a:lnSpc>
                          <a:spcPct val="100000"/>
                        </a:lnSpc>
                        <a:buFont typeface="Cambria"/>
                        <a:buAutoNum type="arabicPeriod"/>
                        <a:tabLst>
                          <a:tab pos="220345" algn="l"/>
                        </a:tabLst>
                      </a:pPr>
                      <a:r>
                        <a:rPr sz="850" b="1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219710" indent="-108585">
                        <a:lnSpc>
                          <a:spcPct val="100000"/>
                        </a:lnSpc>
                        <a:buFont typeface="Cambria"/>
                        <a:buAutoNum type="arabicPeriod"/>
                        <a:tabLst>
                          <a:tab pos="220345" algn="l"/>
                        </a:tabLst>
                      </a:pPr>
                      <a:r>
                        <a:rPr sz="850" b="1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solidFill>
                      <a:srgbClr val="FADDD0"/>
                    </a:solidFill>
                  </a:tcPr>
                </a:tc>
              </a:tr>
              <a:tr h="962799">
                <a:tc>
                  <a:txBody>
                    <a:bodyPr/>
                    <a:lstStyle/>
                    <a:p>
                      <a:pPr marR="9652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sumen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76530" marR="57785" indent="-108585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1.</a:t>
                      </a:r>
                      <a:r>
                        <a:rPr sz="850" spc="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erjadi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fo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i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eur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menerima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embali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berup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eutuh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(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1497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a)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sumen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73355" marR="151765" indent="-108585">
                        <a:lnSpc>
                          <a:spcPct val="100000"/>
                        </a:lnSpc>
                        <a:buAutoNum type="arabicPeriod"/>
                        <a:tabLst>
                          <a:tab pos="173990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erjadi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fo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  ma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eur</a:t>
                      </a:r>
                      <a:r>
                        <a:rPr sz="850" i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menerima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embali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berupa  uan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eutuh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850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73355" indent="-108585">
                        <a:lnSpc>
                          <a:spcPct val="100000"/>
                        </a:lnSpc>
                        <a:buAutoNum type="arabicPeriod" startAt="2"/>
                        <a:tabLst>
                          <a:tab pos="173990" algn="l"/>
                        </a:tabLst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19710" indent="-108585">
                        <a:lnSpc>
                          <a:spcPct val="100000"/>
                        </a:lnSpc>
                        <a:buFont typeface="Cambria"/>
                        <a:buAutoNum type="arabicPeriod"/>
                        <a:tabLst>
                          <a:tab pos="220345" algn="l"/>
                        </a:tabLst>
                      </a:pPr>
                      <a:r>
                        <a:rPr sz="850" b="1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219710" indent="-108585">
                        <a:lnSpc>
                          <a:spcPct val="100000"/>
                        </a:lnSpc>
                        <a:buFont typeface="Cambria"/>
                        <a:buAutoNum type="arabicPeriod"/>
                        <a:tabLst>
                          <a:tab pos="220345" algn="l"/>
                        </a:tabLst>
                      </a:pPr>
                      <a:r>
                        <a:rPr sz="850" b="1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219710" indent="-108585">
                        <a:lnSpc>
                          <a:spcPct val="100000"/>
                        </a:lnSpc>
                        <a:buAutoNum type="arabicPeriod"/>
                        <a:tabLst>
                          <a:tab pos="220345" algn="l"/>
                        </a:tabLst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solidFill>
                      <a:srgbClr val="FCEBE3"/>
                    </a:solidFill>
                  </a:tcPr>
                </a:tc>
              </a:tr>
              <a:tr h="160244">
                <a:tc>
                  <a:txBody>
                    <a:bodyPr/>
                    <a:lstStyle/>
                    <a:p>
                      <a:pPr marR="90805" algn="r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sumen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950"/>
                        </a:lnSpc>
                        <a:spcBef>
                          <a:spcPts val="210"/>
                        </a:spcBef>
                      </a:pP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sumen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2.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…………………………………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919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KE/BKE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</a:tr>
              <a:tr h="154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99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99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99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3.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dst.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rgbClr val="FADD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634" y="1127757"/>
            <a:ext cx="3706092" cy="5287288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299" y="506873"/>
            <a:ext cx="2482850" cy="6203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280"/>
              </a:lnSpc>
              <a:spcBef>
                <a:spcPts val="275"/>
              </a:spcBef>
            </a:pPr>
            <a:r>
              <a:rPr spc="-5" dirty="0"/>
              <a:t>Masalah</a:t>
            </a:r>
            <a:r>
              <a:rPr spc="-95" dirty="0"/>
              <a:t> </a:t>
            </a:r>
            <a:r>
              <a:rPr spc="-5" dirty="0"/>
              <a:t>Penggunaan </a:t>
            </a:r>
            <a:r>
              <a:rPr spc="-425" dirty="0"/>
              <a:t> </a:t>
            </a:r>
            <a:r>
              <a:rPr spc="-5" dirty="0"/>
              <a:t>Perjanjian</a:t>
            </a:r>
            <a:r>
              <a:rPr spc="-10" dirty="0"/>
              <a:t> </a:t>
            </a:r>
            <a:r>
              <a:rPr spc="-15" dirty="0"/>
              <a:t>Baku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5995" y="1427276"/>
            <a:ext cx="4176395" cy="230504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1397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10"/>
              </a:spcBef>
            </a:pP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1.</a:t>
            </a:r>
            <a:r>
              <a:rPr sz="1300" b="1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Telaah</a:t>
            </a:r>
            <a:r>
              <a:rPr sz="13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Umum</a:t>
            </a:r>
            <a:r>
              <a:rPr sz="13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Tentang</a:t>
            </a:r>
            <a:r>
              <a:rPr sz="13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Penggunaan</a:t>
            </a:r>
            <a:r>
              <a:rPr sz="13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Perjanjian</a:t>
            </a:r>
            <a:r>
              <a:rPr sz="13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Baku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000" y="64963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7099" y="1691203"/>
            <a:ext cx="4355465" cy="564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812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menguasai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hampir seluruh perjanjian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Paling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sejak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membuka pintu bagi penanaman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modal asing melalui UU No. 1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1967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Penananaman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Modal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Asing,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penanam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modal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perusahaan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multi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nasional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saja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membawa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teknologi,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melainkan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metode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strategi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pemasaran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rantai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pasok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88900" marR="8255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saat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merentang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mulai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sederhana,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bon/nota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pembelian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mencantumkan kalusula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‘barang yang sudah dibeli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ditukar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dikembalikan’ sampai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asuransi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kesehatan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(polis asuransi)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rumit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istilah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mudah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dipahami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tertanggung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88900" marR="81280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Sejumlah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penelitian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 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hasil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pengukuran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Indeks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Keberdayaan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(IKK)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73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baru mencapai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72.7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hanya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55.92%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total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skor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keberdayaan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Khususnya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indikator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kebiasaan membaca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disclaimer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yang relevan menunjukkan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hanya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memperoleh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skor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2.84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(paling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berdaya)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skala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poin,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menunjukkan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membaca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membeli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jasa.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Temuan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mengindikasikan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kemauan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membaca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tercantum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rendah.</a:t>
            </a:r>
            <a:endParaRPr sz="1000">
              <a:latin typeface="Calibri"/>
              <a:cs typeface="Calibri"/>
            </a:endParaRPr>
          </a:p>
          <a:p>
            <a:pPr marL="88900" marR="812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David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Tobing</a:t>
            </a:r>
            <a:r>
              <a:rPr sz="825" spc="-22" baseline="35353" dirty="0">
                <a:solidFill>
                  <a:srgbClr val="231F20"/>
                </a:solidFill>
                <a:latin typeface="Calibri"/>
                <a:cs typeface="Calibri"/>
              </a:rPr>
              <a:t>74</a:t>
            </a:r>
            <a:r>
              <a:rPr sz="825" spc="-15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mengemukakan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meskipun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mengetahui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memahami 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 konsumen sebenarnya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cenderung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menolak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sesuai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prinsip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keadilan.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Namun,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sejumlah</a:t>
            </a:r>
            <a:r>
              <a:rPr sz="1000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alasan,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marL="88900" marR="81915">
              <a:lnSpc>
                <a:spcPct val="100000"/>
              </a:lnSpc>
              <a:buAutoNum type="arabicPlain" startAt="73"/>
              <a:tabLst>
                <a:tab pos="305435" algn="l"/>
              </a:tabLst>
            </a:pP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Megawati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Simanjuntak, Penerapan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Dan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Masalah Klausula Baku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Indonesia,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GIZ –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Consumer </a:t>
            </a:r>
            <a:r>
              <a:rPr sz="800" i="1" spc="-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Protection</a:t>
            </a:r>
            <a:r>
              <a:rPr sz="800" i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in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 ASEAN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(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Protect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),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2020, hlm. 10.</a:t>
            </a:r>
            <a:endParaRPr sz="800">
              <a:latin typeface="Cambria"/>
              <a:cs typeface="Cambria"/>
            </a:endParaRPr>
          </a:p>
          <a:p>
            <a:pPr marL="88900" marR="82550">
              <a:lnSpc>
                <a:spcPct val="100000"/>
              </a:lnSpc>
              <a:buAutoNum type="arabicPlain" startAt="73"/>
              <a:tabLst>
                <a:tab pos="3054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David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M.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L.</a:t>
            </a:r>
            <a:r>
              <a:rPr sz="800" spc="8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Tobing,</a:t>
            </a:r>
            <a:r>
              <a:rPr sz="8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Klausula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Paradoks</a:t>
            </a:r>
            <a:r>
              <a:rPr sz="8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dalam</a:t>
            </a:r>
            <a:r>
              <a:rPr sz="800" spc="8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Penegakan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Hukum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Perlindungan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Konsumen. Jakarta: Gramedia Pustaka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Utama,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2019.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611755">
              <a:lnSpc>
                <a:spcPct val="100000"/>
              </a:lnSpc>
              <a:spcBef>
                <a:spcPts val="5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71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04252" y="0"/>
            <a:ext cx="756285" cy="1079500"/>
          </a:xfrm>
          <a:custGeom>
            <a:avLst/>
            <a:gdLst/>
            <a:ahLst/>
            <a:cxnLst/>
            <a:rect l="l" t="t" r="r" b="b"/>
            <a:pathLst>
              <a:path w="756285" h="1079500">
                <a:moveTo>
                  <a:pt x="755992" y="0"/>
                </a:moveTo>
                <a:lnTo>
                  <a:pt x="0" y="0"/>
                </a:lnTo>
                <a:lnTo>
                  <a:pt x="0" y="898999"/>
                </a:lnTo>
                <a:lnTo>
                  <a:pt x="2812" y="927124"/>
                </a:lnTo>
                <a:lnTo>
                  <a:pt x="22499" y="988998"/>
                </a:lnTo>
                <a:lnTo>
                  <a:pt x="75936" y="1050872"/>
                </a:lnTo>
                <a:lnTo>
                  <a:pt x="179997" y="1078997"/>
                </a:lnTo>
                <a:lnTo>
                  <a:pt x="575995" y="1078997"/>
                </a:lnTo>
                <a:lnTo>
                  <a:pt x="604120" y="1076184"/>
                </a:lnTo>
                <a:lnTo>
                  <a:pt x="665994" y="1056497"/>
                </a:lnTo>
                <a:lnTo>
                  <a:pt x="727868" y="1003060"/>
                </a:lnTo>
                <a:lnTo>
                  <a:pt x="755992" y="898999"/>
                </a:lnTo>
                <a:lnTo>
                  <a:pt x="755992" y="0"/>
                </a:lnTo>
                <a:close/>
              </a:path>
            </a:pathLst>
          </a:custGeom>
          <a:solidFill>
            <a:srgbClr val="E33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17611" y="447620"/>
            <a:ext cx="32956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140" dirty="0">
                <a:solidFill>
                  <a:srgbClr val="FFFFFF"/>
                </a:solidFill>
                <a:latin typeface="Cambria"/>
                <a:cs typeface="Cambria"/>
              </a:rPr>
              <a:t>II</a:t>
            </a:r>
            <a:endParaRPr sz="4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625863"/>
            <a:ext cx="167830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AutoNum type="arabicPlain" startAt="75"/>
              <a:tabLst>
                <a:tab pos="229235" algn="l"/>
              </a:tabLst>
            </a:pP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Supra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note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73.</a:t>
            </a:r>
            <a:endParaRPr sz="800">
              <a:latin typeface="Cambria"/>
              <a:cs typeface="Cambria"/>
            </a:endParaRPr>
          </a:p>
          <a:p>
            <a:pPr marL="228600" indent="-216535">
              <a:lnSpc>
                <a:spcPct val="100000"/>
              </a:lnSpc>
              <a:buAutoNum type="arabicPlain" startAt="75"/>
              <a:tabLst>
                <a:tab pos="2292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r>
              <a:rPr sz="800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11.</a:t>
            </a:r>
            <a:endParaRPr sz="800">
              <a:latin typeface="Cambria"/>
              <a:cs typeface="Cambria"/>
            </a:endParaRPr>
          </a:p>
          <a:p>
            <a:pPr marL="228600" indent="-216535">
              <a:lnSpc>
                <a:spcPct val="100000"/>
              </a:lnSpc>
              <a:buAutoNum type="arabicPlain" startAt="75"/>
              <a:tabLst>
                <a:tab pos="2292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72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799" y="515043"/>
            <a:ext cx="4330700" cy="570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7048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dipaksa 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melakukannya;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untuk mempercepat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transaksi; dan (3)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dirugikan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mengganggap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yang memasukkan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berniat 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adil,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sebaliknya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dianggap membuat transaksi berjalan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lancar,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beban bagi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merugikan,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faktor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penentu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bagi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meskipun ada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perasaan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dipaksa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menerima klausula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76200" marR="685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data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BPKN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75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mayoritas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jenis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perkara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meliputi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perbankan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pembiayaan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kendaraan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bermotor.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Selain itu,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 kasus asuransi, transportasi,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rumah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properti.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perbankan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2013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berjumlah sekitar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151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sedangkan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meningkat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177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kasus. Penurunan kasus terjadi 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2016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menjadi 90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sementara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2017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2018, BPKN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melaporkan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sebanyak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493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kasus,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 88 % masih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didominasi oleh kasus 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sektor properti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perumahan.</a:t>
            </a:r>
            <a:endParaRPr sz="1000">
              <a:latin typeface="Calibri"/>
              <a:cs typeface="Calibri"/>
            </a:endParaRPr>
          </a:p>
          <a:p>
            <a:pPr marL="76200" marR="70485" algn="just">
              <a:lnSpc>
                <a:spcPct val="1108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Selanjutnya,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Yayasan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r>
              <a:rPr sz="1000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(YLKI)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76  </a:t>
            </a:r>
            <a:r>
              <a:rPr sz="825" spc="7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564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pengaduan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setahun terakhir pada 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mayoritas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 atas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234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sektor keuangan.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 ini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kesamaan,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disclaimer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76200" marR="7048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Kementerian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2018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77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mayoritas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berasal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sektor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perumahan.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2018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menunjukkan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9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(sembilan) kasus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Kementerian.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Sebanyak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(empat)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diselesaikan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Kementerian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melibatkan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dan pihak terkait.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Sisanya, tindak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lanjut pengaduan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dilimpahkan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Dinas Perindustrian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setempat,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BPKN. Alasan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pelimpahan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Dinas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Perindustrian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setempat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asal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domisil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onsumen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aduan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mudah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efisien, atau 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kehendak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menyelesaikan kasus yang dihadapi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daerahnya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setelah mendapat penjelasan dari pihak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Kementerian.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Kementerian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meneruskan pengaduan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Dinas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Perindustrian setempat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daerah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berdiri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Upaya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masing-masing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meminta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klarifikasi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usaha,</a:t>
            </a:r>
            <a:r>
              <a:rPr sz="1000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selanjutnya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643" y="1341461"/>
            <a:ext cx="4408283" cy="4927362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73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199" y="515043"/>
            <a:ext cx="4279900" cy="349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4450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menyelesaikan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mengembalikan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uang,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membatalkan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perubahan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 Selanjutnya, terdapat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 kasus tanah dan kasus pembelian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apartemen yang selain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diadukan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Kementerian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Perdagangan, ternyata diajukan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BPKN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Kementerian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melanjutkan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pengaduan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lebih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melanjutkan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BPKN.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Hasil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wawancara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BPKN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terkait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kedua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ternyata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BPKN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menyerahkan kedua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(berdasarkan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 UUPK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diawasi 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BPSK).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 lain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BPKN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diteruskan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proses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penyelesaian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sengketanya.</a:t>
            </a:r>
            <a:endParaRPr sz="1000">
              <a:latin typeface="Calibri"/>
              <a:cs typeface="Calibri"/>
            </a:endParaRPr>
          </a:p>
          <a:p>
            <a:pPr marL="50800" marR="43180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2019,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(enam)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pengaduan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diterima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Kementerian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78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semua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 ditangani langsung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Direktorat Pemberdayaan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Konsumen. Umumnya,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perumahan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meliputi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permintaan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pengembalian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pemesanan dan uang muka. Kasus lain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belum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dipenuhinya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janji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konstruksi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pengembang,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penolakan Kredit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Perumahan Rakyat (KPR) dari bank,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membatalkan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pemesanan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rumah.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Beberapa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kasus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berhasil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diselesaikan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pengembalian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pemesanan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muka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keseluruhan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sampai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70%.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 ini terjadi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dilakukan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mediasi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(pengembang)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Direktorat Pemberdayaan 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Kementerian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4226255"/>
            <a:ext cx="4176395" cy="230504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1397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1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3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Kelemahan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 Pengaturan</a:t>
            </a:r>
            <a:r>
              <a:rPr sz="13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Perjanjian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 Baku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299" y="4508173"/>
            <a:ext cx="4203065" cy="163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atas,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satu-satunya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perundang-undangan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berbentuk undang-undang yang mengatur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isi dari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yaitu di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UUPK.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satu-satunya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pertama kali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sejarah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Republik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harus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dihargai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diterapkan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mungkin.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akibat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ketergesaan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penyusunan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22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IMF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 bersedia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 bantuan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penyelamatan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krisis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moneter pada 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1998,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mengandung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kelemahan yang menuntut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penyempurnaan.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5999" y="686208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3299" y="6869703"/>
            <a:ext cx="3517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78    </a:t>
            </a:r>
            <a:r>
              <a:rPr sz="800" spc="-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Id.</a:t>
            </a:r>
            <a:endParaRPr sz="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869703"/>
            <a:ext cx="167830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79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Lihat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74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599" y="479042"/>
            <a:ext cx="4252595" cy="594169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5400" algn="just">
              <a:lnSpc>
                <a:spcPct val="100000"/>
              </a:lnSpc>
              <a:spcBef>
                <a:spcPts val="509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Kelemahan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lain:</a:t>
            </a:r>
            <a:endParaRPr sz="1000">
              <a:latin typeface="Calibri"/>
              <a:cs typeface="Calibri"/>
            </a:endParaRPr>
          </a:p>
          <a:p>
            <a:pPr marL="241300" marR="41910" indent="-216535" algn="just">
              <a:lnSpc>
                <a:spcPct val="110800"/>
              </a:lnSpc>
              <a:spcBef>
                <a:spcPts val="285"/>
              </a:spcBef>
              <a:buFont typeface="Symbol"/>
              <a:buChar char=""/>
              <a:tabLst>
                <a:tab pos="2419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Ketika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Rancangan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diajukan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DPR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bulan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Oktober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1998,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rancangan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sebuah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rancangan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saja.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Menjelang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pengesahan pada bulan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April 1999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 kesadaran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kalangan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DPR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sebuah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mengatur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jasa.</a:t>
            </a:r>
            <a:endParaRPr sz="1000">
              <a:latin typeface="Calibri"/>
              <a:cs typeface="Calibri"/>
            </a:endParaRPr>
          </a:p>
          <a:p>
            <a:pPr marL="241300" marR="42545" algn="just">
              <a:lnSpc>
                <a:spcPct val="11080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Berhubung 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saat 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membutuhkan bantuan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IMF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memulihkan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kondisi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moneter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negeri,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diambil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jalan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pintas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menambahkan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frasa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‘dan/atau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jasa’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setiap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Penambahan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tentu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mempertimbangkan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perbedaan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sifat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berdampak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konstruksi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pertanggungjawaban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hukumnya.</a:t>
            </a:r>
            <a:endParaRPr sz="1000">
              <a:latin typeface="Calibri"/>
              <a:cs typeface="Calibri"/>
            </a:endParaRPr>
          </a:p>
          <a:p>
            <a:pPr marL="241300" marR="4254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Perbedaan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konstruksi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pertanggungjawaban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antara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jasa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berikut:</a:t>
            </a:r>
            <a:endParaRPr sz="1000">
              <a:latin typeface="Calibri"/>
              <a:cs typeface="Calibri"/>
            </a:endParaRPr>
          </a:p>
          <a:p>
            <a:pPr marL="457200" lvl="1" indent="-216535" algn="just">
              <a:lnSpc>
                <a:spcPct val="100000"/>
              </a:lnSpc>
              <a:spcBef>
                <a:spcPts val="415"/>
              </a:spcBef>
              <a:buFont typeface="Calibri"/>
              <a:buChar char="o"/>
              <a:tabLst>
                <a:tab pos="457834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Konstruksi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Pertanggungjawaban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endParaRPr sz="1000">
              <a:latin typeface="Calibri"/>
              <a:cs typeface="Calibri"/>
            </a:endParaRPr>
          </a:p>
          <a:p>
            <a:pPr marL="673100" marR="42545" lvl="2" indent="-216535" algn="just">
              <a:lnSpc>
                <a:spcPct val="110800"/>
              </a:lnSpc>
              <a:buFont typeface="Wingdings"/>
              <a:buChar char=""/>
              <a:tabLst>
                <a:tab pos="673735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Tujuan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memroduksi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memperdagangkan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laba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profit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673100" lvl="2" indent="-216535" algn="just">
              <a:lnSpc>
                <a:spcPct val="100000"/>
              </a:lnSpc>
              <a:spcBef>
                <a:spcPts val="130"/>
              </a:spcBef>
              <a:buFont typeface="Wingdings"/>
              <a:buChar char=""/>
              <a:tabLst>
                <a:tab pos="6737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3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memroduksi</a:t>
            </a:r>
            <a:r>
              <a:rPr sz="1000" spc="3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3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memperdagangkan</a:t>
            </a:r>
            <a:r>
              <a:rPr sz="1000" spc="3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3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</a:t>
            </a:r>
            <a:endParaRPr sz="1000">
              <a:latin typeface="Calibri"/>
              <a:cs typeface="Calibri"/>
            </a:endParaRPr>
          </a:p>
          <a:p>
            <a:pPr marL="673100" algn="just">
              <a:lnSpc>
                <a:spcPct val="100000"/>
              </a:lnSpc>
              <a:spcBef>
                <a:spcPts val="130"/>
              </a:spcBef>
            </a:pP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pela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 usah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endParaRPr sz="1000">
              <a:latin typeface="Calibri"/>
              <a:cs typeface="Calibri"/>
            </a:endParaRPr>
          </a:p>
          <a:p>
            <a:pPr marL="673100" marR="42545" lvl="2" indent="-216535" algn="just">
              <a:lnSpc>
                <a:spcPct val="110800"/>
              </a:lnSpc>
              <a:buFont typeface="Wingdings"/>
              <a:buChar char=""/>
              <a:tabLst>
                <a:tab pos="6737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Metode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pemasaran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sebagian terbesar menggunakan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rantai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pasok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kecil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pemasaran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tanpa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rantai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pasok,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langsung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673100" marR="41910" lvl="2" indent="-216535" algn="just">
              <a:lnSpc>
                <a:spcPct val="110800"/>
              </a:lnSpc>
              <a:buFont typeface="Wingdings"/>
              <a:buChar char=""/>
              <a:tabLst>
                <a:tab pos="6737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mengalami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barang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berdasarkan:</a:t>
            </a:r>
            <a:endParaRPr sz="1000">
              <a:latin typeface="Calibri"/>
              <a:cs typeface="Calibri"/>
            </a:endParaRPr>
          </a:p>
          <a:p>
            <a:pPr marL="673100" algn="just">
              <a:lnSpc>
                <a:spcPct val="100000"/>
              </a:lnSpc>
              <a:spcBef>
                <a:spcPts val="414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+   </a:t>
            </a:r>
            <a:r>
              <a:rPr sz="10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anggaran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wanprestasi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syarat:</a:t>
            </a:r>
            <a:endParaRPr sz="1000">
              <a:latin typeface="Calibri"/>
              <a:cs typeface="Calibri"/>
            </a:endParaRPr>
          </a:p>
          <a:p>
            <a:pPr marL="1104900" marR="45720" lvl="3" indent="-216535">
              <a:lnSpc>
                <a:spcPct val="110800"/>
              </a:lnSpc>
              <a:spcBef>
                <a:spcPts val="280"/>
              </a:spcBef>
              <a:buAutoNum type="arabicParenBoth"/>
              <a:tabLst>
                <a:tab pos="1083310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(dapat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spc="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</a:t>
            </a:r>
            <a:r>
              <a:rPr sz="1000" spc="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usaha; dan</a:t>
            </a:r>
            <a:endParaRPr sz="1000">
              <a:latin typeface="Calibri"/>
              <a:cs typeface="Calibri"/>
            </a:endParaRPr>
          </a:p>
          <a:p>
            <a:pPr marL="1104900" lvl="3" indent="-216535">
              <a:lnSpc>
                <a:spcPct val="100000"/>
              </a:lnSpc>
              <a:spcBef>
                <a:spcPts val="130"/>
              </a:spcBef>
              <a:buAutoNum type="arabicParenBoth"/>
              <a:tabLst>
                <a:tab pos="11055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masing-masing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diukur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(terukur).</a:t>
            </a:r>
            <a:endParaRPr sz="1000">
              <a:latin typeface="Calibri"/>
              <a:cs typeface="Calibri"/>
            </a:endParaRPr>
          </a:p>
          <a:p>
            <a:pPr marL="889000" marR="43815">
              <a:lnSpc>
                <a:spcPct val="110800"/>
              </a:lnSpc>
              <a:spcBef>
                <a:spcPts val="57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wanprestasi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konsumen:</a:t>
            </a:r>
            <a:endParaRPr sz="1000">
              <a:latin typeface="Calibri"/>
              <a:cs typeface="Calibri"/>
            </a:endParaRPr>
          </a:p>
          <a:p>
            <a:pPr marL="1104900" marR="43180" indent="-216535" algn="just">
              <a:lnSpc>
                <a:spcPct val="110800"/>
              </a:lnSpc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pengecer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retailer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79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pengecer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usaha) terjadi perjanjian jual beli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(dapat berupa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baku);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000" y="686208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75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5895" cy="622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0" marR="5080" indent="-21653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menjual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produsen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menggunakan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rantai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pasok),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produsen (pelaku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usaha) terjadi perjanjian jual beli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(dapat berupa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baku).</a:t>
            </a:r>
            <a:endParaRPr sz="1000">
              <a:latin typeface="Calibri"/>
              <a:cs typeface="Calibri"/>
            </a:endParaRPr>
          </a:p>
          <a:p>
            <a:pPr marL="660400" marR="5080" indent="-216535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+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melanggar hukum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(PMH)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b="1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misalnya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kosumen dengan produsen,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distributor,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sub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distributor,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atau grosir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rantai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pasok. Untuk dapat menggugat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PMH,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harus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membuktikan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(empat)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melanggar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hukum;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(2)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melakukan kesalahan; (3)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timbul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kerugian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(4)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kausal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kerugian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endParaRPr sz="1000">
              <a:latin typeface="Calibri"/>
              <a:cs typeface="Calibri"/>
            </a:endParaRPr>
          </a:p>
          <a:p>
            <a:pPr marL="444500" marR="5080" indent="-216535" algn="just">
              <a:lnSpc>
                <a:spcPct val="110800"/>
              </a:lnSpc>
              <a:spcBef>
                <a:spcPts val="850"/>
              </a:spcBef>
              <a:buFont typeface="Wingdings"/>
              <a:buChar char="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konsumen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membuktikan unsur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kesalahan</a:t>
            </a:r>
            <a:r>
              <a:rPr sz="10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PMH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dalam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 diatur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pengalihan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beban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pembuktian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shifting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burden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proof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dikenal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‘pembuktian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terbalik’.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Beban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pembuktian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unsur kesalahan dialihkan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penggugat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sebagai tergugat.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hal 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artinya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harus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membuktikan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dirinya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bersalah,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28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menyatakan:</a:t>
            </a:r>
            <a:endParaRPr sz="1000">
              <a:latin typeface="Calibri"/>
              <a:cs typeface="Calibri"/>
            </a:endParaRPr>
          </a:p>
          <a:p>
            <a:pPr marL="4445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‘Pembuktian terhadap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tidaknya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unsur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kesalahan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ganti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rugi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19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22,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23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beban dan tanggung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usah8a</a:t>
            </a:r>
            <a:endParaRPr sz="1000">
              <a:latin typeface="Calibri"/>
              <a:cs typeface="Calibri"/>
            </a:endParaRPr>
          </a:p>
          <a:p>
            <a:pPr marL="444500" marR="5080" algn="just">
              <a:lnSpc>
                <a:spcPct val="1108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Konstruksi hukum seperti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dikenal sebagai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pertanggungjawaban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langsung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strict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liability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endParaRPr sz="1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840"/>
              </a:spcBef>
              <a:buFont typeface="Calibri"/>
              <a:buChar char="o"/>
              <a:tabLst>
                <a:tab pos="228600" algn="l"/>
                <a:tab pos="229235" algn="l"/>
              </a:tabLst>
            </a:pP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Konstruksi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Pertanggungjawaban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endParaRPr sz="1000">
              <a:latin typeface="Calibri"/>
              <a:cs typeface="Calibri"/>
            </a:endParaRPr>
          </a:p>
          <a:p>
            <a:pPr marL="444500" lvl="1" indent="-216535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444500" algn="l"/>
                <a:tab pos="445134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Tujuan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menghasilkan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memperdagangkan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adalah: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414"/>
              </a:spcBef>
              <a:buAutoNum type="arabicParenBoth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laba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profit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atau</a:t>
            </a:r>
            <a:endParaRPr sz="1000">
              <a:latin typeface="Calibri"/>
              <a:cs typeface="Calibri"/>
            </a:endParaRPr>
          </a:p>
          <a:p>
            <a:pPr marL="660400" lvl="2" indent="-216535">
              <a:lnSpc>
                <a:spcPct val="100000"/>
              </a:lnSpc>
              <a:spcBef>
                <a:spcPts val="409"/>
              </a:spcBef>
              <a:buAutoNum type="arabicParenBoth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memperoleh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nafkah (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livelihood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76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300" y="515043"/>
            <a:ext cx="3771265" cy="597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6350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sempat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ketergesaan,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sehingga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memperdagangkan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diidentikkan 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memroduksi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memperdagangkan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barang, yaitu semua pemberi jasa bertujuan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mencari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laba;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spcBef>
                <a:spcPts val="565"/>
              </a:spcBef>
              <a:buFont typeface="Wingdings"/>
              <a:buChar char="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menghasilkan dan memperdagangkan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disebut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terdiri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atas:</a:t>
            </a:r>
            <a:endParaRPr sz="1000">
              <a:latin typeface="Calibri"/>
              <a:cs typeface="Calibri"/>
            </a:endParaRPr>
          </a:p>
          <a:p>
            <a:pPr marL="444500" marR="6350" indent="-216535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+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 komersial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(bank, asuransi,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travel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agent,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cleaning </a:t>
            </a:r>
            <a:r>
              <a:rPr sz="10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services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bertujuan mencari laba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profit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); dan</a:t>
            </a:r>
            <a:endParaRPr sz="1000">
              <a:latin typeface="Calibri"/>
              <a:cs typeface="Calibri"/>
            </a:endParaRPr>
          </a:p>
          <a:p>
            <a:pPr marL="444500" marR="5715" indent="-216535" algn="just">
              <a:lnSpc>
                <a:spcPct val="11080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+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profesional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(dokter,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apoteker,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advokat,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arsitek,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dosen,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akuntan)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bertujuan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nafkah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livelihood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demikian,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dikenal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pembedaan</a:t>
            </a:r>
            <a:r>
              <a:rPr sz="10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atas, sehingga semua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 baik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komersial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profesional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menyebabkan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beberapa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profesional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menolak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terikat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mereka 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usaha;</a:t>
            </a:r>
            <a:endParaRPr sz="1000">
              <a:latin typeface="Calibri"/>
              <a:cs typeface="Calibri"/>
            </a:endParaRPr>
          </a:p>
          <a:p>
            <a:pPr marL="228600" marR="5715" indent="-216535" algn="just">
              <a:lnSpc>
                <a:spcPct val="110800"/>
              </a:lnSpc>
              <a:spcBef>
                <a:spcPts val="710"/>
              </a:spcBef>
              <a:buFont typeface="Wingdings"/>
              <a:buChar char="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Metode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penawaran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terbesar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b="1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menggunakan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rantai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pasok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melainkan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mengadakan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langsung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calon penerima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konsumen.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antara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dan penerima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senantiasa 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langsung, maka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mereka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selalu terjadi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(dapat berupa perjanjian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 jasa);</a:t>
            </a:r>
            <a:endParaRPr sz="1000">
              <a:latin typeface="Calibri"/>
              <a:cs typeface="Calibri"/>
            </a:endParaRPr>
          </a:p>
          <a:p>
            <a:pPr marL="228600" marR="6985" indent="-216535" algn="just">
              <a:lnSpc>
                <a:spcPct val="110800"/>
              </a:lnSpc>
              <a:spcBef>
                <a:spcPts val="565"/>
              </a:spcBef>
              <a:buFont typeface="Wingdings"/>
              <a:buChar char="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mengalami kerugian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didasarkan:</a:t>
            </a:r>
            <a:endParaRPr sz="1000">
              <a:latin typeface="Calibri"/>
              <a:cs typeface="Calibri"/>
            </a:endParaRPr>
          </a:p>
          <a:p>
            <a:pPr marL="228600" algn="just">
              <a:lnSpc>
                <a:spcPct val="100000"/>
              </a:lnSpc>
              <a:spcBef>
                <a:spcPts val="84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+   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Pelanggaran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wanprestasi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endParaRPr sz="1000">
              <a:latin typeface="Calibri"/>
              <a:cs typeface="Calibri"/>
            </a:endParaRPr>
          </a:p>
          <a:p>
            <a:pPr marL="660400" marR="7620" lvl="1" indent="-216535" algn="just">
              <a:lnSpc>
                <a:spcPct val="110800"/>
              </a:lnSpc>
              <a:buAutoNum type="arabicParenBoth"/>
              <a:tabLst>
                <a:tab pos="63055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berbentuk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 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konsumen dengan 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jasa;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  <a:p>
            <a:pPr marL="660400" lvl="1" indent="-216535" algn="just">
              <a:lnSpc>
                <a:spcPct val="100000"/>
              </a:lnSpc>
              <a:spcBef>
                <a:spcPts val="130"/>
              </a:spcBef>
              <a:buAutoNum type="arabicParenBoth"/>
              <a:tabLst>
                <a:tab pos="6610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masing-masing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diukur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(terukur).</a:t>
            </a:r>
            <a:endParaRPr sz="1000">
              <a:latin typeface="Calibri"/>
              <a:cs typeface="Calibri"/>
            </a:endParaRPr>
          </a:p>
          <a:p>
            <a:pPr marL="444500" marR="5715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b="1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komersial</a:t>
            </a: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kategori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77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515043"/>
            <a:ext cx="3986529" cy="3415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080" indent="-216535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+  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melanggar hukum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(PMH)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penerima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 konsumen dengan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perjanjian,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misalnya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pasien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dokter,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dokter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diukur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kedua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menggugat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wanprestasi),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dokter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boleh menjanjikan kesembuhan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pasiennya,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melainkan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berikhtiar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menyembuhkan.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seperti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disebut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inspanningsverbintenis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Adapun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syarat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menggugat dokter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PMH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menggugat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atas.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umumnya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penyedia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profesional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kategori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ini.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hal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profesional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menggugat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penyedia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profesional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PMH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, maka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membedakan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(karena ketergesaan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waktu penyusunan),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gugatan juga didasarkan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</a:t>
            </a:r>
            <a:r>
              <a:rPr sz="1000" b="1" i="1" spc="-5" dirty="0">
                <a:solidFill>
                  <a:srgbClr val="231F20"/>
                </a:solidFill>
                <a:latin typeface="Calibri"/>
                <a:cs typeface="Calibri"/>
              </a:rPr>
              <a:t>strict</a:t>
            </a:r>
            <a:r>
              <a:rPr sz="1000" b="1" i="1" dirty="0">
                <a:solidFill>
                  <a:srgbClr val="231F20"/>
                </a:solidFill>
                <a:latin typeface="Calibri"/>
                <a:cs typeface="Calibri"/>
              </a:rPr>
              <a:t> liability</a:t>
            </a:r>
            <a:r>
              <a:rPr sz="100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atas.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Kesimpangsiuran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ketiadaan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tersurat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bidang jasa 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atas, jelas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menimbulkan kelemahan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 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jasa 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harus diakhiri.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4201337"/>
            <a:ext cx="4176395" cy="230504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1397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1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sz="13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Kelemahan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Cambria"/>
                <a:cs typeface="Cambria"/>
              </a:rPr>
              <a:t>Pengawasan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Perjanjian 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Baku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299" y="4537261"/>
            <a:ext cx="4203700" cy="223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Menurut UUPK,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dimuat dalam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merupa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enang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elesaian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Seng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onsume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(BPSK),  sebagaimana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berbunyi:</a:t>
            </a:r>
            <a:endParaRPr sz="1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‘Tugas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wewenang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penyelesaian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meliputi: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8600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c.	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baku;”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0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bertugas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menangani dan menyelesaikan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antara </a:t>
            </a:r>
            <a:r>
              <a:rPr sz="10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angka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11 UUPK).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definisi tentang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BPSK,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sangat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jelas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tugas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fungsi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utamanya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menyelesaikan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 antara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sehingga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tempatnya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diberi tugas dan wewenang melakukan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Tugas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tugas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 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negara.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6625863"/>
            <a:ext cx="420179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rabicPlain" startAt="80"/>
              <a:tabLst>
                <a:tab pos="229235" algn="l"/>
              </a:tabLst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Johannes</a:t>
            </a:r>
            <a:r>
              <a:rPr sz="800" spc="1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Gunawan,</a:t>
            </a:r>
            <a:r>
              <a:rPr sz="800" spc="1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Laporan</a:t>
            </a:r>
            <a:r>
              <a:rPr sz="800" spc="1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Hasil</a:t>
            </a:r>
            <a:r>
              <a:rPr sz="800" spc="1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Kajian</a:t>
            </a:r>
            <a:r>
              <a:rPr sz="800" spc="1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Pengawasan</a:t>
            </a:r>
            <a:r>
              <a:rPr sz="800" spc="1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Klausula</a:t>
            </a:r>
            <a:r>
              <a:rPr sz="800" spc="1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r>
              <a:rPr sz="800" spc="1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</a:t>
            </a:r>
            <a:r>
              <a:rPr sz="800" spc="1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Negeri</a:t>
            </a:r>
            <a:r>
              <a:rPr sz="800" spc="1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Belanda,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Badan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Perlindungan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Konsumen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Nasional,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September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2011, hlm. 11.</a:t>
            </a:r>
            <a:endParaRPr sz="800">
              <a:latin typeface="Cambria"/>
              <a:cs typeface="Cambria"/>
            </a:endParaRPr>
          </a:p>
          <a:p>
            <a:pPr marL="228600" indent="-216535">
              <a:lnSpc>
                <a:spcPct val="100000"/>
              </a:lnSpc>
              <a:buAutoNum type="arabicPlain" startAt="80"/>
              <a:tabLst>
                <a:tab pos="229235" algn="l"/>
              </a:tabLst>
            </a:pP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Supra</a:t>
            </a:r>
            <a:r>
              <a:rPr sz="800" spc="-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note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73,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8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–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10.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78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799" y="515043"/>
            <a:ext cx="4331335" cy="562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71120" algn="just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Praktek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 (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good practices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) di Negeri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Belanda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menunjukkan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terdapat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sebuah 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lembaga,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Netherlands Consumer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Authority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bawah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Ministry of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Economic Affairs,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Agriculture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and Innovation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 Salah satu tugas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wewenang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lembaga tersebut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bertugas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menyelesaikan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sengketa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konsumen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80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76200" marR="685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Kementerian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81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Menteri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Republik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Indonesia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Nomor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20/M-DAG/PER/5/2009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Tata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 Pengawasan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26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berikut:</a:t>
            </a:r>
            <a:endParaRPr sz="1000">
              <a:latin typeface="Calibri"/>
              <a:cs typeface="Calibri"/>
            </a:endParaRPr>
          </a:p>
          <a:p>
            <a:pPr marL="292100" marR="69850" indent="-216535" algn="just">
              <a:lnSpc>
                <a:spcPct val="110800"/>
              </a:lnSpc>
              <a:spcBef>
                <a:spcPts val="280"/>
              </a:spcBef>
              <a:buAutoNum type="arabicParenBoth"/>
              <a:tabLst>
                <a:tab pos="2927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berkala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pemenuhan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dengan cara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membeli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dan/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meminta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formulir/blanko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pengecekan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guna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mengetahui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adanya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7.</a:t>
            </a:r>
            <a:endParaRPr sz="1000">
              <a:latin typeface="Calibri"/>
              <a:cs typeface="Calibri"/>
            </a:endParaRPr>
          </a:p>
          <a:p>
            <a:pPr marL="292100" marR="69215" indent="-216535" algn="just">
              <a:lnSpc>
                <a:spcPct val="110800"/>
              </a:lnSpc>
              <a:buAutoNum type="arabicParenBoth"/>
              <a:tabLst>
                <a:tab pos="2927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Hasil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pengecekan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disampaikan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Kepala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Unit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Kerja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evaluasi.</a:t>
            </a:r>
            <a:endParaRPr sz="1000">
              <a:latin typeface="Calibri"/>
              <a:cs typeface="Calibri"/>
            </a:endParaRPr>
          </a:p>
          <a:p>
            <a:pPr marL="292100" indent="-216535" algn="just">
              <a:lnSpc>
                <a:spcPct val="100000"/>
              </a:lnSpc>
              <a:spcBef>
                <a:spcPts val="130"/>
              </a:spcBef>
              <a:buAutoNum type="arabicParenBoth"/>
              <a:tabLst>
                <a:tab pos="2927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Hasil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evaluasi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(2),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pada:</a:t>
            </a:r>
            <a:endParaRPr sz="1000">
              <a:latin typeface="Calibri"/>
              <a:cs typeface="Calibri"/>
            </a:endParaRPr>
          </a:p>
          <a:p>
            <a:pPr marL="508000" marR="70485" lvl="1" indent="-216535" algn="just">
              <a:lnSpc>
                <a:spcPct val="110800"/>
              </a:lnSpc>
              <a:spcBef>
                <a:spcPts val="285"/>
              </a:spcBef>
              <a:buAutoNum type="alphaLcPeriod"/>
              <a:tabLst>
                <a:tab pos="5086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formulir/blanko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dokumen,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ditemukan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sebagaimana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7,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Kepala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Unit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Kerja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mempublikasikan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masyarakat;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endParaRPr sz="1000">
              <a:latin typeface="Calibri"/>
              <a:cs typeface="Calibri"/>
            </a:endParaRPr>
          </a:p>
          <a:p>
            <a:pPr marL="508000" marR="71120" lvl="1" indent="-216535" algn="just">
              <a:lnSpc>
                <a:spcPct val="110800"/>
              </a:lnSpc>
              <a:buAutoNum type="alphaLcPeriod"/>
              <a:tabLst>
                <a:tab pos="5086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formulir/blanko dokumen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ditemukan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tercantum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dimaksud 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7,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Kepala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Unit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Kerja:</a:t>
            </a:r>
            <a:endParaRPr sz="1000">
              <a:latin typeface="Calibri"/>
              <a:cs typeface="Calibri"/>
            </a:endParaRPr>
          </a:p>
          <a:p>
            <a:pPr marL="723900" marR="70485" lvl="2" indent="-216535" algn="just">
              <a:lnSpc>
                <a:spcPct val="110800"/>
              </a:lnSpc>
              <a:spcBef>
                <a:spcPts val="285"/>
              </a:spcBef>
              <a:buAutoNum type="arabicPeriod"/>
              <a:tabLst>
                <a:tab pos="7245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mengkoordinasikan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pelaksanaan pembinaan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instansi teknis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pembina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terkait;</a:t>
            </a:r>
            <a:endParaRPr sz="1000">
              <a:latin typeface="Calibri"/>
              <a:cs typeface="Calibri"/>
            </a:endParaRPr>
          </a:p>
          <a:p>
            <a:pPr marL="723900" marR="70485" lvl="2" indent="-216535" algn="just">
              <a:lnSpc>
                <a:spcPct val="110800"/>
              </a:lnSpc>
              <a:buAutoNum type="arabicPeriod"/>
              <a:tabLst>
                <a:tab pos="7245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meminta penjelasan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yang memperdagangkan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mencantumkan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7;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endParaRPr sz="1000">
              <a:latin typeface="Calibri"/>
              <a:cs typeface="Calibri"/>
            </a:endParaRPr>
          </a:p>
          <a:p>
            <a:pPr marL="723900" marR="69850" lvl="2" indent="-216535" algn="just">
              <a:lnSpc>
                <a:spcPct val="110800"/>
              </a:lnSpc>
              <a:buAutoNum type="arabicPeriod"/>
              <a:tabLst>
                <a:tab pos="7245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menyerahkan kepada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PPNS-PK,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apabila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diduga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terjadi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pidana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didukung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bukti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permulaan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cukup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penindakan.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000" y="661824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515043"/>
            <a:ext cx="4203700" cy="682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8255" indent="-216535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(4)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Bukti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permulaan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cukup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dimaksud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(3)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angka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3,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berupa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jasa,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formulir/blanko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dokumen,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yang diawasi, bukti pembelian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(jika ada),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penjelasan 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usaha,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sekurang-kurangnya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didukung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adanya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 orang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saksi.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upaya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mengedukasi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mengawasi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dalamnya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maka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unit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aras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pusat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bertanggung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Direktorat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Beredar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Jasa,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Kementerian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Perdagangan.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 dilakukan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Petugas Pengawas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selanjutnya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disebut PPBJ, yang merupakan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Pegawai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Negeri Sipil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berada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lingkungan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unit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organisasi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bertanggung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jawab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penyelenggaraan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penyelenggaraan 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bidang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ditunjuk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diangkat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pejabat yang berwenang. Penyidik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Pegawai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Negeri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Sipil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(PPNS-PK)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adalah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Pejabat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Pegawai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Negeri Sipil tertentu, baik yang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pusat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daerah,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diberi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wewenang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khusus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telah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diangkat sebagai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Penyidik oleh Menteri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HAM.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0800"/>
              </a:lnSpc>
              <a:spcBef>
                <a:spcPts val="705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Selanjutnya,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aras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provinsi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kabupaten/kota,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Dinas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Perindustrian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Bidang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Konsumen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tugas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melaksanakan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beredar;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melaksanakan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sosialisasi, publikasi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terkait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jasa beredar;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melaksanakan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penindakan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penyidikan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demikian,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pembinaan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dilakukan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Direktorat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Barang Beredar 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Kementerian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pusat dan Dinas Perindustrian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Bidang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Konsumen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Seksi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aras kabupaten/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kota.</a:t>
            </a:r>
            <a:endParaRPr sz="1000">
              <a:latin typeface="Calibri"/>
              <a:cs typeface="Calibri"/>
            </a:endParaRPr>
          </a:p>
          <a:p>
            <a:pPr marL="12700" marR="6350" algn="just">
              <a:lnSpc>
                <a:spcPct val="1108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Meskipun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eksplisit diatur tugas dan wewenang untuk mengawasi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namun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(dua)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langsung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berperan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mengawasi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yaitu:</a:t>
            </a:r>
            <a:endParaRPr sz="1000">
              <a:latin typeface="Calibri"/>
              <a:cs typeface="Calibri"/>
            </a:endParaRPr>
          </a:p>
          <a:p>
            <a:pPr marL="228600" marR="6985" indent="-216535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a. 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Swadaya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(LPKSM)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PP.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No.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59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2001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Swadaya Masyarakat,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bahwa:</a:t>
            </a:r>
            <a:endParaRPr sz="1000">
              <a:latin typeface="Calibri"/>
              <a:cs typeface="Calibri"/>
            </a:endParaRPr>
          </a:p>
          <a:p>
            <a:pPr marL="444500" marR="6350" indent="-216535" algn="just">
              <a:lnSpc>
                <a:spcPct val="110800"/>
              </a:lnSpc>
              <a:spcBef>
                <a:spcPts val="28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o    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ela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sanaa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erjasama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LP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den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ansi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er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ait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melipu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sz="10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pertu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an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konsumen, pengawasan atas 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 yang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beredar,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penyuluhan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 pendidikan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(Pasal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6);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Calibri"/>
              <a:cs typeface="Calibri"/>
            </a:endParaRPr>
          </a:p>
          <a:p>
            <a:pPr marL="2535555">
              <a:lnSpc>
                <a:spcPct val="100000"/>
              </a:lnSpc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79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80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15043"/>
            <a:ext cx="4203700" cy="635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6350" indent="-216535" algn="just">
              <a:lnSpc>
                <a:spcPct val="110800"/>
              </a:lnSpc>
              <a:spcBef>
                <a:spcPts val="100"/>
              </a:spcBef>
              <a:buChar char="o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membantu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memperjuangkan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haknya,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LPKSM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 melakukan advokasi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pemberdayaan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agar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mampu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memperjuangkan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haknya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mandiri,</a:t>
            </a:r>
            <a:r>
              <a:rPr sz="10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secara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perorangan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kelompok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7);</a:t>
            </a:r>
            <a:endParaRPr sz="1000">
              <a:latin typeface="Calibri"/>
              <a:cs typeface="Calibri"/>
            </a:endParaRPr>
          </a:p>
          <a:p>
            <a:pPr marL="444500" marR="7620" indent="-216535" algn="just">
              <a:lnSpc>
                <a:spcPct val="110800"/>
              </a:lnSpc>
              <a:buChar char="o"/>
              <a:tabLst>
                <a:tab pos="4451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 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LPKSM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bersama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Pemerintah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 dilakukan atas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barang/atau jasa yang beredar di pasar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penelitian,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pengujian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survei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8);</a:t>
            </a:r>
            <a:endParaRPr sz="1000">
              <a:latin typeface="Calibri"/>
              <a:cs typeface="Calibri"/>
            </a:endParaRPr>
          </a:p>
          <a:p>
            <a:pPr marL="228600" indent="-216535" algn="just">
              <a:lnSpc>
                <a:spcPct val="100000"/>
              </a:lnSpc>
              <a:spcBef>
                <a:spcPts val="840"/>
              </a:spcBef>
              <a:buAutoNum type="alphaLcPeriod" startAt="2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Nasional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(BPKN).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28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PP No. 4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Nasional,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tugas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wewenang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BPKN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relevan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adalah:</a:t>
            </a:r>
            <a:endParaRPr sz="1000">
              <a:latin typeface="Calibri"/>
              <a:cs typeface="Calibri"/>
            </a:endParaRPr>
          </a:p>
          <a:p>
            <a:pPr marL="444500" marR="7620" lvl="1" indent="-216535" algn="just">
              <a:lnSpc>
                <a:spcPct val="110800"/>
              </a:lnSpc>
              <a:spcBef>
                <a:spcPts val="285"/>
              </a:spcBef>
              <a:buChar char="o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Memberikan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rekomendasi kepada pemerintah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rangka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penyusunan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kebijaksanaan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bidang 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444500" marR="7620" lvl="1" indent="-216535" algn="just">
              <a:lnSpc>
                <a:spcPct val="110800"/>
              </a:lnSpc>
              <a:buChar char="o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penelitian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pengkajian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perundang-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undangan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 bidang perlindungan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konsumen;</a:t>
            </a:r>
            <a:endParaRPr sz="1000">
              <a:latin typeface="Calibri"/>
              <a:cs typeface="Calibri"/>
            </a:endParaRPr>
          </a:p>
          <a:p>
            <a:pPr marL="444500" marR="5080" lvl="1" indent="-216535" algn="just">
              <a:lnSpc>
                <a:spcPct val="110800"/>
              </a:lnSpc>
              <a:buChar char="o"/>
              <a:tabLst>
                <a:tab pos="445134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menyebarluaskan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informasi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melalui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media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perlindungan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memasyarakatkan sikap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keberpihakan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 konsumen;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</a:t>
            </a:r>
            <a:endParaRPr sz="1000">
              <a:latin typeface="Calibri"/>
              <a:cs typeface="Calibri"/>
            </a:endParaRPr>
          </a:p>
          <a:p>
            <a:pPr marL="444500" marR="6985" lvl="1" indent="-216535" algn="just">
              <a:lnSpc>
                <a:spcPct val="110800"/>
              </a:lnSpc>
              <a:buChar char="o"/>
              <a:tabLst>
                <a:tab pos="445134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menerima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pengaduan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perlindungan konsumen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masyarakat,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LPKSM,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usaha.</a:t>
            </a:r>
            <a:endParaRPr sz="1000">
              <a:latin typeface="Calibri"/>
              <a:cs typeface="Calibri"/>
            </a:endParaRPr>
          </a:p>
          <a:p>
            <a:pPr marL="12700" marR="6985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uraian kelemahan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diuraikan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atas, 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kelemahan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disebabkan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oleh:</a:t>
            </a:r>
            <a:endParaRPr sz="1000">
              <a:latin typeface="Calibri"/>
              <a:cs typeface="Calibri"/>
            </a:endParaRPr>
          </a:p>
          <a:p>
            <a:pPr marL="228600" marR="7620" indent="-216535" algn="just">
              <a:lnSpc>
                <a:spcPct val="110800"/>
              </a:lnSpc>
              <a:spcBef>
                <a:spcPts val="285"/>
              </a:spcBef>
              <a:buAutoNum type="alphaLcPeriod"/>
              <a:tabLst>
                <a:tab pos="229235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Ketidakjelasan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pengaturan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obyek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akibat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perbedaan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pemahaman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persepsi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mengenai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4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usaha,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konsumen,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serta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memiliki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tugas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wewenang mengawasi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228600" marR="7620" indent="-216535" algn="just">
              <a:lnSpc>
                <a:spcPct val="110800"/>
              </a:lnSpc>
              <a:spcBef>
                <a:spcPts val="285"/>
              </a:spcBef>
              <a:buAutoNum type="alphaLcPeriod"/>
              <a:tabLst>
                <a:tab pos="229235" algn="l"/>
              </a:tabLst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Kelembagaan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diberi tugas dan wewenang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mengawasi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sesuai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tugas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fungsi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utama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lembaga tersebut, atau tidak seharusnya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diberi tugas dan wewenang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mengawasi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  <a:p>
            <a:pPr marL="228600" marR="5080" algn="just">
              <a:lnSpc>
                <a:spcPct val="110800"/>
              </a:lnSpc>
              <a:spcBef>
                <a:spcPts val="71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Bahkan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BPSK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diberi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kewenangan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UUPK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mengawasi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pun (sebagaimana diatur pada 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52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huruf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UUPK),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jelas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otoritasnya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hal “menyeleksi” dan “menilai”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tersebut.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disebutkan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ketentuan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berwenang</a:t>
            </a:r>
            <a:r>
              <a:rPr sz="1000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melakukan</a:t>
            </a:r>
            <a:r>
              <a:rPr sz="1000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pengawasan</a:t>
            </a:r>
            <a:r>
              <a:rPr sz="1000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</a:t>
            </a:r>
            <a:r>
              <a:rPr sz="1000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</a:t>
            </a:r>
            <a:r>
              <a:rPr sz="1000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199" y="515043"/>
            <a:ext cx="4292600" cy="319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8419" algn="just">
              <a:lnSpc>
                <a:spcPct val="110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Namun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sampai saat ini (meskipun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sudah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dari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peraturan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lanjut yang mengatur implementasi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kewenangan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tersebut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82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66700" marR="55880" indent="-216535" algn="just">
              <a:lnSpc>
                <a:spcPct val="110800"/>
              </a:lnSpc>
              <a:spcBef>
                <a:spcPts val="284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c.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Rendahnya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penguasaan metode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(cara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sistematis) pengawasan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sumber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daya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manusia,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baik</a:t>
            </a:r>
            <a:r>
              <a:rPr sz="10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tingkat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pusat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maupun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daerah.</a:t>
            </a:r>
            <a:r>
              <a:rPr sz="10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Contoh,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memiliki tugas dan wewenang mengawasi pencantuman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(jika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pemberian tugas dan wewenang ini dianggap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benar), maka dapat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dikemukakan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pengalaman melakukan Bimbingan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Teknis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anggota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 seluruh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sebagaimana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ditugaskan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oleh Kementerian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Perdagangan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sejumlah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(lima) angkatan,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ternyata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pengetahuan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mereka 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sangat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rendah, kalau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mau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dikatakan tidak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pengetahuan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baku.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Terlebih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lagi,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fakta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menunjukkan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bahwa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hampir seluruh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peserta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Bimbingan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Teknis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memiliki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keterampilan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untuk menentukan apakah suatu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eksonerasi.</a:t>
            </a:r>
            <a:endParaRPr sz="1000">
              <a:latin typeface="Calibri"/>
              <a:cs typeface="Calibri"/>
            </a:endParaRPr>
          </a:p>
          <a:p>
            <a:pPr marL="266700" marR="57150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Sejak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2015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hingga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telah</a:t>
            </a:r>
            <a:r>
              <a:rPr sz="10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anggota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seluruh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mengikuti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bimbingan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teknis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sebanyak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510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 jumlah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total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anggota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BPSK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tahun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2019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berjumlah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834 orang</a:t>
            </a:r>
            <a:r>
              <a:rPr sz="825" baseline="35353" dirty="0">
                <a:solidFill>
                  <a:srgbClr val="231F20"/>
                </a:solidFill>
                <a:latin typeface="Calibri"/>
                <a:cs typeface="Calibri"/>
              </a:rPr>
              <a:t>83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995" y="3978427"/>
            <a:ext cx="4176395" cy="440690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26670" rIns="0" bIns="0" rtlCol="0">
            <a:spAutoFit/>
          </a:bodyPr>
          <a:lstStyle/>
          <a:p>
            <a:pPr marL="215900" marR="694055" indent="-180340">
              <a:lnSpc>
                <a:spcPts val="1500"/>
              </a:lnSpc>
              <a:spcBef>
                <a:spcPts val="21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sz="13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Masalah</a:t>
            </a:r>
            <a:r>
              <a:rPr sz="13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Penggunaan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Perjanjian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 Baku</a:t>
            </a:r>
            <a:r>
              <a:rPr sz="13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pada </a:t>
            </a:r>
            <a:r>
              <a:rPr sz="1300" b="1" spc="-2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mbria"/>
                <a:cs typeface="Cambria"/>
              </a:rPr>
              <a:t>Beberapa 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Bidang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99" y="64963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3299" y="4524903"/>
            <a:ext cx="4203065" cy="2811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108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larangan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pencantuman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(delapan)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macam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10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UUPK),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akan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diberikan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contoh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tentang:</a:t>
            </a:r>
            <a:endParaRPr sz="1000">
              <a:latin typeface="Calibri"/>
              <a:cs typeface="Calibri"/>
            </a:endParaRPr>
          </a:p>
          <a:p>
            <a:pPr marL="228600" marR="5080" indent="-216535">
              <a:lnSpc>
                <a:spcPct val="110800"/>
              </a:lnSpc>
              <a:spcBef>
                <a:spcPts val="284"/>
              </a:spcBef>
              <a:buAutoNum type="alphaL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dilarang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karena </a:t>
            </a:r>
            <a:r>
              <a:rPr sz="10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memuat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eksonerasi;</a:t>
            </a:r>
            <a:endParaRPr sz="1000">
              <a:latin typeface="Calibri"/>
              <a:cs typeface="Calibri"/>
            </a:endParaRPr>
          </a:p>
          <a:p>
            <a:pPr marL="228600" marR="5080" indent="-216535">
              <a:lnSpc>
                <a:spcPct val="110800"/>
              </a:lnSpc>
              <a:buAutoNum type="alphaLcPeriod"/>
              <a:tabLst>
                <a:tab pos="229235" algn="l"/>
              </a:tabLst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termasuk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dalam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larangan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Pasal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18</a:t>
            </a:r>
            <a:r>
              <a:rPr sz="10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ayat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(1)</a:t>
            </a:r>
            <a:r>
              <a:rPr sz="1000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UUPK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tetapi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merupakan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memuat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klausula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eksonerasi.</a:t>
            </a: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ditemukan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banyak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usaha baik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dan/atau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jasa,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telepon/internet; kredit perbankan; asuransi;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transportasi;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parkir;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pembiayaan;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laundry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r>
              <a:rPr sz="10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ekspedisi/logistik;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ritel;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perumahan;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akomodasi;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layanan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kesehatan;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sebagainya.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buAutoNum type="arabicPlain" startAt="82"/>
              <a:tabLst>
                <a:tab pos="229235" algn="l"/>
              </a:tabLst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J.</a:t>
            </a:r>
            <a:r>
              <a:rPr sz="800" spc="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Widijantoro,</a:t>
            </a:r>
            <a:r>
              <a:rPr sz="800" spc="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800" spc="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Perlindungan</a:t>
            </a:r>
            <a:r>
              <a:rPr sz="800" spc="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Konsumen</a:t>
            </a:r>
            <a:r>
              <a:rPr sz="800" spc="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Jasa</a:t>
            </a:r>
            <a:r>
              <a:rPr sz="800" spc="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Keuangan</a:t>
            </a:r>
            <a:r>
              <a:rPr sz="800" spc="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Dalam</a:t>
            </a:r>
            <a:r>
              <a:rPr sz="800" spc="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Penggunaan</a:t>
            </a:r>
            <a:r>
              <a:rPr sz="800" spc="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Unfair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Contract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Terms</a:t>
            </a:r>
            <a:r>
              <a:rPr sz="800" i="1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Indonesia,</a:t>
            </a:r>
            <a:r>
              <a:rPr sz="800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GIZ</a:t>
            </a:r>
            <a:r>
              <a:rPr sz="800" i="1" spc="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–</a:t>
            </a:r>
            <a:r>
              <a:rPr sz="800" i="1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Consumer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Protection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in</a:t>
            </a:r>
            <a:r>
              <a:rPr sz="800" i="1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ASEAN</a:t>
            </a:r>
            <a:r>
              <a:rPr sz="800" i="1" spc="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(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Protect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),</a:t>
            </a:r>
            <a:r>
              <a:rPr sz="800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2020,</a:t>
            </a:r>
            <a:r>
              <a:rPr sz="8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hlm.</a:t>
            </a:r>
            <a:r>
              <a:rPr sz="800" spc="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13.</a:t>
            </a:r>
            <a:endParaRPr sz="8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buAutoNum type="arabicPlain" startAt="82"/>
              <a:tabLst>
                <a:tab pos="229235" algn="l"/>
              </a:tabLst>
            </a:pP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Sambutan</a:t>
            </a:r>
            <a:r>
              <a:rPr sz="800" spc="1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Direktur</a:t>
            </a:r>
            <a:r>
              <a:rPr sz="800" spc="1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Pemberdayaan</a:t>
            </a:r>
            <a:r>
              <a:rPr sz="800" spc="1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Konsumen</a:t>
            </a:r>
            <a:r>
              <a:rPr sz="800" spc="1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dalam</a:t>
            </a:r>
            <a:r>
              <a:rPr sz="800" spc="1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Pembukaan</a:t>
            </a:r>
            <a:r>
              <a:rPr sz="800" spc="1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Bimbingan</a:t>
            </a:r>
            <a:r>
              <a:rPr sz="800" spc="1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Teknis</a:t>
            </a:r>
            <a:r>
              <a:rPr sz="800" spc="1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SDM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Bagi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Anggota BPSK,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Bandung tanggal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Maret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2020.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2535555">
              <a:lnSpc>
                <a:spcPct val="100000"/>
              </a:lnSpc>
              <a:spcBef>
                <a:spcPts val="5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81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82  </a:t>
            </a:r>
            <a:r>
              <a:rPr sz="10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506159"/>
            <a:ext cx="4201160" cy="36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Tabel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1.</a:t>
            </a:r>
            <a:r>
              <a:rPr sz="900" spc="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Klausula</a:t>
            </a:r>
            <a:r>
              <a:rPr sz="900" spc="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r>
              <a:rPr sz="900" spc="1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yang</a:t>
            </a:r>
            <a:r>
              <a:rPr sz="900" spc="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dilarang</a:t>
            </a:r>
            <a:r>
              <a:rPr sz="900" spc="1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berdasarkan</a:t>
            </a:r>
            <a:r>
              <a:rPr sz="900" spc="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Pasal</a:t>
            </a:r>
            <a:r>
              <a:rPr sz="900" spc="1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18</a:t>
            </a:r>
            <a:r>
              <a:rPr sz="900" spc="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ayat 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(1)</a:t>
            </a:r>
            <a:r>
              <a:rPr sz="900" spc="1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UUPK</a:t>
            </a:r>
            <a:r>
              <a:rPr sz="900" spc="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karena </a:t>
            </a:r>
            <a:r>
              <a:rPr sz="900" spc="-1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memuat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klausula eksonerasi</a:t>
            </a:r>
            <a:endParaRPr sz="9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5999" y="974619"/>
          <a:ext cx="4179570" cy="6000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/>
                <a:gridCol w="897255"/>
                <a:gridCol w="1489710"/>
                <a:gridCol w="1495424"/>
              </a:tblGrid>
              <a:tr h="608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50" b="1" spc="-114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7785" indent="-1905" algn="just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(delapan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macam 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 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ole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asal  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UUPK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875"/>
                        </a:spcBef>
                      </a:pPr>
                      <a:r>
                        <a:rPr sz="850" b="1" spc="-1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Contoh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90805" marR="83820" algn="ctr"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UUPK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89230" marR="53340" indent="-128905">
                        <a:lnSpc>
                          <a:spcPts val="1000"/>
                        </a:lnSpc>
                      </a:pP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umusa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  seharus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memuat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404495">
                        <a:lnSpc>
                          <a:spcPts val="969"/>
                        </a:lnSpc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227966">
                <a:tc gridSpan="4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ISI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USUL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D88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469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34925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menyatakan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lihan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tanggung  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07950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ab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n,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tindaka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eledo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endir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esponden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agen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aupu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3510" marR="113030" indent="-108585">
                        <a:lnSpc>
                          <a:spcPts val="1000"/>
                        </a:lnSpc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ajeme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akan  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aan 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ang-ba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a.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ang-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37465">
                        <a:lnSpc>
                          <a:spcPts val="100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menjadi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tanggung  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pemili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38735" indent="-108585">
                        <a:lnSpc>
                          <a:spcPts val="1000"/>
                        </a:lnSpc>
                        <a:spcBef>
                          <a:spcPts val="56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bertanggung  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erugian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apapu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ditimbul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rlamba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pengangkutan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ini,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termasuk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rlamba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penumpan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rlamba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ahan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bagasi.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227329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ab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n,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135890">
                        <a:lnSpc>
                          <a:spcPts val="100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tindaka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eledo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endir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esponden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sub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age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aupu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ka,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35560">
                        <a:lnSpc>
                          <a:spcPts val="1000"/>
                        </a:lnSpc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ecuali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membukti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sebaliknya.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85725" indent="-108585">
                        <a:lnSpc>
                          <a:spcPts val="1000"/>
                        </a:lnSpc>
                        <a:spcBef>
                          <a:spcPts val="570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ajeme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bertanggung  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bentuk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ang-ba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lain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ecuali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manajemen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membukti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esalahan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43510" marR="111760" indent="-108585">
                        <a:lnSpc>
                          <a:spcPts val="1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bertanggungj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ab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rugia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ditimbul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keterlambatan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pengangkutan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ecuali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ut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159385">
                        <a:lnSpc>
                          <a:spcPts val="1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membukti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rlamba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es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kesalahannya.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  <a:tr h="9349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31750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  menolak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ahan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embali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dibeli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onsumen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46355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sudah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dibeli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 bole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embali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3510" marR="214629" indent="-108585">
                        <a:lnSpc>
                          <a:spcPts val="1000"/>
                        </a:lnSpc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ege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Anda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membelinya.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1285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sudah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dibeli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boleh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embali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pa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ling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24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pembayaran.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184150" indent="-108585">
                        <a:lnSpc>
                          <a:spcPts val="1000"/>
                        </a:lnSpc>
                        <a:spcBef>
                          <a:spcPts val="570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ege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ebelum  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membeli.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  <a:tr h="675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31750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  menolak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ahan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embali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85725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asilitas  k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edit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(KPR)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emudian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hari  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estasi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91440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asilitas  k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edit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(KPR)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emudian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hari  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estasi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299" y="512516"/>
            <a:ext cx="2903855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sz="1800" spc="-10" dirty="0"/>
              <a:t>Gambaran </a:t>
            </a:r>
            <a:r>
              <a:rPr sz="1800" spc="-5" dirty="0"/>
              <a:t>Umum tentang </a:t>
            </a:r>
            <a:r>
              <a:rPr sz="1800" dirty="0"/>
              <a:t> </a:t>
            </a:r>
            <a:r>
              <a:rPr sz="1800" spc="-5" dirty="0"/>
              <a:t>Perjanjian,</a:t>
            </a:r>
            <a:r>
              <a:rPr sz="1800" spc="-40" dirty="0"/>
              <a:t> </a:t>
            </a:r>
            <a:r>
              <a:rPr sz="1800" spc="-5" dirty="0"/>
              <a:t>Perjanjian</a:t>
            </a:r>
            <a:r>
              <a:rPr sz="1800" spc="-35" dirty="0"/>
              <a:t> </a:t>
            </a:r>
            <a:r>
              <a:rPr sz="1800" spc="-15" dirty="0"/>
              <a:t>Baku </a:t>
            </a:r>
            <a:r>
              <a:rPr sz="1800" spc="-380" dirty="0"/>
              <a:t> </a:t>
            </a:r>
            <a:r>
              <a:rPr sz="1800" spc="-5" dirty="0"/>
              <a:t>dan</a:t>
            </a:r>
            <a:r>
              <a:rPr sz="1800" spc="-10" dirty="0"/>
              <a:t> </a:t>
            </a:r>
            <a:r>
              <a:rPr sz="1800" dirty="0"/>
              <a:t>Klausula</a:t>
            </a:r>
            <a:r>
              <a:rPr sz="1800" spc="-5" dirty="0"/>
              <a:t> </a:t>
            </a:r>
            <a:r>
              <a:rPr sz="1800" spc="-15" dirty="0"/>
              <a:t>Baku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75995" y="1553527"/>
            <a:ext cx="4176395" cy="230504"/>
          </a:xfrm>
          <a:prstGeom prst="rect">
            <a:avLst/>
          </a:prstGeom>
          <a:solidFill>
            <a:srgbClr val="E3322A"/>
          </a:solidFill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sz="1300" b="1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sz="13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mbria"/>
                <a:cs typeface="Cambria"/>
              </a:rPr>
              <a:t>Perjanjian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995" y="1834349"/>
            <a:ext cx="4176395" cy="206375"/>
          </a:xfrm>
          <a:prstGeom prst="rect">
            <a:avLst/>
          </a:prstGeom>
          <a:solidFill>
            <a:srgbClr val="F9D7C8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a.</a:t>
            </a:r>
            <a:r>
              <a:rPr sz="1100" b="1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Calibri"/>
                <a:cs typeface="Calibri"/>
              </a:rPr>
              <a:t>Pengertian</a:t>
            </a:r>
            <a:r>
              <a:rPr sz="11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999" y="674016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5199" y="2110620"/>
            <a:ext cx="4341495" cy="5225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1066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perjanjian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dengan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mengikatkan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dirinya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terhadap satu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lain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lebih (Pasal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1313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Perdata)</a:t>
            </a:r>
            <a:r>
              <a:rPr sz="825" spc="-7" baseline="35353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Definisi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ini mengandung kelemahan,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lain:</a:t>
            </a:r>
            <a:endParaRPr sz="1000">
              <a:latin typeface="Calibri"/>
              <a:cs typeface="Calibri"/>
            </a:endParaRPr>
          </a:p>
          <a:p>
            <a:pPr marL="482600" marR="107314" indent="-216535" algn="just">
              <a:lnSpc>
                <a:spcPct val="110800"/>
              </a:lnSpc>
              <a:spcBef>
                <a:spcPts val="284"/>
              </a:spcBef>
              <a:buChar char="•"/>
              <a:tabLst>
                <a:tab pos="483234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‘perbuatan’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menunjuk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pula pada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perbuatan tidak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melanggar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hukum, seharusnya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‘perbuatan’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diganti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‘persetujuan’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‘kesepakatan’;</a:t>
            </a:r>
            <a:endParaRPr sz="1000">
              <a:latin typeface="Calibri"/>
              <a:cs typeface="Calibri"/>
            </a:endParaRPr>
          </a:p>
          <a:p>
            <a:pPr marL="482600" marR="105410" indent="-216535" algn="just">
              <a:lnSpc>
                <a:spcPct val="110800"/>
              </a:lnSpc>
              <a:buChar char="•"/>
              <a:tabLst>
                <a:tab pos="483234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‘orang’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menunjuk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manusia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subyek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padahal selain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manusia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‘badan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hukum’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termasuk subyek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dapat membuat suatu perjanjian.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Orang atau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badan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dapat disebut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sebagai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 dalam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suatu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perjanjian;</a:t>
            </a:r>
            <a:endParaRPr sz="1000">
              <a:latin typeface="Calibri"/>
              <a:cs typeface="Calibri"/>
            </a:endParaRPr>
          </a:p>
          <a:p>
            <a:pPr marL="482600" marR="106045" indent="-216535" algn="just">
              <a:lnSpc>
                <a:spcPct val="110800"/>
              </a:lnSpc>
              <a:buChar char="•"/>
              <a:tabLst>
                <a:tab pos="483234" algn="l"/>
              </a:tabLst>
            </a:pP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‘mengikatkan’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kehendak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mengikatkan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hanya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berasal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dari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satu </a:t>
            </a:r>
            <a:r>
              <a:rPr sz="10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pihak,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kata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 diganti dengan frasa ‘saling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mengikatkan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diri’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berarti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terjadi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konsensus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antar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pihak;</a:t>
            </a:r>
            <a:endParaRPr sz="1000">
              <a:latin typeface="Calibri"/>
              <a:cs typeface="Calibri"/>
            </a:endParaRPr>
          </a:p>
          <a:p>
            <a:pPr marL="482600" marR="107314" indent="-216535" algn="just">
              <a:lnSpc>
                <a:spcPct val="110800"/>
              </a:lnSpc>
              <a:buChar char="•"/>
              <a:tabLst>
                <a:tab pos="483234" algn="l"/>
              </a:tabLst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menyebut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tujuan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seharusnya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disebutkan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tujuan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pembuatan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tersebut,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yaitu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menimbulkan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perikatan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para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membuat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perjanjian.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Perikatan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merupakan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 hukum antara para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 dalam perjanjian yang menimbulkan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hak dan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kewajiban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masing-masing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pihak,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jika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dilanggar akan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terdapat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sanksi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dikenakan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kepada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pelanggar.</a:t>
            </a:r>
            <a:endParaRPr sz="1000">
              <a:latin typeface="Calibri"/>
              <a:cs typeface="Calibri"/>
            </a:endParaRPr>
          </a:p>
          <a:p>
            <a:pPr marL="266700" marR="104775" algn="just">
              <a:lnSpc>
                <a:spcPct val="1108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Dengan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demikian,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perjanjian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kesepakatan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antara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dua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atau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lebih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pihak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yang saling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mengikatkan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diri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sehingga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timbul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perikatan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antara para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 pihak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66700" marR="106045" algn="just">
              <a:lnSpc>
                <a:spcPct val="110800"/>
              </a:lnSpc>
              <a:spcBef>
                <a:spcPts val="70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KUH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tidak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mengatur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tentang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pengertian</a:t>
            </a:r>
            <a:r>
              <a:rPr sz="10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(definisi)</a:t>
            </a:r>
            <a:r>
              <a:rPr sz="1000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perikatan,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sehingga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pengertian yang diterima dalam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praktik</a:t>
            </a:r>
            <a:r>
              <a:rPr sz="100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Hukum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Perdata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di</a:t>
            </a:r>
            <a:r>
              <a:rPr sz="1000" spc="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Indonesia,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yaitu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perikatan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adalah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hubungan</a:t>
            </a:r>
            <a:r>
              <a:rPr sz="1000" spc="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hukum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</a:t>
            </a:r>
            <a:r>
              <a:rPr sz="10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menimbulkan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Calibri"/>
              <a:cs typeface="Calibri"/>
            </a:endParaRPr>
          </a:p>
          <a:p>
            <a:pPr marL="50800" marR="105410">
              <a:lnSpc>
                <a:spcPct val="100000"/>
              </a:lnSpc>
              <a:tabLst>
                <a:tab pos="266700" algn="l"/>
              </a:tabLst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3	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R.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Subekti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R.</a:t>
            </a:r>
            <a:r>
              <a:rPr sz="800" spc="8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Tjitrosudibio,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Kitab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Undang</a:t>
            </a:r>
            <a:r>
              <a:rPr sz="8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Undang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Hukum</a:t>
            </a:r>
            <a:r>
              <a:rPr sz="800" spc="8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Perdata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(KUH</a:t>
            </a:r>
            <a:r>
              <a:rPr sz="800" spc="8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Perdata),</a:t>
            </a:r>
            <a:r>
              <a:rPr sz="8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Cambria"/>
                <a:cs typeface="Cambria"/>
              </a:rPr>
              <a:t>PT. </a:t>
            </a:r>
            <a:r>
              <a:rPr sz="800" spc="-1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Pradnya Paramita,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Cetakan keduapuluh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lima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1992, hlm. 282.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mbria"/>
              <a:cs typeface="Cambria"/>
            </a:endParaRPr>
          </a:p>
          <a:p>
            <a:pPr marL="50800">
              <a:lnSpc>
                <a:spcPct val="100000"/>
              </a:lnSpc>
              <a:tabLst>
                <a:tab pos="290195" algn="l"/>
              </a:tabLst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2	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22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04252" y="0"/>
            <a:ext cx="756285" cy="1079500"/>
          </a:xfrm>
          <a:custGeom>
            <a:avLst/>
            <a:gdLst/>
            <a:ahLst/>
            <a:cxnLst/>
            <a:rect l="l" t="t" r="r" b="b"/>
            <a:pathLst>
              <a:path w="756285" h="1079500">
                <a:moveTo>
                  <a:pt x="755992" y="0"/>
                </a:moveTo>
                <a:lnTo>
                  <a:pt x="0" y="0"/>
                </a:lnTo>
                <a:lnTo>
                  <a:pt x="0" y="898999"/>
                </a:lnTo>
                <a:lnTo>
                  <a:pt x="2812" y="927124"/>
                </a:lnTo>
                <a:lnTo>
                  <a:pt x="22499" y="988998"/>
                </a:lnTo>
                <a:lnTo>
                  <a:pt x="75936" y="1050872"/>
                </a:lnTo>
                <a:lnTo>
                  <a:pt x="179997" y="1078997"/>
                </a:lnTo>
                <a:lnTo>
                  <a:pt x="575995" y="1078997"/>
                </a:lnTo>
                <a:lnTo>
                  <a:pt x="604120" y="1076184"/>
                </a:lnTo>
                <a:lnTo>
                  <a:pt x="665994" y="1056497"/>
                </a:lnTo>
                <a:lnTo>
                  <a:pt x="727868" y="1003060"/>
                </a:lnTo>
                <a:lnTo>
                  <a:pt x="755992" y="898999"/>
                </a:lnTo>
                <a:lnTo>
                  <a:pt x="755992" y="0"/>
                </a:lnTo>
                <a:close/>
              </a:path>
            </a:pathLst>
          </a:custGeom>
          <a:solidFill>
            <a:srgbClr val="E33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3581" y="447620"/>
            <a:ext cx="17780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13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endParaRPr sz="4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83</a:t>
            </a:r>
            <a:endParaRPr sz="10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999" y="576003"/>
          <a:ext cx="4179570" cy="640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/>
                <a:gridCol w="897255"/>
                <a:gridCol w="1489710"/>
                <a:gridCol w="1495424"/>
              </a:tblGrid>
              <a:tr h="608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50" b="1" spc="-114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7785" indent="-1905" algn="just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(delapan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macam 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 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ole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asal  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UUPK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875"/>
                        </a:spcBef>
                      </a:pPr>
                      <a:r>
                        <a:rPr sz="850" b="1" spc="-1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Contoh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90805" marR="83820" algn="ctr"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UUPK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89230" marR="53340" indent="-128905">
                        <a:lnSpc>
                          <a:spcPts val="1000"/>
                        </a:lnSpc>
                      </a:pP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umusa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  seharus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memuat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404495">
                        <a:lnSpc>
                          <a:spcPts val="969"/>
                        </a:lnSpc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415019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  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jas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dibeli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konsumen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40005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sana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hadap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bank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kibat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timbul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utan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ligus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rupakan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  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  san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aimana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14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t-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entuan-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erjanjian.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(cat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penulis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: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14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2: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an,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eluru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menjadi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  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milik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menuntut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embali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eluru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ebagian  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ebut).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rjadi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entuan  ini,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menuntut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membebas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tuntuta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156210">
                        <a:lnSpc>
                          <a:spcPts val="100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bentuk  apapu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66040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sana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hadap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bank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kibat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timbul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utan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  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perjanjia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aiman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ur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1243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a,  berup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rugi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Pihak,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menuntut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membebas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  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tuntuta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apapu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ait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tersebut.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ADDD0"/>
                    </a:solidFill>
                  </a:tcPr>
                </a:tc>
              </a:tr>
              <a:tr h="16424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39370" indent="-108585">
                        <a:lnSpc>
                          <a:spcPts val="1000"/>
                        </a:lnSpc>
                        <a:spcBef>
                          <a:spcPts val="31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diminta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etuju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rtulis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eluru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  dib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  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pertam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menjadi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milik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menuntut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embali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eluru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ebagian  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66040" indent="-108585">
                        <a:lnSpc>
                          <a:spcPts val="1000"/>
                        </a:lnSpc>
                        <a:spcBef>
                          <a:spcPts val="320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diminta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etuju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rtulis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eluru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  dib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pertam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hitun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aiman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ur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1243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a,  berup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rugi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84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999" y="576003"/>
          <a:ext cx="4179570" cy="640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/>
                <a:gridCol w="897255"/>
                <a:gridCol w="1489710"/>
                <a:gridCol w="1495424"/>
              </a:tblGrid>
              <a:tr h="608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50" b="1" spc="-114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7785" indent="-1905" algn="just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(delapan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macam 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 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ole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asal  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UUPK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875"/>
                        </a:spcBef>
                      </a:pPr>
                      <a:r>
                        <a:rPr sz="850" b="1" spc="-1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Contoh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90805" marR="83820" algn="ctr"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UUPK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89230" marR="53340" indent="-128905">
                        <a:lnSpc>
                          <a:spcPts val="1000"/>
                        </a:lnSpc>
                      </a:pP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umusa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  seharus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memuat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404495">
                        <a:lnSpc>
                          <a:spcPts val="969"/>
                        </a:lnSpc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40379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4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155575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menyatakan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pemberia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uasa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onsumen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langsun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pun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5560" marR="29209">
                        <a:lnSpc>
                          <a:spcPts val="100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langsun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tindaka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epihak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aitan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5560" marR="172720">
                        <a:lnSpc>
                          <a:spcPts val="1000"/>
                        </a:lnSpc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dibeli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angsuran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123189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denda,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ajiban  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bulan  beturut-turu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lebih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saja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  memberi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bukt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up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5560" marR="27940">
                        <a:lnSpc>
                          <a:spcPts val="100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 pertam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perjanjian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5560" marR="82550">
                        <a:lnSpc>
                          <a:spcPts val="1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rlu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lagi  perin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apapun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rlu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putusan  pen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adilan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pertama  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ligus 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mer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paka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uas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5560" marR="29845">
                        <a:lnSpc>
                          <a:spcPts val="1000"/>
                        </a:lnSpc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aiman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ur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14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t-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5560" marR="121920">
                        <a:lnSpc>
                          <a:spcPts val="1000"/>
                        </a:lnSpc>
                      </a:pP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kedua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pada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saat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terjadinya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 pertam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entuan  ini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menuntut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membebas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epenuh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pertam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tuntuta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apapun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5560" marR="93980">
                        <a:lnSpc>
                          <a:spcPts val="1000"/>
                        </a:lnSpc>
                      </a:pP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tersebut.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56515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denda,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lai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beturut-turut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lebih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saja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memberi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bukti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pertam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perjanjia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ini.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erugian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kibat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itun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1243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UH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berup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rugi,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  <a:tr h="17547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5.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72390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perihal  pembuktia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hilang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egunaan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peman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jasa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dibeli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konsumen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36195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hitun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umah  Susu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dijual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erjanjian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Luas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Semi  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os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Sehubun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hal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etuj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epakat  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tuntutan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/a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apapu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elisi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Sem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i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oss</a:t>
                      </a:r>
                      <a:r>
                        <a:rPr sz="850" i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Net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i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umah  Susun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maupun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luas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Sertipikat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18110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hitun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satuan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rumah  susun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cantum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rtipi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85</a:t>
            </a:r>
            <a:endParaRPr sz="10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999" y="576003"/>
          <a:ext cx="4179570" cy="640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/>
                <a:gridCol w="897255"/>
                <a:gridCol w="1489710"/>
                <a:gridCol w="1495424"/>
              </a:tblGrid>
              <a:tr h="608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50" b="1" spc="-114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7785" indent="-1905" algn="just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(delapan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macam 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 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ole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asal  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UUPK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875"/>
                        </a:spcBef>
                      </a:pPr>
                      <a:r>
                        <a:rPr sz="850" b="1" spc="-1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Contoh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90805" marR="83820" algn="ctr"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UUPK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89230" marR="53340" indent="-128905">
                        <a:lnSpc>
                          <a:spcPts val="1000"/>
                        </a:lnSpc>
                      </a:pP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umusa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  seharus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memuat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404495">
                        <a:lnSpc>
                          <a:spcPts val="969"/>
                        </a:lnSpc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5792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27940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itun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emeliha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etuj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tundu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luas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oss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cantum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  perjanjia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327025" indent="-108585">
                        <a:lnSpc>
                          <a:spcPts val="1000"/>
                        </a:lnSpc>
                        <a:spcBef>
                          <a:spcPts val="570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melangsun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menandat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jual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133350">
                        <a:lnSpc>
                          <a:spcPts val="100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bel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melen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ume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maupun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  lain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rlu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an/  penanda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jual  bel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JB)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sud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  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itahuan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rtuli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rtama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mengenai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jadua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sanaan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penanda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jual  bel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JB),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kibat  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ris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rtunda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penanda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beli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JB)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menjadi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beban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tanggungj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27940">
                        <a:lnSpc>
                          <a:spcPts val="1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rtama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ejumla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rtunda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penanda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anan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bel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JB)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ebut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etapi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  pad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penundaan  penanda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beli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JB)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ebesa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5%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harus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ebelu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  jua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bel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ditandat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ani.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77470" indent="-108585">
                        <a:lnSpc>
                          <a:spcPts val="1000"/>
                        </a:lnSpc>
                        <a:spcBef>
                          <a:spcPts val="56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rusa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ebut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sa/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rbaik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beng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ditunjuk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esmi,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menanggung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perbai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30810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hitun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pemeliha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suai  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banguna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cantum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rtipi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43510" marR="177165" indent="-108585" algn="just">
                        <a:lnSpc>
                          <a:spcPts val="1000"/>
                        </a:lnSpc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penanda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  jua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bel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satuan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rumah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susun,  dis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43510" marR="83185" indent="-108585">
                        <a:lnSpc>
                          <a:spcPts val="1000"/>
                        </a:lnSpc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rusa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ebut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sa/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rbaik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beng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ditunjuk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esmi,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ansi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59690">
                        <a:lnSpc>
                          <a:spcPts val="1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menanggung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perbai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  dila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penilaia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standar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86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999" y="576003"/>
          <a:ext cx="4179570" cy="640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/>
                <a:gridCol w="897255"/>
                <a:gridCol w="1489710"/>
                <a:gridCol w="1495424"/>
              </a:tblGrid>
              <a:tr h="608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50" b="1" spc="-114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7785" indent="-1905" algn="just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(delapan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macam 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 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ole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asal  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UUPK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875"/>
                        </a:spcBef>
                      </a:pPr>
                      <a:r>
                        <a:rPr sz="850" b="1" spc="-1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Contoh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90805" marR="83820" algn="ctr"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UUPK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89230" marR="53340" indent="-128905">
                        <a:lnSpc>
                          <a:spcPts val="1000"/>
                        </a:lnSpc>
                      </a:pP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umusa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  seharus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memuat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404495">
                        <a:lnSpc>
                          <a:spcPts val="969"/>
                        </a:lnSpc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5792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6.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36195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usaha  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angi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harta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onsumen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menjadi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ek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bel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jasa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71120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mendahulu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ajiban  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ini,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uh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empo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a,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jumla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penuh 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ANJIA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ini,  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  mengguna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perist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a-per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ist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apapun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77470">
                        <a:lnSpc>
                          <a:spcPts val="100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eadaan  mema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fo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i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eu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rjad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menunda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66675">
                        <a:lnSpc>
                          <a:spcPts val="1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suatu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aiman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sud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ANJIA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merupa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bukti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mpu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mengenai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memenuhi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ajiban-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menururt  PE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ANJIA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itu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dibutuh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egu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apapu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 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juru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sita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pengadilan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ditunjuk  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AHA.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29209" indent="-108585">
                        <a:lnSpc>
                          <a:spcPts val="1000"/>
                        </a:lnSpc>
                        <a:spcBef>
                          <a:spcPts val="570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 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klaim  pelang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pertanggungj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227329">
                        <a:lnSpc>
                          <a:spcPts val="100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oper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hubun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anan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omuni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eluler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208279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ajiban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memenuhi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ajiban  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ini,  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  mengguna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115570">
                        <a:lnSpc>
                          <a:spcPts val="100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perist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ermasuk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eadaan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fo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  </a:t>
                      </a:r>
                      <a:r>
                        <a:rPr sz="850" i="1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majeure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).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43510" marR="28575" indent="-108585">
                        <a:lnSpc>
                          <a:spcPts val="1000"/>
                        </a:lnSpc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klaim  pelang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pertanggungj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oper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anan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omuni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elule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ecuali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  membukti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kesalahannya.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87</a:t>
            </a:r>
            <a:endParaRPr sz="10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999" y="576003"/>
          <a:ext cx="4179570" cy="640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/>
                <a:gridCol w="897255"/>
                <a:gridCol w="1489710"/>
                <a:gridCol w="1495424"/>
              </a:tblGrid>
              <a:tr h="608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50" b="1" spc="-114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7785" indent="-1905" algn="just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(delapan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macam 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 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ole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asal  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UUPK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875"/>
                        </a:spcBef>
                      </a:pPr>
                      <a:r>
                        <a:rPr sz="850" b="1" spc="-1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Contoh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90805" marR="83820" algn="ctr"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(1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UUPK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89230" marR="53340" indent="-128905">
                        <a:lnSpc>
                          <a:spcPts val="1000"/>
                        </a:lnSpc>
                      </a:pP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umusa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  seharus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memuat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404495">
                        <a:lnSpc>
                          <a:spcPts val="969"/>
                        </a:lnSpc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40549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7.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140335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menyatakan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tunduknya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berup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baru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tambahan,  lanjuta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pengubahan  lanjuta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5560" marR="77470">
                        <a:lnSpc>
                          <a:spcPts val="1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dibuat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onsumen  meman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jasa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dibeli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64135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tu-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perubahan,  penambaha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pembaharuan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t-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entuan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umu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ening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etiap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124460">
                        <a:lnSpc>
                          <a:spcPts val="100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jeni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ening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jenis  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oduk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diguna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tanpa  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40005">
                        <a:lnSpc>
                          <a:spcPts val="1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memberitahu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rlebi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dahulu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pemili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ening.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50800" indent="-108585">
                        <a:lnSpc>
                          <a:spcPts val="1000"/>
                        </a:lnSpc>
                        <a:spcBef>
                          <a:spcPts val="570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perubahan,  penambahan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pembaharuan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ebut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merupa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bagia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rpisah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rupakan 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satu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esatuan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Umum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ening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rta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uhi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epenuh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emilik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Rekening.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69850" indent="-108585">
                        <a:lnSpc>
                          <a:spcPts val="1000"/>
                        </a:lnSpc>
                        <a:spcBef>
                          <a:spcPts val="56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ertanggung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tundu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hadap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berup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baru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tambahan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lanjuta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pengubaha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lanjuta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dibuat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penanggung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tanpa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kesepakatan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tertanggung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pertanggun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asuransi.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45720" indent="-108585">
                        <a:lnSpc>
                          <a:spcPts val="1000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a-dakan  perubahan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penambaha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pembaharua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umu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embu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ening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pada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jeni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ening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jeni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oduk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diguna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Bank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ajiba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memberitahu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rlebi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dahulu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pemili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ening.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43510" marR="56515" indent="-108585">
                        <a:lnSpc>
                          <a:spcPts val="1000"/>
                        </a:lnSpc>
                        <a:spcBef>
                          <a:spcPts val="570"/>
                        </a:spcBef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perubahan,  penambahan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pembaharuan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kontrak,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maka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hal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tersebut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wajib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itahu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rlebi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dahulu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emilik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ening.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Clr>
                          <a:srgbClr val="231F20"/>
                        </a:buClr>
                        <a:buFont typeface="Symbol"/>
                        <a:buChar char=""/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3510" marR="99695" indent="-108585">
                        <a:lnSpc>
                          <a:spcPts val="1000"/>
                        </a:lnSpc>
                        <a:buFont typeface="Symbol"/>
                        <a:buChar char=""/>
                        <a:tabLst>
                          <a:tab pos="144145" algn="l"/>
                        </a:tabLst>
                      </a:pP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ertanggung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tundu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hadap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berup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baru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tambahan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lanjuta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pengubaha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lanjuta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dibuat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  mendapat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etujua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tertanggung.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  <a:tr h="17377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8.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67945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usah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 pembebana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jamina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hadap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dibeli  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onsumen  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28575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persetujua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uas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ggu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nakan,  memanfaatka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men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gi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nfor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asika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pr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badi/  informas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bekerjasama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aitan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og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am-p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og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komersial.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173990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</a:t>
                      </a:r>
                      <a:r>
                        <a:rPr sz="850" b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uas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ggu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nakan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memanfaatkan  da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menginformasika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data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5560" marR="28575">
                        <a:lnSpc>
                          <a:spcPts val="1000"/>
                        </a:lnSpc>
                      </a:pP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pr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b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badi/</a:t>
                      </a:r>
                      <a:r>
                        <a:rPr sz="850" b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informasi</a:t>
                      </a:r>
                      <a:r>
                        <a:rPr sz="850" b="1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artu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erjasama  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rlebi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dahulu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2824" y="761570"/>
            <a:ext cx="4189095" cy="2219325"/>
            <a:chOff x="572824" y="761570"/>
            <a:chExt cx="4189095" cy="2219325"/>
          </a:xfrm>
        </p:grpSpPr>
        <p:sp>
          <p:nvSpPr>
            <p:cNvPr id="3" name="object 3"/>
            <p:cNvSpPr/>
            <p:nvPr/>
          </p:nvSpPr>
          <p:spPr>
            <a:xfrm>
              <a:off x="579170" y="764742"/>
              <a:ext cx="4176395" cy="2058035"/>
            </a:xfrm>
            <a:custGeom>
              <a:avLst/>
              <a:gdLst/>
              <a:ahLst/>
              <a:cxnLst/>
              <a:rect l="l" t="t" r="r" b="b"/>
              <a:pathLst>
                <a:path w="4176395" h="2058035">
                  <a:moveTo>
                    <a:pt x="2087994" y="0"/>
                  </a:moveTo>
                  <a:lnTo>
                    <a:pt x="0" y="0"/>
                  </a:lnTo>
                  <a:lnTo>
                    <a:pt x="0" y="2057984"/>
                  </a:lnTo>
                  <a:lnTo>
                    <a:pt x="2087994" y="2057984"/>
                  </a:lnTo>
                  <a:lnTo>
                    <a:pt x="2087994" y="0"/>
                  </a:lnTo>
                  <a:close/>
                </a:path>
                <a:path w="4176395" h="2058035">
                  <a:moveTo>
                    <a:pt x="4176001" y="0"/>
                  </a:moveTo>
                  <a:lnTo>
                    <a:pt x="2088007" y="0"/>
                  </a:lnTo>
                  <a:lnTo>
                    <a:pt x="2088007" y="2057984"/>
                  </a:lnTo>
                  <a:lnTo>
                    <a:pt x="4176001" y="2057984"/>
                  </a:lnTo>
                  <a:lnTo>
                    <a:pt x="4176001" y="0"/>
                  </a:lnTo>
                  <a:close/>
                </a:path>
              </a:pathLst>
            </a:custGeom>
            <a:solidFill>
              <a:srgbClr val="FAD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170" y="2822727"/>
              <a:ext cx="4176395" cy="158115"/>
            </a:xfrm>
            <a:custGeom>
              <a:avLst/>
              <a:gdLst/>
              <a:ahLst/>
              <a:cxnLst/>
              <a:rect l="l" t="t" r="r" b="b"/>
              <a:pathLst>
                <a:path w="4176395" h="158114">
                  <a:moveTo>
                    <a:pt x="2087994" y="0"/>
                  </a:moveTo>
                  <a:lnTo>
                    <a:pt x="0" y="0"/>
                  </a:lnTo>
                  <a:lnTo>
                    <a:pt x="0" y="157721"/>
                  </a:lnTo>
                  <a:lnTo>
                    <a:pt x="2087994" y="157721"/>
                  </a:lnTo>
                  <a:lnTo>
                    <a:pt x="2087994" y="0"/>
                  </a:lnTo>
                  <a:close/>
                </a:path>
                <a:path w="4176395" h="158114">
                  <a:moveTo>
                    <a:pt x="4176001" y="0"/>
                  </a:moveTo>
                  <a:lnTo>
                    <a:pt x="2088007" y="0"/>
                  </a:lnTo>
                  <a:lnTo>
                    <a:pt x="2088007" y="157721"/>
                  </a:lnTo>
                  <a:lnTo>
                    <a:pt x="4176001" y="157721"/>
                  </a:lnTo>
                  <a:lnTo>
                    <a:pt x="4176001" y="0"/>
                  </a:lnTo>
                  <a:close/>
                </a:path>
              </a:pathLst>
            </a:custGeom>
            <a:solidFill>
              <a:srgbClr val="FC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999" y="764745"/>
              <a:ext cx="2091689" cy="0"/>
            </a:xfrm>
            <a:custGeom>
              <a:avLst/>
              <a:gdLst/>
              <a:ahLst/>
              <a:cxnLst/>
              <a:rect l="l" t="t" r="r" b="b"/>
              <a:pathLst>
                <a:path w="2091689">
                  <a:moveTo>
                    <a:pt x="0" y="0"/>
                  </a:moveTo>
                  <a:lnTo>
                    <a:pt x="209116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9174" y="767922"/>
              <a:ext cx="0" cy="2051685"/>
            </a:xfrm>
            <a:custGeom>
              <a:avLst/>
              <a:gdLst/>
              <a:ahLst/>
              <a:cxnLst/>
              <a:rect l="l" t="t" r="r" b="b"/>
              <a:pathLst>
                <a:path h="2051685">
                  <a:moveTo>
                    <a:pt x="0" y="205163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67175" y="764745"/>
              <a:ext cx="2091689" cy="0"/>
            </a:xfrm>
            <a:custGeom>
              <a:avLst/>
              <a:gdLst/>
              <a:ahLst/>
              <a:cxnLst/>
              <a:rect l="l" t="t" r="r" b="b"/>
              <a:pathLst>
                <a:path w="2091689">
                  <a:moveTo>
                    <a:pt x="0" y="0"/>
                  </a:moveTo>
                  <a:lnTo>
                    <a:pt x="209116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67175" y="767922"/>
              <a:ext cx="0" cy="2051685"/>
            </a:xfrm>
            <a:custGeom>
              <a:avLst/>
              <a:gdLst/>
              <a:ahLst/>
              <a:cxnLst/>
              <a:rect l="l" t="t" r="r" b="b"/>
              <a:pathLst>
                <a:path h="2051685">
                  <a:moveTo>
                    <a:pt x="0" y="205163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5174" y="767922"/>
              <a:ext cx="0" cy="2051685"/>
            </a:xfrm>
            <a:custGeom>
              <a:avLst/>
              <a:gdLst/>
              <a:ahLst/>
              <a:cxnLst/>
              <a:rect l="l" t="t" r="r" b="b"/>
              <a:pathLst>
                <a:path h="2051685">
                  <a:moveTo>
                    <a:pt x="0" y="205163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72824" y="3162848"/>
            <a:ext cx="4189095" cy="1399540"/>
            <a:chOff x="572824" y="3162848"/>
            <a:chExt cx="4189095" cy="1399540"/>
          </a:xfrm>
        </p:grpSpPr>
        <p:sp>
          <p:nvSpPr>
            <p:cNvPr id="11" name="object 11"/>
            <p:cNvSpPr/>
            <p:nvPr/>
          </p:nvSpPr>
          <p:spPr>
            <a:xfrm>
              <a:off x="579170" y="3166021"/>
              <a:ext cx="4176395" cy="1238885"/>
            </a:xfrm>
            <a:custGeom>
              <a:avLst/>
              <a:gdLst/>
              <a:ahLst/>
              <a:cxnLst/>
              <a:rect l="l" t="t" r="r" b="b"/>
              <a:pathLst>
                <a:path w="4176395" h="1238885">
                  <a:moveTo>
                    <a:pt x="4176001" y="0"/>
                  </a:moveTo>
                  <a:lnTo>
                    <a:pt x="0" y="0"/>
                  </a:lnTo>
                  <a:lnTo>
                    <a:pt x="0" y="1238440"/>
                  </a:lnTo>
                  <a:lnTo>
                    <a:pt x="4176001" y="1238440"/>
                  </a:lnTo>
                  <a:lnTo>
                    <a:pt x="4176001" y="0"/>
                  </a:lnTo>
                  <a:close/>
                </a:path>
              </a:pathLst>
            </a:custGeom>
            <a:solidFill>
              <a:srgbClr val="FAD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170" y="4404461"/>
              <a:ext cx="4176395" cy="158115"/>
            </a:xfrm>
            <a:custGeom>
              <a:avLst/>
              <a:gdLst/>
              <a:ahLst/>
              <a:cxnLst/>
              <a:rect l="l" t="t" r="r" b="b"/>
              <a:pathLst>
                <a:path w="4176395" h="158114">
                  <a:moveTo>
                    <a:pt x="4176001" y="0"/>
                  </a:moveTo>
                  <a:lnTo>
                    <a:pt x="0" y="0"/>
                  </a:lnTo>
                  <a:lnTo>
                    <a:pt x="0" y="157721"/>
                  </a:lnTo>
                  <a:lnTo>
                    <a:pt x="4176001" y="157721"/>
                  </a:lnTo>
                  <a:lnTo>
                    <a:pt x="4176001" y="0"/>
                  </a:lnTo>
                  <a:close/>
                </a:path>
              </a:pathLst>
            </a:custGeom>
            <a:solidFill>
              <a:srgbClr val="FC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5999" y="3166023"/>
              <a:ext cx="2091689" cy="0"/>
            </a:xfrm>
            <a:custGeom>
              <a:avLst/>
              <a:gdLst/>
              <a:ahLst/>
              <a:cxnLst/>
              <a:rect l="l" t="t" r="r" b="b"/>
              <a:pathLst>
                <a:path w="2091689">
                  <a:moveTo>
                    <a:pt x="0" y="0"/>
                  </a:moveTo>
                  <a:lnTo>
                    <a:pt x="209116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9174" y="3169201"/>
              <a:ext cx="0" cy="1232535"/>
            </a:xfrm>
            <a:custGeom>
              <a:avLst/>
              <a:gdLst/>
              <a:ahLst/>
              <a:cxnLst/>
              <a:rect l="l" t="t" r="r" b="b"/>
              <a:pathLst>
                <a:path h="1232535">
                  <a:moveTo>
                    <a:pt x="0" y="123209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7175" y="3166023"/>
              <a:ext cx="2091689" cy="0"/>
            </a:xfrm>
            <a:custGeom>
              <a:avLst/>
              <a:gdLst/>
              <a:ahLst/>
              <a:cxnLst/>
              <a:rect l="l" t="t" r="r" b="b"/>
              <a:pathLst>
                <a:path w="2091689">
                  <a:moveTo>
                    <a:pt x="0" y="0"/>
                  </a:moveTo>
                  <a:lnTo>
                    <a:pt x="209116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55174" y="3169201"/>
              <a:ext cx="0" cy="1232535"/>
            </a:xfrm>
            <a:custGeom>
              <a:avLst/>
              <a:gdLst/>
              <a:ahLst/>
              <a:cxnLst/>
              <a:rect l="l" t="t" r="r" b="b"/>
              <a:pathLst>
                <a:path h="1232535">
                  <a:moveTo>
                    <a:pt x="0" y="123209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9174" y="579178"/>
            <a:ext cx="4176395" cy="186055"/>
          </a:xfrm>
          <a:prstGeom prst="rect">
            <a:avLst/>
          </a:prstGeom>
          <a:solidFill>
            <a:srgbClr val="E3322A"/>
          </a:solidFill>
          <a:ln w="6350">
            <a:solidFill>
              <a:srgbClr val="FFFFFF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210"/>
              </a:spcBef>
            </a:pPr>
            <a:r>
              <a:rPr sz="850" b="1" spc="-125" dirty="0">
                <a:solidFill>
                  <a:srgbClr val="FFFFFF"/>
                </a:solidFill>
                <a:latin typeface="Cambria"/>
                <a:cs typeface="Cambria"/>
              </a:rPr>
              <a:t>LETAK</a:t>
            </a:r>
            <a:r>
              <a:rPr sz="85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14" dirty="0">
                <a:solidFill>
                  <a:srgbClr val="FFFFFF"/>
                </a:solidFill>
                <a:latin typeface="Cambria"/>
                <a:cs typeface="Cambria"/>
              </a:rPr>
              <a:t>KLAUSULA</a:t>
            </a:r>
            <a:r>
              <a:rPr sz="85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20" dirty="0">
                <a:solidFill>
                  <a:srgbClr val="FFFFFF"/>
                </a:solidFill>
                <a:latin typeface="Cambria"/>
                <a:cs typeface="Cambria"/>
              </a:rPr>
              <a:t>BAKU</a:t>
            </a:r>
            <a:r>
              <a:rPr sz="85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00" dirty="0">
                <a:solidFill>
                  <a:srgbClr val="FFFFFF"/>
                </a:solidFill>
                <a:latin typeface="Cambria"/>
                <a:cs typeface="Cambria"/>
              </a:rPr>
              <a:t>SULIT</a:t>
            </a:r>
            <a:r>
              <a:rPr sz="85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14" dirty="0">
                <a:solidFill>
                  <a:srgbClr val="FFFFFF"/>
                </a:solidFill>
                <a:latin typeface="Cambria"/>
                <a:cs typeface="Cambria"/>
              </a:rPr>
              <a:t>TERLIHAT</a:t>
            </a:r>
            <a:r>
              <a:rPr sz="85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55" dirty="0">
                <a:solidFill>
                  <a:srgbClr val="FFFFFF"/>
                </a:solidFill>
                <a:latin typeface="Cambria"/>
                <a:cs typeface="Cambria"/>
              </a:rPr>
              <a:t>ATAU</a:t>
            </a:r>
            <a:r>
              <a:rPr sz="850" b="1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14" dirty="0">
                <a:solidFill>
                  <a:srgbClr val="FFFFFF"/>
                </a:solidFill>
                <a:latin typeface="Cambria"/>
                <a:cs typeface="Cambria"/>
              </a:rPr>
              <a:t>TIDAK</a:t>
            </a:r>
            <a:r>
              <a:rPr sz="85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45" dirty="0">
                <a:solidFill>
                  <a:srgbClr val="FFFFFF"/>
                </a:solidFill>
                <a:latin typeface="Cambria"/>
                <a:cs typeface="Cambria"/>
              </a:rPr>
              <a:t>DAPAT</a:t>
            </a:r>
            <a:r>
              <a:rPr sz="850" b="1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10" dirty="0">
                <a:solidFill>
                  <a:srgbClr val="FFFFFF"/>
                </a:solidFill>
                <a:latin typeface="Cambria"/>
                <a:cs typeface="Cambria"/>
              </a:rPr>
              <a:t>DIBACA</a:t>
            </a:r>
            <a:r>
              <a:rPr sz="85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10" dirty="0">
                <a:solidFill>
                  <a:srgbClr val="FFFFFF"/>
                </a:solidFill>
                <a:latin typeface="Cambria"/>
                <a:cs typeface="Cambria"/>
              </a:rPr>
              <a:t>SECARA</a:t>
            </a:r>
            <a:r>
              <a:rPr sz="85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95" dirty="0">
                <a:solidFill>
                  <a:srgbClr val="FFFFFF"/>
                </a:solidFill>
                <a:latin typeface="Cambria"/>
                <a:cs typeface="Cambria"/>
              </a:rPr>
              <a:t>JELAS</a:t>
            </a:r>
            <a:endParaRPr sz="85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0964" y="804461"/>
            <a:ext cx="4058920" cy="1982470"/>
            <a:chOff x="640964" y="804461"/>
            <a:chExt cx="4058920" cy="198247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964" y="804461"/>
              <a:ext cx="1968136" cy="19807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6347" y="804468"/>
              <a:ext cx="1973402" cy="198226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79174" y="2822731"/>
            <a:ext cx="2088514" cy="158115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55"/>
              </a:spcBef>
            </a:pPr>
            <a:r>
              <a:rPr sz="900" b="1" spc="-80" dirty="0">
                <a:solidFill>
                  <a:srgbClr val="231F20"/>
                </a:solidFill>
                <a:latin typeface="Calibri"/>
                <a:cs typeface="Calibri"/>
              </a:rPr>
              <a:t>20</a:t>
            </a:r>
            <a:r>
              <a:rPr sz="9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-100" dirty="0">
                <a:solidFill>
                  <a:srgbClr val="231F20"/>
                </a:solidFill>
                <a:latin typeface="Calibri"/>
                <a:cs typeface="Calibri"/>
              </a:rPr>
              <a:t>cm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7175" y="2822731"/>
            <a:ext cx="2088514" cy="158115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55"/>
              </a:spcBef>
            </a:pPr>
            <a:r>
              <a:rPr sz="900" b="1" spc="-80" dirty="0">
                <a:solidFill>
                  <a:srgbClr val="231F20"/>
                </a:solidFill>
                <a:latin typeface="Calibri"/>
                <a:cs typeface="Calibri"/>
              </a:rPr>
              <a:t>20</a:t>
            </a:r>
            <a:r>
              <a:rPr sz="9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-100" dirty="0">
                <a:solidFill>
                  <a:srgbClr val="231F20"/>
                </a:solidFill>
                <a:latin typeface="Calibri"/>
                <a:cs typeface="Calibri"/>
              </a:rPr>
              <a:t>cm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9174" y="2980456"/>
            <a:ext cx="4176395" cy="186055"/>
          </a:xfrm>
          <a:prstGeom prst="rect">
            <a:avLst/>
          </a:prstGeom>
          <a:solidFill>
            <a:srgbClr val="E3322A"/>
          </a:solidFill>
          <a:ln w="6350">
            <a:solidFill>
              <a:srgbClr val="FFFFFF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210"/>
              </a:spcBef>
            </a:pPr>
            <a:r>
              <a:rPr sz="850" b="1" spc="-114" dirty="0">
                <a:solidFill>
                  <a:srgbClr val="FFFFFF"/>
                </a:solidFill>
                <a:latin typeface="Cambria"/>
                <a:cs typeface="Cambria"/>
              </a:rPr>
              <a:t>BENTUK</a:t>
            </a:r>
            <a:r>
              <a:rPr sz="85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14" dirty="0">
                <a:solidFill>
                  <a:srgbClr val="FFFFFF"/>
                </a:solidFill>
                <a:latin typeface="Cambria"/>
                <a:cs typeface="Cambria"/>
              </a:rPr>
              <a:t>KLAUSULA</a:t>
            </a:r>
            <a:r>
              <a:rPr sz="85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20" dirty="0">
                <a:solidFill>
                  <a:srgbClr val="FFFFFF"/>
                </a:solidFill>
                <a:latin typeface="Cambria"/>
                <a:cs typeface="Cambria"/>
              </a:rPr>
              <a:t>BAKU</a:t>
            </a:r>
            <a:r>
              <a:rPr sz="85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00" dirty="0">
                <a:solidFill>
                  <a:srgbClr val="FFFFFF"/>
                </a:solidFill>
                <a:latin typeface="Cambria"/>
                <a:cs typeface="Cambria"/>
              </a:rPr>
              <a:t>SULIT</a:t>
            </a:r>
            <a:r>
              <a:rPr sz="85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14" dirty="0">
                <a:solidFill>
                  <a:srgbClr val="FFFFFF"/>
                </a:solidFill>
                <a:latin typeface="Cambria"/>
                <a:cs typeface="Cambria"/>
              </a:rPr>
              <a:t>TERLIHAT</a:t>
            </a:r>
            <a:r>
              <a:rPr sz="85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55" dirty="0">
                <a:solidFill>
                  <a:srgbClr val="FFFFFF"/>
                </a:solidFill>
                <a:latin typeface="Cambria"/>
                <a:cs typeface="Cambria"/>
              </a:rPr>
              <a:t>ATAU</a:t>
            </a:r>
            <a:r>
              <a:rPr sz="850" b="1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14" dirty="0">
                <a:solidFill>
                  <a:srgbClr val="FFFFFF"/>
                </a:solidFill>
                <a:latin typeface="Cambria"/>
                <a:cs typeface="Cambria"/>
              </a:rPr>
              <a:t>TIDAK</a:t>
            </a:r>
            <a:r>
              <a:rPr sz="85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45" dirty="0">
                <a:solidFill>
                  <a:srgbClr val="FFFFFF"/>
                </a:solidFill>
                <a:latin typeface="Cambria"/>
                <a:cs typeface="Cambria"/>
              </a:rPr>
              <a:t>DAPAT</a:t>
            </a:r>
            <a:r>
              <a:rPr sz="850" b="1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10" dirty="0">
                <a:solidFill>
                  <a:srgbClr val="FFFFFF"/>
                </a:solidFill>
                <a:latin typeface="Cambria"/>
                <a:cs typeface="Cambria"/>
              </a:rPr>
              <a:t>DIBACA</a:t>
            </a:r>
            <a:r>
              <a:rPr sz="85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50" b="1" spc="-110" dirty="0">
                <a:solidFill>
                  <a:srgbClr val="FFFFFF"/>
                </a:solidFill>
                <a:latin typeface="Cambria"/>
                <a:cs typeface="Cambria"/>
              </a:rPr>
              <a:t>SECARA  </a:t>
            </a:r>
            <a:r>
              <a:rPr sz="850" b="1" spc="-95" dirty="0">
                <a:solidFill>
                  <a:srgbClr val="FFFFFF"/>
                </a:solidFill>
                <a:latin typeface="Cambria"/>
                <a:cs typeface="Cambria"/>
              </a:rPr>
              <a:t>JELAS</a:t>
            </a:r>
            <a:endParaRPr sz="850">
              <a:latin typeface="Cambria"/>
              <a:cs typeface="Cambri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664" y="3205623"/>
            <a:ext cx="4076616" cy="116283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79174" y="4404466"/>
            <a:ext cx="4176395" cy="158115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55"/>
              </a:spcBef>
            </a:pPr>
            <a:r>
              <a:rPr sz="900" b="1" spc="-8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9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-13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b="1" spc="-75" dirty="0">
                <a:solidFill>
                  <a:srgbClr val="231F20"/>
                </a:solidFill>
                <a:latin typeface="Calibri"/>
                <a:cs typeface="Calibri"/>
              </a:rPr>
              <a:t>eter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575999" y="4706166"/>
          <a:ext cx="4179570" cy="1248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95"/>
                <a:gridCol w="824865"/>
                <a:gridCol w="1494155"/>
                <a:gridCol w="1598930"/>
              </a:tblGrid>
              <a:tr h="1855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50" b="1" spc="-1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PENGUNGKAPAN</a:t>
                      </a:r>
                      <a:r>
                        <a:rPr sz="850" b="1" spc="-10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SULIT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1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DIMENGERTI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56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47625">
                        <a:lnSpc>
                          <a:spcPts val="1000"/>
                        </a:lnSpc>
                        <a:spcBef>
                          <a:spcPts val="145"/>
                        </a:spcBef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Mengena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pembatala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seca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sepihak  ole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pertama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belah   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setuj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melepas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an/  mengesamping-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126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6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126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7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Kita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Undang-undan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um  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Perdata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84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125730">
                        <a:lnSpc>
                          <a:spcPts val="1000"/>
                        </a:lnSpc>
                        <a:spcBef>
                          <a:spcPts val="145"/>
                        </a:spcBef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Mengena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pembatala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seca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sepihak 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pertama,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kedua</a:t>
                      </a:r>
                      <a:r>
                        <a:rPr sz="850" spc="-9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belah 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setuj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melepas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an/menge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-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sampin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cantum  dala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126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6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1267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35560" marR="46990">
                        <a:lnSpc>
                          <a:spcPts val="100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Kita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Undang-undan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data,  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sehingga</a:t>
                      </a:r>
                      <a:r>
                        <a:rPr sz="850" spc="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9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pembatalan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secara</a:t>
                      </a:r>
                      <a:r>
                        <a:rPr sz="850" spc="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sepihak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perlu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dilakukan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melalui</a:t>
                      </a:r>
                      <a:r>
                        <a:rPr sz="850" spc="-4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pengadilan.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184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</a:tbl>
          </a:graphicData>
        </a:graphic>
      </p:graphicFrame>
      <p:grpSp>
        <p:nvGrpSpPr>
          <p:cNvPr id="27" name="object 27"/>
          <p:cNvGrpSpPr/>
          <p:nvPr/>
        </p:nvGrpSpPr>
        <p:grpSpPr>
          <a:xfrm>
            <a:off x="880773" y="5051374"/>
            <a:ext cx="704850" cy="705485"/>
            <a:chOff x="880773" y="5051374"/>
            <a:chExt cx="704850" cy="705485"/>
          </a:xfrm>
        </p:grpSpPr>
        <p:sp>
          <p:nvSpPr>
            <p:cNvPr id="28" name="object 28"/>
            <p:cNvSpPr/>
            <p:nvPr/>
          </p:nvSpPr>
          <p:spPr>
            <a:xfrm>
              <a:off x="880770" y="5051374"/>
              <a:ext cx="704850" cy="705485"/>
            </a:xfrm>
            <a:custGeom>
              <a:avLst/>
              <a:gdLst/>
              <a:ahLst/>
              <a:cxnLst/>
              <a:rect l="l" t="t" r="r" b="b"/>
              <a:pathLst>
                <a:path w="704850" h="705485">
                  <a:moveTo>
                    <a:pt x="538962" y="544817"/>
                  </a:moveTo>
                  <a:lnTo>
                    <a:pt x="514553" y="513016"/>
                  </a:lnTo>
                  <a:lnTo>
                    <a:pt x="475208" y="481685"/>
                  </a:lnTo>
                  <a:lnTo>
                    <a:pt x="430695" y="459422"/>
                  </a:lnTo>
                  <a:lnTo>
                    <a:pt x="381749" y="447433"/>
                  </a:lnTo>
                  <a:lnTo>
                    <a:pt x="329133" y="446900"/>
                  </a:lnTo>
                  <a:lnTo>
                    <a:pt x="292658" y="453453"/>
                  </a:lnTo>
                  <a:lnTo>
                    <a:pt x="230771" y="480593"/>
                  </a:lnTo>
                  <a:lnTo>
                    <a:pt x="184823" y="518121"/>
                  </a:lnTo>
                  <a:lnTo>
                    <a:pt x="164706" y="550926"/>
                  </a:lnTo>
                  <a:lnTo>
                    <a:pt x="172631" y="562965"/>
                  </a:lnTo>
                  <a:lnTo>
                    <a:pt x="180073" y="566293"/>
                  </a:lnTo>
                  <a:lnTo>
                    <a:pt x="187096" y="566039"/>
                  </a:lnTo>
                  <a:lnTo>
                    <a:pt x="193255" y="563270"/>
                  </a:lnTo>
                  <a:lnTo>
                    <a:pt x="198094" y="559041"/>
                  </a:lnTo>
                  <a:lnTo>
                    <a:pt x="210667" y="544588"/>
                  </a:lnTo>
                  <a:lnTo>
                    <a:pt x="222516" y="532180"/>
                  </a:lnTo>
                  <a:lnTo>
                    <a:pt x="236639" y="520636"/>
                  </a:lnTo>
                  <a:lnTo>
                    <a:pt x="256006" y="508711"/>
                  </a:lnTo>
                  <a:lnTo>
                    <a:pt x="303542" y="489712"/>
                  </a:lnTo>
                  <a:lnTo>
                    <a:pt x="351536" y="483374"/>
                  </a:lnTo>
                  <a:lnTo>
                    <a:pt x="398703" y="489280"/>
                  </a:lnTo>
                  <a:lnTo>
                    <a:pt x="443738" y="506933"/>
                  </a:lnTo>
                  <a:lnTo>
                    <a:pt x="485381" y="535914"/>
                  </a:lnTo>
                  <a:lnTo>
                    <a:pt x="492010" y="542683"/>
                  </a:lnTo>
                  <a:lnTo>
                    <a:pt x="505777" y="558419"/>
                  </a:lnTo>
                  <a:lnTo>
                    <a:pt x="511759" y="563638"/>
                  </a:lnTo>
                  <a:lnTo>
                    <a:pt x="519684" y="566432"/>
                  </a:lnTo>
                  <a:lnTo>
                    <a:pt x="526999" y="565454"/>
                  </a:lnTo>
                  <a:lnTo>
                    <a:pt x="533057" y="561924"/>
                  </a:lnTo>
                  <a:lnTo>
                    <a:pt x="537159" y="557034"/>
                  </a:lnTo>
                  <a:lnTo>
                    <a:pt x="538962" y="544817"/>
                  </a:lnTo>
                  <a:close/>
                </a:path>
                <a:path w="704850" h="705485">
                  <a:moveTo>
                    <a:pt x="704265" y="329717"/>
                  </a:moveTo>
                  <a:lnTo>
                    <a:pt x="697484" y="279527"/>
                  </a:lnTo>
                  <a:lnTo>
                    <a:pt x="683310" y="230708"/>
                  </a:lnTo>
                  <a:lnTo>
                    <a:pt x="666813" y="194614"/>
                  </a:lnTo>
                  <a:lnTo>
                    <a:pt x="666813" y="375602"/>
                  </a:lnTo>
                  <a:lnTo>
                    <a:pt x="660006" y="422071"/>
                  </a:lnTo>
                  <a:lnTo>
                    <a:pt x="646811" y="465785"/>
                  </a:lnTo>
                  <a:lnTo>
                    <a:pt x="627799" y="506323"/>
                  </a:lnTo>
                  <a:lnTo>
                    <a:pt x="603554" y="543306"/>
                  </a:lnTo>
                  <a:lnTo>
                    <a:pt x="574624" y="576300"/>
                  </a:lnTo>
                  <a:lnTo>
                    <a:pt x="541591" y="604913"/>
                  </a:lnTo>
                  <a:lnTo>
                    <a:pt x="505015" y="628726"/>
                  </a:lnTo>
                  <a:lnTo>
                    <a:pt x="465480" y="647357"/>
                  </a:lnTo>
                  <a:lnTo>
                    <a:pt x="423532" y="660361"/>
                  </a:lnTo>
                  <a:lnTo>
                    <a:pt x="379742" y="667359"/>
                  </a:lnTo>
                  <a:lnTo>
                    <a:pt x="330784" y="667905"/>
                  </a:lnTo>
                  <a:lnTo>
                    <a:pt x="284073" y="661250"/>
                  </a:lnTo>
                  <a:lnTo>
                    <a:pt x="240042" y="648017"/>
                  </a:lnTo>
                  <a:lnTo>
                    <a:pt x="199161" y="628827"/>
                  </a:lnTo>
                  <a:lnTo>
                    <a:pt x="161848" y="604266"/>
                  </a:lnTo>
                  <a:lnTo>
                    <a:pt x="128549" y="574954"/>
                  </a:lnTo>
                  <a:lnTo>
                    <a:pt x="99707" y="541489"/>
                  </a:lnTo>
                  <a:lnTo>
                    <a:pt x="75768" y="504494"/>
                  </a:lnTo>
                  <a:lnTo>
                    <a:pt x="57175" y="464566"/>
                  </a:lnTo>
                  <a:lnTo>
                    <a:pt x="44361" y="422313"/>
                  </a:lnTo>
                  <a:lnTo>
                    <a:pt x="37769" y="378345"/>
                  </a:lnTo>
                  <a:lnTo>
                    <a:pt x="37757" y="329717"/>
                  </a:lnTo>
                  <a:lnTo>
                    <a:pt x="44577" y="283578"/>
                  </a:lnTo>
                  <a:lnTo>
                    <a:pt x="57785" y="239864"/>
                  </a:lnTo>
                  <a:lnTo>
                    <a:pt x="76771" y="199199"/>
                  </a:lnTo>
                  <a:lnTo>
                    <a:pt x="101003" y="162039"/>
                  </a:lnTo>
                  <a:lnTo>
                    <a:pt x="129921" y="128841"/>
                  </a:lnTo>
                  <a:lnTo>
                    <a:pt x="162979" y="100037"/>
                  </a:lnTo>
                  <a:lnTo>
                    <a:pt x="199605" y="76085"/>
                  </a:lnTo>
                  <a:lnTo>
                    <a:pt x="239255" y="57442"/>
                  </a:lnTo>
                  <a:lnTo>
                    <a:pt x="281393" y="44551"/>
                  </a:lnTo>
                  <a:lnTo>
                    <a:pt x="325437" y="37871"/>
                  </a:lnTo>
                  <a:lnTo>
                    <a:pt x="375119" y="37846"/>
                  </a:lnTo>
                  <a:lnTo>
                    <a:pt x="421220" y="44589"/>
                  </a:lnTo>
                  <a:lnTo>
                    <a:pt x="465175" y="57873"/>
                  </a:lnTo>
                  <a:lnTo>
                    <a:pt x="505955" y="77000"/>
                  </a:lnTo>
                  <a:lnTo>
                    <a:pt x="543128" y="101422"/>
                  </a:lnTo>
                  <a:lnTo>
                    <a:pt x="576262" y="130543"/>
                  </a:lnTo>
                  <a:lnTo>
                    <a:pt x="604939" y="163804"/>
                  </a:lnTo>
                  <a:lnTo>
                    <a:pt x="628751" y="200621"/>
                  </a:lnTo>
                  <a:lnTo>
                    <a:pt x="647255" y="240449"/>
                  </a:lnTo>
                  <a:lnTo>
                    <a:pt x="660031" y="282689"/>
                  </a:lnTo>
                  <a:lnTo>
                    <a:pt x="666673" y="326783"/>
                  </a:lnTo>
                  <a:lnTo>
                    <a:pt x="666813" y="375602"/>
                  </a:lnTo>
                  <a:lnTo>
                    <a:pt x="666813" y="194614"/>
                  </a:lnTo>
                  <a:lnTo>
                    <a:pt x="633120" y="138976"/>
                  </a:lnTo>
                  <a:lnTo>
                    <a:pt x="607847" y="109550"/>
                  </a:lnTo>
                  <a:lnTo>
                    <a:pt x="601916" y="103479"/>
                  </a:lnTo>
                  <a:lnTo>
                    <a:pt x="570141" y="74688"/>
                  </a:lnTo>
                  <a:lnTo>
                    <a:pt x="532104" y="48742"/>
                  </a:lnTo>
                  <a:lnTo>
                    <a:pt x="510108" y="37744"/>
                  </a:lnTo>
                  <a:lnTo>
                    <a:pt x="488556" y="26962"/>
                  </a:lnTo>
                  <a:lnTo>
                    <a:pt x="440270" y="10706"/>
                  </a:lnTo>
                  <a:lnTo>
                    <a:pt x="387985" y="1270"/>
                  </a:lnTo>
                  <a:lnTo>
                    <a:pt x="332473" y="0"/>
                  </a:lnTo>
                  <a:lnTo>
                    <a:pt x="294386" y="4267"/>
                  </a:lnTo>
                  <a:lnTo>
                    <a:pt x="224536" y="23393"/>
                  </a:lnTo>
                  <a:lnTo>
                    <a:pt x="170383" y="49784"/>
                  </a:lnTo>
                  <a:lnTo>
                    <a:pt x="133883" y="75628"/>
                  </a:lnTo>
                  <a:lnTo>
                    <a:pt x="92938" y="112814"/>
                  </a:lnTo>
                  <a:lnTo>
                    <a:pt x="56108" y="160832"/>
                  </a:lnTo>
                  <a:lnTo>
                    <a:pt x="24917" y="221018"/>
                  </a:lnTo>
                  <a:lnTo>
                    <a:pt x="4610" y="293065"/>
                  </a:lnTo>
                  <a:lnTo>
                    <a:pt x="0" y="332066"/>
                  </a:lnTo>
                  <a:lnTo>
                    <a:pt x="63" y="372084"/>
                  </a:lnTo>
                  <a:lnTo>
                    <a:pt x="7023" y="424459"/>
                  </a:lnTo>
                  <a:lnTo>
                    <a:pt x="20637" y="473354"/>
                  </a:lnTo>
                  <a:lnTo>
                    <a:pt x="40678" y="518668"/>
                  </a:lnTo>
                  <a:lnTo>
                    <a:pt x="66929" y="560336"/>
                  </a:lnTo>
                  <a:lnTo>
                    <a:pt x="99174" y="598284"/>
                  </a:lnTo>
                  <a:lnTo>
                    <a:pt x="137185" y="632396"/>
                  </a:lnTo>
                  <a:lnTo>
                    <a:pt x="176936" y="659269"/>
                  </a:lnTo>
                  <a:lnTo>
                    <a:pt x="221195" y="680529"/>
                  </a:lnTo>
                  <a:lnTo>
                    <a:pt x="272783" y="696429"/>
                  </a:lnTo>
                  <a:lnTo>
                    <a:pt x="324154" y="704634"/>
                  </a:lnTo>
                  <a:lnTo>
                    <a:pt x="374929" y="705243"/>
                  </a:lnTo>
                  <a:lnTo>
                    <a:pt x="424789" y="698398"/>
                  </a:lnTo>
                  <a:lnTo>
                    <a:pt x="473354" y="684199"/>
                  </a:lnTo>
                  <a:lnTo>
                    <a:pt x="509041" y="667905"/>
                  </a:lnTo>
                  <a:lnTo>
                    <a:pt x="565213" y="634212"/>
                  </a:lnTo>
                  <a:lnTo>
                    <a:pt x="600621" y="602919"/>
                  </a:lnTo>
                  <a:lnTo>
                    <a:pt x="604278" y="599351"/>
                  </a:lnTo>
                  <a:lnTo>
                    <a:pt x="607618" y="596366"/>
                  </a:lnTo>
                  <a:lnTo>
                    <a:pt x="613854" y="590092"/>
                  </a:lnTo>
                  <a:lnTo>
                    <a:pt x="614591" y="588733"/>
                  </a:lnTo>
                  <a:lnTo>
                    <a:pt x="618705" y="583463"/>
                  </a:lnTo>
                  <a:lnTo>
                    <a:pt x="654367" y="534581"/>
                  </a:lnTo>
                  <a:lnTo>
                    <a:pt x="679500" y="484187"/>
                  </a:lnTo>
                  <a:lnTo>
                    <a:pt x="695350" y="432485"/>
                  </a:lnTo>
                  <a:lnTo>
                    <a:pt x="703580" y="380847"/>
                  </a:lnTo>
                  <a:lnTo>
                    <a:pt x="704265" y="3297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6426" y="5293135"/>
              <a:ext cx="110652" cy="1086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9397" y="5293125"/>
              <a:ext cx="110783" cy="108673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575999" y="686208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12499" y="6006303"/>
            <a:ext cx="4304665" cy="132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5880" algn="just">
              <a:lnSpc>
                <a:spcPct val="1108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banyak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ditemukan pada nota/kuitansi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atau formulir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perjanjian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yang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digunakan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berdasarkan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usaha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ditampilkan pada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Gambar 7.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Selanjutnya,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penggunaan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klausula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baku secara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rinci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oleh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pelaku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usaha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berbagai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bidang usaha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dirangkum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dalam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Tabel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2.</a:t>
            </a:r>
            <a:r>
              <a:rPr sz="825" spc="15" baseline="35353" dirty="0">
                <a:solidFill>
                  <a:srgbClr val="231F20"/>
                </a:solidFill>
                <a:latin typeface="Calibri"/>
                <a:cs typeface="Calibri"/>
              </a:rPr>
              <a:t>84</a:t>
            </a:r>
            <a:endParaRPr sz="825" baseline="35353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84   </a:t>
            </a:r>
            <a:r>
              <a:rPr sz="800" spc="10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Semua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uraian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di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dalam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bagian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ini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dikutip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dari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Supra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note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 73.</a:t>
            </a:r>
            <a:endParaRPr sz="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mbria"/>
              <a:cs typeface="Cambria"/>
            </a:endParaRPr>
          </a:p>
          <a:p>
            <a:pPr marL="635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88</a:t>
            </a:r>
            <a:r>
              <a:rPr sz="1000" spc="3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76200" y="1717161"/>
            <a:ext cx="579120" cy="294640"/>
          </a:xfrm>
          <a:custGeom>
            <a:avLst/>
            <a:gdLst/>
            <a:ahLst/>
            <a:cxnLst/>
            <a:rect l="l" t="t" r="r" b="b"/>
            <a:pathLst>
              <a:path w="579119" h="294639">
                <a:moveTo>
                  <a:pt x="444957" y="0"/>
                </a:moveTo>
                <a:lnTo>
                  <a:pt x="0" y="0"/>
                </a:lnTo>
                <a:lnTo>
                  <a:pt x="0" y="294208"/>
                </a:lnTo>
                <a:lnTo>
                  <a:pt x="444957" y="294208"/>
                </a:lnTo>
                <a:lnTo>
                  <a:pt x="578700" y="148501"/>
                </a:lnTo>
                <a:lnTo>
                  <a:pt x="444957" y="0"/>
                </a:lnTo>
                <a:close/>
              </a:path>
            </a:pathLst>
          </a:custGeom>
          <a:solidFill>
            <a:srgbClr val="E33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412199" y="1722986"/>
            <a:ext cx="427990" cy="2768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R="5080">
              <a:lnSpc>
                <a:spcPts val="900"/>
              </a:lnSpc>
              <a:spcBef>
                <a:spcPts val="280"/>
              </a:spcBef>
            </a:pPr>
            <a:r>
              <a:rPr sz="900" b="1" spc="-85" dirty="0">
                <a:solidFill>
                  <a:srgbClr val="FFFFFF"/>
                </a:solidFill>
                <a:latin typeface="Calibri"/>
                <a:cs typeface="Calibri"/>
              </a:rPr>
              <a:t>Halaman </a:t>
            </a:r>
            <a:r>
              <a:rPr sz="9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65" dirty="0">
                <a:solidFill>
                  <a:srgbClr val="FFFFFF"/>
                </a:solidFill>
                <a:latin typeface="Calibri"/>
                <a:cs typeface="Calibri"/>
              </a:rPr>
              <a:t>sebalik</a:t>
            </a:r>
            <a:r>
              <a:rPr sz="900" b="1" spc="-95" dirty="0">
                <a:solidFill>
                  <a:srgbClr val="FFFFFF"/>
                </a:solidFill>
                <a:latin typeface="Calibri"/>
                <a:cs typeface="Calibri"/>
              </a:rPr>
              <a:t>ny</a:t>
            </a:r>
            <a:r>
              <a:rPr sz="900" b="1" spc="-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20999" y="2870676"/>
            <a:ext cx="4087495" cy="65405"/>
            <a:chOff x="620999" y="2870676"/>
            <a:chExt cx="4087495" cy="65405"/>
          </a:xfrm>
        </p:grpSpPr>
        <p:sp>
          <p:nvSpPr>
            <p:cNvPr id="36" name="object 36"/>
            <p:cNvSpPr/>
            <p:nvPr/>
          </p:nvSpPr>
          <p:spPr>
            <a:xfrm>
              <a:off x="620999" y="2903074"/>
              <a:ext cx="767715" cy="0"/>
            </a:xfrm>
            <a:custGeom>
              <a:avLst/>
              <a:gdLst/>
              <a:ahLst/>
              <a:cxnLst/>
              <a:rect l="l" t="t" r="r" b="b"/>
              <a:pathLst>
                <a:path w="767715">
                  <a:moveTo>
                    <a:pt x="0" y="0"/>
                  </a:moveTo>
                  <a:lnTo>
                    <a:pt x="76762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68948" y="2870676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4" h="65405">
                  <a:moveTo>
                    <a:pt x="0" y="0"/>
                  </a:moveTo>
                  <a:lnTo>
                    <a:pt x="19684" y="32397"/>
                  </a:lnTo>
                  <a:lnTo>
                    <a:pt x="0" y="64795"/>
                  </a:lnTo>
                  <a:lnTo>
                    <a:pt x="89052" y="32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10300" y="2903074"/>
              <a:ext cx="767715" cy="0"/>
            </a:xfrm>
            <a:custGeom>
              <a:avLst/>
              <a:gdLst/>
              <a:ahLst/>
              <a:cxnLst/>
              <a:rect l="l" t="t" r="r" b="b"/>
              <a:pathLst>
                <a:path w="767714">
                  <a:moveTo>
                    <a:pt x="0" y="0"/>
                  </a:moveTo>
                  <a:lnTo>
                    <a:pt x="76762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58248" y="2870676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5">
                  <a:moveTo>
                    <a:pt x="0" y="0"/>
                  </a:moveTo>
                  <a:lnTo>
                    <a:pt x="19685" y="32397"/>
                  </a:lnTo>
                  <a:lnTo>
                    <a:pt x="0" y="64795"/>
                  </a:lnTo>
                  <a:lnTo>
                    <a:pt x="89052" y="32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72969" y="2903074"/>
              <a:ext cx="746125" cy="0"/>
            </a:xfrm>
            <a:custGeom>
              <a:avLst/>
              <a:gdLst/>
              <a:ahLst/>
              <a:cxnLst/>
              <a:rect l="l" t="t" r="r" b="b"/>
              <a:pathLst>
                <a:path w="746125">
                  <a:moveTo>
                    <a:pt x="0" y="0"/>
                  </a:moveTo>
                  <a:lnTo>
                    <a:pt x="74603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3599" y="2870676"/>
              <a:ext cx="89052" cy="6479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962269" y="2903074"/>
              <a:ext cx="746125" cy="0"/>
            </a:xfrm>
            <a:custGeom>
              <a:avLst/>
              <a:gdLst/>
              <a:ahLst/>
              <a:cxnLst/>
              <a:rect l="l" t="t" r="r" b="b"/>
              <a:pathLst>
                <a:path w="746125">
                  <a:moveTo>
                    <a:pt x="0" y="0"/>
                  </a:moveTo>
                  <a:lnTo>
                    <a:pt x="74603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2899" y="2870676"/>
              <a:ext cx="89052" cy="64795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619199" y="4457184"/>
            <a:ext cx="4090035" cy="65405"/>
            <a:chOff x="619199" y="4457184"/>
            <a:chExt cx="4090035" cy="65405"/>
          </a:xfrm>
        </p:grpSpPr>
        <p:sp>
          <p:nvSpPr>
            <p:cNvPr id="45" name="object 45"/>
            <p:cNvSpPr/>
            <p:nvPr/>
          </p:nvSpPr>
          <p:spPr>
            <a:xfrm>
              <a:off x="619199" y="4489582"/>
              <a:ext cx="1776095" cy="0"/>
            </a:xfrm>
            <a:custGeom>
              <a:avLst/>
              <a:gdLst/>
              <a:ahLst/>
              <a:cxnLst/>
              <a:rect l="l" t="t" r="r" b="b"/>
              <a:pathLst>
                <a:path w="1776095">
                  <a:moveTo>
                    <a:pt x="0" y="0"/>
                  </a:moveTo>
                  <a:lnTo>
                    <a:pt x="1775625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75147" y="4457184"/>
              <a:ext cx="89535" cy="65405"/>
            </a:xfrm>
            <a:custGeom>
              <a:avLst/>
              <a:gdLst/>
              <a:ahLst/>
              <a:cxnLst/>
              <a:rect l="l" t="t" r="r" b="b"/>
              <a:pathLst>
                <a:path w="89535" h="65404">
                  <a:moveTo>
                    <a:pt x="0" y="0"/>
                  </a:moveTo>
                  <a:lnTo>
                    <a:pt x="19685" y="32397"/>
                  </a:lnTo>
                  <a:lnTo>
                    <a:pt x="0" y="64795"/>
                  </a:lnTo>
                  <a:lnTo>
                    <a:pt x="89052" y="32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99769" y="4489582"/>
              <a:ext cx="1709420" cy="0"/>
            </a:xfrm>
            <a:custGeom>
              <a:avLst/>
              <a:gdLst/>
              <a:ahLst/>
              <a:cxnLst/>
              <a:rect l="l" t="t" r="r" b="b"/>
              <a:pathLst>
                <a:path w="1709420">
                  <a:moveTo>
                    <a:pt x="0" y="0"/>
                  </a:moveTo>
                  <a:lnTo>
                    <a:pt x="170902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0400" y="4457184"/>
              <a:ext cx="89052" cy="647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89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1737" y="540731"/>
            <a:ext cx="27844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Gambar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7: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 Contoh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penggunaan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klausula</a:t>
            </a:r>
            <a:r>
              <a:rPr sz="80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231F20"/>
                </a:solidFill>
                <a:latin typeface="Cambria"/>
                <a:cs typeface="Cambria"/>
              </a:rPr>
              <a:t>oleh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pelaku</a:t>
            </a:r>
            <a:r>
              <a:rPr sz="800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mbria"/>
                <a:cs typeface="Cambria"/>
              </a:rPr>
              <a:t>usaha</a:t>
            </a:r>
            <a:endParaRPr sz="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08" y="741832"/>
            <a:ext cx="4176001" cy="20998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3299" y="2980992"/>
            <a:ext cx="4201795" cy="36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mbria"/>
                <a:cs typeface="Cambria"/>
              </a:rPr>
              <a:t>Tabel</a:t>
            </a:r>
            <a:r>
              <a:rPr sz="9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2.</a:t>
            </a:r>
            <a:r>
              <a:rPr sz="9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Klausula</a:t>
            </a:r>
            <a:r>
              <a:rPr sz="9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baku</a:t>
            </a:r>
            <a:r>
              <a:rPr sz="9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yang</a:t>
            </a:r>
            <a:r>
              <a:rPr sz="9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tidak</a:t>
            </a:r>
            <a:r>
              <a:rPr sz="9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termasuk</a:t>
            </a:r>
            <a:r>
              <a:rPr sz="9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dalam</a:t>
            </a:r>
            <a:r>
              <a:rPr sz="9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larangan</a:t>
            </a:r>
            <a:r>
              <a:rPr sz="9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Pasal</a:t>
            </a:r>
            <a:r>
              <a:rPr sz="9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18</a:t>
            </a:r>
            <a:r>
              <a:rPr sz="9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mbria"/>
                <a:cs typeface="Cambria"/>
              </a:rPr>
              <a:t>ayat</a:t>
            </a:r>
            <a:r>
              <a:rPr sz="9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(1)</a:t>
            </a:r>
            <a:r>
              <a:rPr sz="9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dirty="0">
                <a:solidFill>
                  <a:srgbClr val="231F20"/>
                </a:solidFill>
                <a:latin typeface="Cambria"/>
                <a:cs typeface="Cambria"/>
              </a:rPr>
              <a:t>UUPK </a:t>
            </a:r>
            <a:r>
              <a:rPr sz="900" spc="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tetapi merupakan klausula baku </a:t>
            </a:r>
            <a:r>
              <a:rPr sz="900" spc="-10" dirty="0">
                <a:solidFill>
                  <a:srgbClr val="231F20"/>
                </a:solidFill>
                <a:latin typeface="Cambria"/>
                <a:cs typeface="Cambria"/>
              </a:rPr>
              <a:t>yang</a:t>
            </a:r>
            <a:r>
              <a:rPr sz="900" spc="-5" dirty="0">
                <a:solidFill>
                  <a:srgbClr val="231F20"/>
                </a:solidFill>
                <a:latin typeface="Cambria"/>
                <a:cs typeface="Cambria"/>
              </a:rPr>
              <a:t> memuat klausula eksonerasi.</a:t>
            </a:r>
            <a:endParaRPr sz="900">
              <a:latin typeface="Cambria"/>
              <a:cs typeface="Cambr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5999" y="3395452"/>
          <a:ext cx="4179570" cy="3596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700"/>
                <a:gridCol w="2326005"/>
                <a:gridCol w="1069974"/>
              </a:tblGrid>
              <a:tr h="227966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Sektor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Otoritas/Kementerian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3361434">
                <a:tc>
                  <a:txBody>
                    <a:bodyPr/>
                    <a:lstStyle/>
                    <a:p>
                      <a:pPr marL="50165">
                        <a:lnSpc>
                          <a:spcPts val="1010"/>
                        </a:lnSpc>
                        <a:spcBef>
                          <a:spcPts val="37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1.</a:t>
                      </a:r>
                      <a:r>
                        <a:rPr sz="850" spc="30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Layanan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214629"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elepon/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Internet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195580" indent="-144145">
                        <a:lnSpc>
                          <a:spcPts val="1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ab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47625">
                        <a:lnSpc>
                          <a:spcPts val="100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pertanggungj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ehilan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operti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hubun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l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omuni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elule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60655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ab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anan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telekomunikasi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seluler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timbul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kegagalan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atau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kerusakan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terjadi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pada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jaringan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omuni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dimiliki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au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dioperasikan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lain,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termasuk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hal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pelanggan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melakukan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panggilan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operator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lain,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koneksi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langsung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internasional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posi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jelaja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ernasional.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50495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ab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rugia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langsun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diderita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masuk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hilang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euntun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diharapkan, kehilangan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data,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kerugian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tidak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langsung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lainnya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timbul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sehubungan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kegagalan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pelanggan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menggunakan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layanan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telekomunikasi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seluler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disediakan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operator.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378460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Kementerian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omuni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Informatika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90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999" y="576003"/>
          <a:ext cx="4179570" cy="6423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700"/>
                <a:gridCol w="2326005"/>
                <a:gridCol w="1069974"/>
              </a:tblGrid>
              <a:tr h="227966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Sektor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Otoritas/Kementerian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6188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104139" indent="-144145">
                        <a:lnSpc>
                          <a:spcPts val="1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operator memiliki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aj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pidan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ermasuk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etapi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pada  tuntuta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mendapat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terhutang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kompensasi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kerugian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diderita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94945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khiri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dicab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  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anan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omuni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ea/lo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64769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operator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memiliki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hak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memblokir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penggunaa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kh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ri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erjanjian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de-ak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v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perist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i="1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i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eu</a:t>
                      </a:r>
                      <a:r>
                        <a:rPr sz="850" i="1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i="1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i="1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menerus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 period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lebi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6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(enam)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bulan.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63500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operator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tidak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menanggung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kerugian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apapu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gki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diderita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Pelanggan</a:t>
                      </a:r>
                      <a:r>
                        <a:rPr sz="850" spc="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baik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langsung</a:t>
                      </a:r>
                      <a:r>
                        <a:rPr sz="850" spc="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maupun</a:t>
                      </a:r>
                      <a:r>
                        <a:rPr sz="850" spc="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langsung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: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(1)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kan/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anggua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Insta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(2)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kan/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anggua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terjadi dijaringan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Akses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milik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operator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disebabkan</a:t>
                      </a:r>
                      <a:r>
                        <a:rPr sz="850" spc="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kesalahan pelanggan,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(3)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Akibat dari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perubahan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nomor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akses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jaringan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milik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bila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eknis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harus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perubahan 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tersebut, (4)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Kesalahan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tagihan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atas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pemakaian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jasa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telekomunikasi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disediakan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oleh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penyelenggara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omuni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(5)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Gangguan/kerusakan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akibat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peristiwa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force</a:t>
                      </a:r>
                      <a:r>
                        <a:rPr sz="850" i="1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i="1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majeure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254635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operator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diminta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menanggung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kerugian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bentuk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apapun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gki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diderita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baik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langsung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maupun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langsung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sebagai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akibat </a:t>
                      </a:r>
                      <a:r>
                        <a:rPr sz="850" spc="-1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fungs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sambun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omuni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kasi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aiman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mesti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62865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menjamin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anan  In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ernet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angguan.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30175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operator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jawab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atas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setiap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konten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diakses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 dipublikasikan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ernet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202565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ab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erugian/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pelang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rne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6653" y="7158187"/>
            <a:ext cx="167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Baku: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Solusi</a:t>
            </a:r>
            <a:r>
              <a:rPr sz="1050" spc="7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    </a:t>
            </a:r>
            <a:r>
              <a:rPr sz="1050" spc="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91</a:t>
            </a:r>
            <a:endParaRPr sz="10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999" y="576003"/>
          <a:ext cx="4179570" cy="640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700"/>
                <a:gridCol w="2326005"/>
                <a:gridCol w="1069974"/>
              </a:tblGrid>
              <a:tr h="2279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Sektor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Otoritas/Kementerian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407514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2.</a:t>
                      </a:r>
                      <a:r>
                        <a:rPr sz="850" spc="2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i="1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-Commerce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08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144780" indent="-144145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ab  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terpenuhinya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tingkat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layanan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akses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data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litas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  penggunaa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modem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telekomunikasi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lainnya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selain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diinformasikan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erusahaan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39065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 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tauta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situs 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web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situs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disediakan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diposting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</a:t>
                      </a:r>
                      <a:r>
                        <a:rPr sz="850" spc="-1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ketiga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(konten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ketiga).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66040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etuj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alasan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pun,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kami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melepaskan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semua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bentuk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 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pihak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ketiga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jika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mereka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menggunakan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(apa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angguan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rba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as,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perubahan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fitur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dimasukkannya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kembali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fitur-fitur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tertentu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alasan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lain);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jika 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komunikasi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transmisi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tertunda,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gagal</a:t>
                      </a:r>
                      <a:r>
                        <a:rPr sz="850" spc="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terjadi;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jika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kerugian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(langsung,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>
                        <a:lnSpc>
                          <a:spcPts val="960"/>
                        </a:lnSpc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langsung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penggunaa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>
                        <a:lnSpc>
                          <a:spcPts val="1010"/>
                        </a:lnSpc>
                      </a:pP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penggunaan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situs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salah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satu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fitur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dalamnya.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09855" indent="-144145">
                        <a:lnSpc>
                          <a:spcPts val="1000"/>
                        </a:lnSpc>
                        <a:spcBef>
                          <a:spcPts val="59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Semu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eluhan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pengirima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ah  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perusahaa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logisti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erja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bersam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etuj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untuk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membebas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klai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rugian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dide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ita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pengirima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pesanan.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26364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dijual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ab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penjual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menawarkan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barangnya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melalui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situs.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83870">
                        <a:lnSpc>
                          <a:spcPts val="1000"/>
                        </a:lnSpc>
                        <a:spcBef>
                          <a:spcPts val="450"/>
                        </a:spcBef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Kementerian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an,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50165" marR="378460">
                        <a:lnSpc>
                          <a:spcPts val="1000"/>
                        </a:lnSpc>
                        <a:spcBef>
                          <a:spcPts val="570"/>
                        </a:spcBef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Kementerian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omuni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Informatika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  <a:tr h="2098540">
                <a:tc>
                  <a:txBody>
                    <a:bodyPr/>
                    <a:lstStyle/>
                    <a:p>
                      <a:pPr marL="194310" marR="149860" indent="-144145">
                        <a:lnSpc>
                          <a:spcPts val="1000"/>
                        </a:lnSpc>
                        <a:spcBef>
                          <a:spcPts val="42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3.  </a:t>
                      </a:r>
                      <a:r>
                        <a:rPr sz="850" spc="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edit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rban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267335" indent="-144145">
                        <a:lnSpc>
                          <a:spcPts val="1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hubungi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manapun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guna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mv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erifi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an-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85090">
                        <a:lnSpc>
                          <a:spcPts val="1000"/>
                        </a:lnSpc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dipe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rlu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ermasuk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 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egiat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omosi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tujua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omers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ial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lainnya.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71755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persetujua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dan/ 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uas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kan,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memanfaatkan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menginformasikan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data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pribadi/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ormasi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be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rjasam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aitan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eleng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og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am-p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og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ome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il.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itas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Jasa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euan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an,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erian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euan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299" y="7196287"/>
            <a:ext cx="16783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1000" dirty="0">
                <a:solidFill>
                  <a:srgbClr val="231F20"/>
                </a:solidFill>
                <a:latin typeface="Cambria"/>
                <a:cs typeface="Cambria"/>
              </a:rPr>
              <a:t>92  </a:t>
            </a:r>
            <a:r>
              <a:rPr sz="1000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|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Perjanjian Baku: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Masalah</a:t>
            </a:r>
            <a:r>
              <a:rPr sz="1050" spc="-15" baseline="3968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50" baseline="3968" dirty="0">
                <a:solidFill>
                  <a:srgbClr val="231F20"/>
                </a:solidFill>
                <a:latin typeface="Cambria"/>
                <a:cs typeface="Cambria"/>
              </a:rPr>
              <a:t>dan</a:t>
            </a:r>
            <a:r>
              <a:rPr sz="1050" spc="-7" baseline="3968" dirty="0">
                <a:solidFill>
                  <a:srgbClr val="231F20"/>
                </a:solidFill>
                <a:latin typeface="Cambria"/>
                <a:cs typeface="Cambria"/>
              </a:rPr>
              <a:t> Solusi</a:t>
            </a:r>
            <a:endParaRPr sz="1050" baseline="3968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999" y="576003"/>
          <a:ext cx="4179570" cy="640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700"/>
                <a:gridCol w="2326005"/>
                <a:gridCol w="1069974"/>
              </a:tblGrid>
              <a:tr h="227966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Sektor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memua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Klausula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Ekso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asi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Otoritas/Kementerian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322A"/>
                    </a:solidFill>
                  </a:tcPr>
                </a:tc>
              </a:tr>
              <a:tr h="4545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86360" indent="-144145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PT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Bank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X,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berkedudukan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 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.....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(selanjutnya disebut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“Ban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”),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penolakan 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pembayaran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kartu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pedagang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manapun,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iapapu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apapun.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67945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dahulu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peda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ansa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dila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kartu tersebut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berdasarkan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faktur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transaksi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(sales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draft)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daftar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tagihan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diserahkan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epada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bertanggung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jawab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kepada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Bank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atas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jumlah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tercantum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daftar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tagiha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231775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.........,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Pemegang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Kartu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bertanggung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jawab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kepada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Bank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atas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jumlah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tercantum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pada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daftar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tagiha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ers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ebu</a:t>
                      </a:r>
                      <a:r>
                        <a:rPr sz="850" spc="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72085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Dalam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hal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kartu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hilang 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......,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Pemegang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kartu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mua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ansa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terjadi,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3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.....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dikenakan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biaya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penggantian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kartu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besar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201295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setiap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cacat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kekurangan-kekurangan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4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lain.......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00330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....Pemegang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kartu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tidak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berhak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menolak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membayar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ening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bagia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daripada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93040" indent="-144145">
                        <a:lnSpc>
                          <a:spcPts val="1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Setiap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pemegang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kartu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baik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kartu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utama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maupun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tambahan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harus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bertanggun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as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semua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faktur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transaksi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telah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ditandatangani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berikut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penyalah-gunaan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kartu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tersebut.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254635" indent="-144145">
                        <a:lnSpc>
                          <a:spcPts val="1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......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eme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art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etujui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ba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w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eluruh 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transaksi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pengambilan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tunai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mengguna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ahgunaa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a,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sepenuhnya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menjadi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tanggung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jawab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Pemegang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Kartu.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D0"/>
                    </a:solidFill>
                  </a:tcPr>
                </a:tc>
              </a:tr>
              <a:tr h="162854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4.</a:t>
                      </a:r>
                      <a:r>
                        <a:rPr sz="850" spc="2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Pembiayaan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188595" indent="-144145">
                        <a:lnSpc>
                          <a:spcPts val="1000"/>
                        </a:lnSpc>
                        <a:spcBef>
                          <a:spcPts val="42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Atas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setiap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keterlambatan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pembayaran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angsuran, </a:t>
                      </a:r>
                      <a:r>
                        <a:rPr sz="850" spc="-1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debitur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etuj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untu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memb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denda 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keterlambatan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sebesar </a:t>
                      </a:r>
                      <a:r>
                        <a:rPr sz="850" spc="-8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…………‰(………permil) </a:t>
                      </a:r>
                      <a:r>
                        <a:rPr sz="850" spc="-8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hari dari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jumlah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angsuran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yang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telah jatuh </a:t>
                      </a:r>
                      <a:r>
                        <a:rPr sz="850" spc="-5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empo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etapi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belu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6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”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empat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 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os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ong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perjanjia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dima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sud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kan  besar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denda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entu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lebi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lanju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oleh 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per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hitun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piha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editur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(dal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satuan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‰)</a:t>
                      </a:r>
                      <a:endParaRPr sz="850">
                        <a:latin typeface="Cambria"/>
                        <a:cs typeface="Cambria"/>
                      </a:endParaRPr>
                    </a:p>
                    <a:p>
                      <a:pPr marL="194310" marR="126364">
                        <a:lnSpc>
                          <a:spcPts val="1000"/>
                        </a:lnSpc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dari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jumla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angsu</a:t>
                      </a:r>
                      <a:r>
                        <a:rPr sz="850" spc="-1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elah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ja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spc="-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empo</a:t>
                      </a:r>
                      <a:r>
                        <a:rPr sz="850" spc="-3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1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etapi 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belum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dibayar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tanpa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6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harus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mendiskusikan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50" spc="-75" dirty="0">
                          <a:solidFill>
                            <a:srgbClr val="231F20"/>
                          </a:solidFill>
                          <a:latin typeface="Cambria"/>
                          <a:cs typeface="Cambria"/>
                        </a:rPr>
                        <a:t>dengan</a:t>
                      </a:r>
                      <a:endParaRPr sz="85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45937</Words>
  <Application>Microsoft Office PowerPoint</Application>
  <PresentationFormat>Custom</PresentationFormat>
  <Paragraphs>2629</Paragraphs>
  <Slides>167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75" baseType="lpstr">
      <vt:lpstr>SimSun</vt:lpstr>
      <vt:lpstr>Arial MT</vt:lpstr>
      <vt:lpstr>Calibri</vt:lpstr>
      <vt:lpstr>Cambria</vt:lpstr>
      <vt:lpstr>Symbol</vt:lpstr>
      <vt:lpstr>Times New Roman</vt:lpstr>
      <vt:lpstr>Wingdings</vt:lpstr>
      <vt:lpstr>Office Theme</vt:lpstr>
      <vt:lpstr>FUNGSI DAN TUJUAN HUBUNGAN PERJANJIAN BAKU     M.HIDAYAT</vt:lpstr>
      <vt:lpstr>Daftar Isi</vt:lpstr>
      <vt:lpstr>PowerPoint Presentation</vt:lpstr>
      <vt:lpstr>Pendahuluan</vt:lpstr>
      <vt:lpstr>PowerPoint Presentation</vt:lpstr>
      <vt:lpstr>PowerPoint Presentation</vt:lpstr>
      <vt:lpstr>PowerPoint Presentation</vt:lpstr>
      <vt:lpstr>PowerPoint Presentation</vt:lpstr>
      <vt:lpstr>Gambaran Umum tentang  Perjanjian, Perjanjian Baku  dan Klausula Baku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Masalah Penggunaan  Perjanjian Baku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Solusi Penggunaan  Perjanjian Baku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 dan Saran</vt:lpstr>
      <vt:lpstr>PowerPoint Presentation</vt:lpstr>
      <vt:lpstr>PowerPoint Presentation</vt:lpstr>
      <vt:lpstr>Daftar Pustaka</vt:lpstr>
      <vt:lpstr>PowerPoint Presentation</vt:lpstr>
      <vt:lpstr>PowerPoint Presentation</vt:lpstr>
      <vt:lpstr>Biografi Penulis Utama dan Kontributor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DAN TUJUAN HUBUNGAN PERJANJIAN BAKU     M.HIDAYAT</dc:title>
  <dc:creator>Aspire E 14</dc:creator>
  <cp:lastModifiedBy>Aspire E 14</cp:lastModifiedBy>
  <cp:revision>1</cp:revision>
  <dcterms:created xsi:type="dcterms:W3CDTF">2022-03-14T07:37:52Z</dcterms:created>
  <dcterms:modified xsi:type="dcterms:W3CDTF">2022-03-16T00:42:18Z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2022-03-14T00:00:00Z</vt:filetime>
  </property>
</Properties>
</file>