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9" r:id="rId3"/>
    <p:sldId id="314" r:id="rId4"/>
    <p:sldId id="290" r:id="rId5"/>
    <p:sldId id="317" r:id="rId6"/>
    <p:sldId id="294" r:id="rId7"/>
    <p:sldId id="321" r:id="rId8"/>
    <p:sldId id="319" r:id="rId9"/>
    <p:sldId id="323" r:id="rId10"/>
    <p:sldId id="327" r:id="rId11"/>
    <p:sldId id="325" r:id="rId12"/>
    <p:sldId id="265" r:id="rId13"/>
    <p:sldId id="267" r:id="rId14"/>
    <p:sldId id="328" r:id="rId15"/>
    <p:sldId id="269" r:id="rId16"/>
    <p:sldId id="270" r:id="rId17"/>
    <p:sldId id="272" r:id="rId18"/>
    <p:sldId id="274" r:id="rId19"/>
    <p:sldId id="276" r:id="rId20"/>
    <p:sldId id="311" r:id="rId21"/>
    <p:sldId id="313" r:id="rId22"/>
    <p:sldId id="331" r:id="rId23"/>
    <p:sldId id="329" r:id="rId24"/>
    <p:sldId id="33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90AA66F-364C-4911-B5B4-BA1E94EA0E1C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1AFA9F8-C9D6-4A05-BCA9-C9B2B0F152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09601"/>
            <a:ext cx="7467600" cy="1676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Pertemuan ke – </a:t>
            </a: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br>
              <a:rPr lang="en-US" b="1" dirty="0"/>
            </a:br>
            <a:r>
              <a:rPr lang="en-US" b="1" dirty="0"/>
              <a:t>LATAR BELAKANG PENDAFTARAN TANAH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038600"/>
            <a:ext cx="7848600" cy="1905000"/>
          </a:xfrm>
        </p:spPr>
        <p:txBody>
          <a:bodyPr>
            <a:normAutofit/>
          </a:bodyPr>
          <a:lstStyle/>
          <a:p>
            <a:r>
              <a:rPr lang="en-US" sz="3600" dirty="0" err="1"/>
              <a:t>Dosen</a:t>
            </a:r>
            <a:endParaRPr lang="en-US" sz="3600" dirty="0"/>
          </a:p>
          <a:p>
            <a:r>
              <a:rPr lang="en-US" sz="3600" dirty="0"/>
              <a:t>Dr. Mohammad </a:t>
            </a:r>
            <a:r>
              <a:rPr lang="en-US" sz="3600" dirty="0" err="1"/>
              <a:t>Roesli</a:t>
            </a:r>
            <a:r>
              <a:rPr lang="en-US" sz="3600" dirty="0"/>
              <a:t>, </a:t>
            </a:r>
            <a:r>
              <a:rPr lang="en-US" sz="3600" dirty="0" err="1"/>
              <a:t>SH.MHum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066800"/>
          </a:xfrm>
        </p:spPr>
        <p:txBody>
          <a:bodyPr>
            <a:noAutofit/>
          </a:bodyPr>
          <a:lstStyle/>
          <a:p>
            <a:r>
              <a:rPr lang="en-US" sz="3600" b="1" dirty="0"/>
              <a:t>AKIBAT DUALISME </a:t>
            </a:r>
            <a:br>
              <a:rPr lang="en-US" sz="3600" b="1" dirty="0"/>
            </a:br>
            <a:r>
              <a:rPr lang="en-US" sz="3600" b="1" dirty="0"/>
              <a:t>HUKUM PERTANAHAN </a:t>
            </a:r>
            <a:r>
              <a:rPr lang="en-US" sz="3600" dirty="0"/>
              <a:t>(</a:t>
            </a:r>
            <a:r>
              <a:rPr lang="en-US" sz="3600" dirty="0" err="1"/>
              <a:t>Lanjutan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5105400"/>
          </a:xfrm>
        </p:spPr>
        <p:txBody>
          <a:bodyPr>
            <a:normAutofit fontScale="77500" lnSpcReduction="20000"/>
          </a:bodyPr>
          <a:lstStyle/>
          <a:p>
            <a:pPr marL="342900" indent="-342900"/>
            <a:r>
              <a:rPr lang="en-US" dirty="0" err="1"/>
              <a:t>Bagi</a:t>
            </a:r>
            <a:r>
              <a:rPr lang="en-US" dirty="0"/>
              <a:t> Non </a:t>
            </a:r>
            <a:r>
              <a:rPr lang="en-US" dirty="0" err="1"/>
              <a:t>Pribumi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dibatasi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peraturan-peraturan</a:t>
            </a:r>
            <a:r>
              <a:rPr lang="en-US" dirty="0"/>
              <a:t> yang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Larangan</a:t>
            </a:r>
            <a:r>
              <a:rPr lang="en-US" dirty="0"/>
              <a:t> </a:t>
            </a:r>
            <a:r>
              <a:rPr lang="en-US" dirty="0" err="1"/>
              <a:t>Pengasingan</a:t>
            </a:r>
            <a:r>
              <a:rPr lang="en-US" dirty="0"/>
              <a:t> Tanah (</a:t>
            </a:r>
            <a:r>
              <a:rPr lang="en-US" dirty="0" err="1"/>
              <a:t>Grond</a:t>
            </a:r>
            <a:r>
              <a:rPr lang="en-US" dirty="0"/>
              <a:t> </a:t>
            </a:r>
            <a:r>
              <a:rPr lang="en-US" dirty="0" err="1"/>
              <a:t>Vervreemdingsverbod</a:t>
            </a:r>
            <a:r>
              <a:rPr lang="en-US" dirty="0"/>
              <a:t> S.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dirty="0"/>
              <a:t>875-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dirty="0"/>
              <a:t>79) yang </a:t>
            </a:r>
            <a:r>
              <a:rPr lang="en-US" dirty="0" err="1"/>
              <a:t>menyatakan</a:t>
            </a:r>
            <a:r>
              <a:rPr lang="en-US" dirty="0"/>
              <a:t> :</a:t>
            </a:r>
          </a:p>
          <a:p>
            <a:pPr marL="342900" lvl="0" indent="-342900">
              <a:buNone/>
            </a:pPr>
            <a:r>
              <a:rPr lang="en-US" dirty="0"/>
              <a:t>	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Pribumi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dipindah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Non </a:t>
            </a:r>
            <a:r>
              <a:rPr lang="en-US" dirty="0" err="1"/>
              <a:t>Pribumi</a:t>
            </a:r>
            <a:r>
              <a:rPr lang="en-US" dirty="0"/>
              <a:t>.</a:t>
            </a:r>
          </a:p>
          <a:p>
            <a:pPr marL="342900" lvl="0" indent="-342900">
              <a:buNone/>
            </a:pPr>
            <a:r>
              <a:rPr lang="en-US" dirty="0"/>
              <a:t>		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	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memindahkannya</a:t>
            </a:r>
            <a:r>
              <a:rPr lang="en-US" dirty="0"/>
              <a:t> 	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batal</a:t>
            </a:r>
            <a:r>
              <a:rPr lang="en-US" dirty="0"/>
              <a:t> </a:t>
            </a:r>
            <a:r>
              <a:rPr lang="en-US" dirty="0" err="1"/>
              <a:t>demi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</a:t>
            </a:r>
          </a:p>
          <a:p>
            <a:pPr marL="344488" lvl="0" indent="0">
              <a:buNone/>
            </a:pPr>
            <a:r>
              <a:rPr lang="en-US" dirty="0"/>
              <a:t>Yang </a:t>
            </a: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 </a:t>
            </a:r>
            <a:r>
              <a:rPr lang="en-US" b="1" i="1" dirty="0" err="1"/>
              <a:t>perbuatan</a:t>
            </a:r>
            <a:r>
              <a:rPr lang="en-US" b="1" i="1" dirty="0"/>
              <a:t> </a:t>
            </a:r>
            <a:r>
              <a:rPr lang="en-US" b="1" i="1" dirty="0" err="1"/>
              <a:t>hukum</a:t>
            </a:r>
            <a:r>
              <a:rPr lang="en-US" b="1" i="1" dirty="0"/>
              <a:t> </a:t>
            </a:r>
            <a:r>
              <a:rPr lang="en-US" dirty="0" err="1"/>
              <a:t>pemindahan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Pribumi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Non </a:t>
            </a:r>
            <a:r>
              <a:rPr lang="en-US" dirty="0" err="1"/>
              <a:t>Pribumi</a:t>
            </a:r>
            <a:r>
              <a:rPr lang="en-US" dirty="0"/>
              <a:t>.</a:t>
            </a:r>
          </a:p>
          <a:p>
            <a:pPr marL="344488" lvl="0" indent="0">
              <a:buNone/>
            </a:pP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peralihan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b="1" i="1" dirty="0" err="1"/>
              <a:t>karena</a:t>
            </a:r>
            <a:r>
              <a:rPr lang="en-US" b="1" i="1" dirty="0"/>
              <a:t> </a:t>
            </a:r>
            <a:r>
              <a:rPr lang="en-US" b="1" i="1" dirty="0" err="1"/>
              <a:t>bukan</a:t>
            </a:r>
            <a:r>
              <a:rPr lang="en-US" b="1" i="1" dirty="0"/>
              <a:t> </a:t>
            </a:r>
            <a:r>
              <a:rPr lang="en-US" b="1" i="1" dirty="0" err="1"/>
              <a:t>perbuatan</a:t>
            </a:r>
            <a:r>
              <a:rPr lang="en-US" b="1" i="1" dirty="0"/>
              <a:t>  </a:t>
            </a:r>
            <a:r>
              <a:rPr lang="en-US" b="1" i="1" dirty="0" err="1"/>
              <a:t>hukum</a:t>
            </a:r>
            <a:r>
              <a:rPr lang="en-US" b="1" i="1" dirty="0"/>
              <a:t> </a:t>
            </a:r>
            <a:r>
              <a:rPr lang="en-US" dirty="0" err="1"/>
              <a:t>pemindahan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dilarang</a:t>
            </a:r>
            <a:r>
              <a:rPr lang="en-US" dirty="0"/>
              <a:t>, 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percampuran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perkawinan</a:t>
            </a:r>
            <a:r>
              <a:rPr lang="en-US" dirty="0"/>
              <a:t>  </a:t>
            </a:r>
            <a:r>
              <a:rPr lang="en-US" dirty="0" err="1"/>
              <a:t>campuran</a:t>
            </a: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warisan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wasiat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189038"/>
          </a:xfrm>
        </p:spPr>
        <p:txBody>
          <a:bodyPr>
            <a:normAutofit/>
          </a:bodyPr>
          <a:lstStyle/>
          <a:p>
            <a:r>
              <a:rPr lang="en-US" sz="3200" b="1" dirty="0"/>
              <a:t>AKIBAT DUALISME </a:t>
            </a:r>
            <a:br>
              <a:rPr lang="en-US" sz="3200" b="1" dirty="0"/>
            </a:br>
            <a:r>
              <a:rPr lang="en-US" sz="3200" b="1" dirty="0"/>
              <a:t>HUKUM PERTANAHAN </a:t>
            </a:r>
            <a:r>
              <a:rPr lang="en-US" sz="3200" dirty="0"/>
              <a:t>(</a:t>
            </a:r>
            <a:r>
              <a:rPr lang="en-US" sz="3200" dirty="0" err="1"/>
              <a:t>Lanjutan</a:t>
            </a:r>
            <a:r>
              <a:rPr lang="en-US" sz="3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943088" cy="49530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SzPct val="85000"/>
              <a:buNone/>
            </a:pPr>
            <a:r>
              <a:rPr lang="en-US" sz="2800" dirty="0"/>
              <a:t>	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manakah</a:t>
            </a:r>
            <a:r>
              <a:rPr lang="en-US" sz="2800" dirty="0"/>
              <a:t> yang </a:t>
            </a:r>
            <a:r>
              <a:rPr lang="en-US" sz="2800" dirty="0" err="1"/>
              <a:t>berlaku</a:t>
            </a:r>
            <a:r>
              <a:rPr lang="en-US" sz="2800" dirty="0"/>
              <a:t>,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tanah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 </a:t>
            </a:r>
            <a:r>
              <a:rPr lang="en-US" sz="2800" dirty="0" err="1"/>
              <a:t>dipunyai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Non </a:t>
            </a:r>
            <a:r>
              <a:rPr lang="en-US" sz="2800" dirty="0" err="1"/>
              <a:t>Pribumi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tanah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barat</a:t>
            </a:r>
            <a:r>
              <a:rPr lang="en-US" sz="2800" dirty="0"/>
              <a:t> </a:t>
            </a:r>
            <a:r>
              <a:rPr lang="en-US" sz="2800" dirty="0" err="1"/>
              <a:t>dipunyai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orang</a:t>
            </a:r>
            <a:r>
              <a:rPr lang="en-US" sz="2800" dirty="0"/>
              <a:t> </a:t>
            </a:r>
            <a:r>
              <a:rPr lang="en-US" sz="2800" dirty="0" err="1"/>
              <a:t>Pribumi</a:t>
            </a:r>
            <a:r>
              <a:rPr lang="en-US" sz="2800" dirty="0"/>
              <a:t>?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perbuatan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jual-beli</a:t>
            </a:r>
            <a:r>
              <a:rPr lang="en-US" sz="2800" dirty="0"/>
              <a:t>, </a:t>
            </a:r>
            <a:r>
              <a:rPr lang="en-US" sz="2800" dirty="0" err="1"/>
              <a:t>hibah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sewa</a:t>
            </a:r>
            <a:r>
              <a:rPr lang="en-US" sz="2800" dirty="0"/>
              <a:t> </a:t>
            </a:r>
            <a:r>
              <a:rPr lang="en-US" sz="2800" dirty="0" err="1"/>
              <a:t>menyewa</a:t>
            </a:r>
            <a:r>
              <a:rPr lang="en-US" sz="2800" dirty="0"/>
              <a:t>?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pihak-pihak</a:t>
            </a:r>
            <a:r>
              <a:rPr lang="en-US" sz="2800" dirty="0"/>
              <a:t> yang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Perdatanya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yang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tanahnya</a:t>
            </a:r>
            <a:r>
              <a:rPr lang="en-US" sz="2800" dirty="0"/>
              <a:t>.</a:t>
            </a:r>
          </a:p>
          <a:p>
            <a:pPr marL="514350" indent="-514350">
              <a:buSzPct val="85000"/>
              <a:buNone/>
            </a:pPr>
            <a:endParaRPr lang="en-US" sz="3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buSzPct val="85000"/>
              <a:buFont typeface="+mj-lt"/>
              <a:buAutoNum type="arabicPeriod" startAt="3"/>
            </a:pPr>
            <a:r>
              <a:rPr lang="en-US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US" sz="3000" dirty="0" err="1"/>
              <a:t>enimbulkan</a:t>
            </a:r>
            <a:r>
              <a:rPr lang="en-US" sz="3000" dirty="0"/>
              <a:t> </a:t>
            </a:r>
            <a:r>
              <a:rPr lang="en-US" sz="3000" dirty="0" err="1"/>
              <a:t>liberalisme</a:t>
            </a:r>
            <a:r>
              <a:rPr lang="en-US" sz="3000" dirty="0"/>
              <a:t> </a:t>
            </a:r>
            <a:r>
              <a:rPr lang="en-US" sz="3000" dirty="0" err="1"/>
              <a:t>berusaha</a:t>
            </a:r>
            <a:endParaRPr lang="en-US" sz="3000" dirty="0"/>
          </a:p>
          <a:p>
            <a:pPr marL="514350" indent="-514350">
              <a:buSzPct val="85000"/>
              <a:buNone/>
            </a:pPr>
            <a:r>
              <a:rPr lang="en-US" sz="3000" dirty="0"/>
              <a:t>	yang </a:t>
            </a:r>
            <a:r>
              <a:rPr lang="en-US" sz="3000" dirty="0" err="1"/>
              <a:t>maksudnya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meningkatkan</a:t>
            </a:r>
            <a:r>
              <a:rPr lang="en-US" sz="3000" dirty="0"/>
              <a:t> </a:t>
            </a:r>
            <a:r>
              <a:rPr lang="en-US" sz="3000" dirty="0" err="1"/>
              <a:t>kemakmuran</a:t>
            </a:r>
            <a:r>
              <a:rPr lang="en-US" sz="3000" dirty="0"/>
              <a:t> </a:t>
            </a:r>
            <a:r>
              <a:rPr lang="en-US" sz="3000" dirty="0" err="1"/>
              <a:t>masyarakat</a:t>
            </a:r>
            <a:r>
              <a:rPr lang="en-US" sz="3000" dirty="0"/>
              <a:t>, </a:t>
            </a:r>
            <a:r>
              <a:rPr lang="en-US" sz="3000" dirty="0" err="1"/>
              <a:t>tetapi</a:t>
            </a:r>
            <a:r>
              <a:rPr lang="en-US" sz="3000" dirty="0"/>
              <a:t> </a:t>
            </a:r>
            <a:r>
              <a:rPr lang="en-US" sz="3000" dirty="0" err="1"/>
              <a:t>kenyataannya</a:t>
            </a:r>
            <a:r>
              <a:rPr lang="en-US" sz="3000" dirty="0"/>
              <a:t> </a:t>
            </a:r>
            <a:r>
              <a:rPr lang="en-US" sz="3000" dirty="0" err="1"/>
              <a:t>kemakmuran</a:t>
            </a:r>
            <a:r>
              <a:rPr lang="en-US" sz="3000" dirty="0"/>
              <a:t> </a:t>
            </a:r>
            <a:r>
              <a:rPr lang="en-US" sz="3000" dirty="0" err="1"/>
              <a:t>hanya</a:t>
            </a:r>
            <a:r>
              <a:rPr lang="en-US" sz="3000" dirty="0"/>
              <a:t> </a:t>
            </a:r>
            <a:r>
              <a:rPr lang="en-US" sz="3000" dirty="0" err="1"/>
              <a:t>dinikmati</a:t>
            </a:r>
            <a:r>
              <a:rPr lang="en-US" sz="3000" dirty="0"/>
              <a:t> </a:t>
            </a:r>
            <a:r>
              <a:rPr lang="en-US" sz="3000" dirty="0" err="1"/>
              <a:t>oleh</a:t>
            </a:r>
            <a:r>
              <a:rPr lang="en-US" sz="3000" dirty="0"/>
              <a:t> </a:t>
            </a:r>
            <a:r>
              <a:rPr lang="en-US" sz="3000" dirty="0" err="1"/>
              <a:t>sebagian</a:t>
            </a:r>
            <a:r>
              <a:rPr lang="en-US" sz="3000" dirty="0"/>
              <a:t> </a:t>
            </a:r>
            <a:r>
              <a:rPr lang="en-US" sz="3000" dirty="0" err="1"/>
              <a:t>rakyat</a:t>
            </a:r>
            <a:r>
              <a:rPr lang="en-US" sz="3000" dirty="0"/>
              <a:t> </a:t>
            </a:r>
            <a:r>
              <a:rPr lang="en-US" sz="3000" dirty="0" err="1"/>
              <a:t>kecil</a:t>
            </a:r>
            <a:r>
              <a:rPr lang="en-US" sz="3000" dirty="0"/>
              <a:t> yang </a:t>
            </a:r>
            <a:r>
              <a:rPr lang="en-US" sz="3000" dirty="0" err="1"/>
              <a:t>menguasai</a:t>
            </a:r>
            <a:r>
              <a:rPr lang="en-US" sz="3000" dirty="0"/>
              <a:t> modal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alat</a:t>
            </a:r>
            <a:r>
              <a:rPr lang="en-US" sz="3000" dirty="0"/>
              <a:t> </a:t>
            </a:r>
            <a:r>
              <a:rPr lang="en-US" sz="3000" dirty="0" err="1"/>
              <a:t>produksi</a:t>
            </a:r>
            <a:r>
              <a:rPr lang="en-US" sz="3000" dirty="0"/>
              <a:t>.  Dan </a:t>
            </a:r>
            <a:r>
              <a:rPr lang="en-US" sz="3000" dirty="0" err="1"/>
              <a:t>kemakmuran</a:t>
            </a:r>
            <a:r>
              <a:rPr lang="en-US" sz="3000" dirty="0"/>
              <a:t> </a:t>
            </a:r>
            <a:r>
              <a:rPr lang="en-US" sz="3000" dirty="0" err="1"/>
              <a:t>tidak</a:t>
            </a:r>
            <a:r>
              <a:rPr lang="en-US" sz="3000" dirty="0"/>
              <a:t> </a:t>
            </a:r>
            <a:r>
              <a:rPr lang="en-US" sz="3000" dirty="0" err="1"/>
              <a:t>terbagi</a:t>
            </a:r>
            <a:r>
              <a:rPr lang="en-US" sz="3000" dirty="0"/>
              <a:t> </a:t>
            </a:r>
            <a:r>
              <a:rPr lang="en-US" sz="3000" dirty="0" err="1"/>
              <a:t>secara</a:t>
            </a:r>
            <a:r>
              <a:rPr lang="en-US" sz="3000" dirty="0"/>
              <a:t> </a:t>
            </a:r>
            <a:r>
              <a:rPr lang="en-US" sz="3000" dirty="0" err="1"/>
              <a:t>adil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merata</a:t>
            </a:r>
            <a:r>
              <a:rPr lang="en-US" sz="30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943088" cy="1112838"/>
          </a:xfrm>
        </p:spPr>
        <p:txBody>
          <a:bodyPr>
            <a:noAutofit/>
          </a:bodyPr>
          <a:lstStyle/>
          <a:p>
            <a:r>
              <a:rPr lang="en-US" sz="3600" b="1" dirty="0"/>
              <a:t>BERLAKUNYA HUKUM TANAH NASIONAL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943088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5 </a:t>
            </a:r>
            <a:r>
              <a:rPr lang="en-US" dirty="0" err="1"/>
              <a:t>tahun</a:t>
            </a:r>
            <a:r>
              <a:rPr lang="en-US" dirty="0"/>
              <a:t> 1960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Pokok-Pokok</a:t>
            </a:r>
            <a:r>
              <a:rPr lang="en-US" dirty="0"/>
              <a:t> </a:t>
            </a:r>
            <a:r>
              <a:rPr lang="en-US" dirty="0" err="1"/>
              <a:t>Agraria</a:t>
            </a:r>
            <a:r>
              <a:rPr lang="en-US" dirty="0"/>
              <a:t> (UUPA) yang </a:t>
            </a:r>
            <a:r>
              <a:rPr lang="en-US" dirty="0" err="1"/>
              <a:t>berlaku</a:t>
            </a:r>
            <a:r>
              <a:rPr lang="en-US" dirty="0"/>
              <a:t> 24 September 1960, </a:t>
            </a:r>
            <a:r>
              <a:rPr lang="en-US" dirty="0" err="1"/>
              <a:t>menghapuskan</a:t>
            </a:r>
            <a:r>
              <a:rPr lang="en-US" dirty="0"/>
              <a:t> </a:t>
            </a:r>
            <a:r>
              <a:rPr lang="en-US" dirty="0" err="1"/>
              <a:t>dualisme</a:t>
            </a:r>
            <a:r>
              <a:rPr lang="en-US" dirty="0"/>
              <a:t>/</a:t>
            </a:r>
            <a:r>
              <a:rPr lang="en-US" dirty="0" err="1"/>
              <a:t>pluralisme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Tanah </a:t>
            </a:r>
            <a:r>
              <a:rPr lang="en-US" dirty="0" err="1"/>
              <a:t>di</a:t>
            </a:r>
            <a:r>
              <a:rPr lang="en-US" dirty="0"/>
              <a:t> 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dasar-dasar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Tanah </a:t>
            </a:r>
            <a:r>
              <a:rPr lang="en-US" dirty="0" err="1"/>
              <a:t>Nasional</a:t>
            </a:r>
            <a:r>
              <a:rPr lang="en-US" dirty="0"/>
              <a:t> yang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, yang </a:t>
            </a:r>
            <a:r>
              <a:rPr lang="en-US" dirty="0" err="1"/>
              <a:t>disempurnakan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modern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848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8001000" cy="5791200"/>
          </a:xfrm>
        </p:spPr>
        <p:txBody>
          <a:bodyPr>
            <a:normAutofit/>
          </a:bodyPr>
          <a:lstStyle/>
          <a:p>
            <a:pPr marL="457200" indent="-374650">
              <a:buFont typeface="Wingdings" pitchFamily="2" charset="2"/>
              <a:buChar char="Ø"/>
            </a:pP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Tanah </a:t>
            </a:r>
            <a:r>
              <a:rPr lang="en-US" dirty="0" err="1"/>
              <a:t>Nasional</a:t>
            </a:r>
            <a:r>
              <a:rPr lang="en-US" dirty="0"/>
              <a:t> (</a:t>
            </a:r>
            <a:r>
              <a:rPr lang="en-US" dirty="0" err="1"/>
              <a:t>konsepsi</a:t>
            </a:r>
            <a:r>
              <a:rPr lang="en-US" dirty="0"/>
              <a:t>, </a:t>
            </a:r>
            <a:r>
              <a:rPr lang="en-US" dirty="0" err="1"/>
              <a:t>asas</a:t>
            </a:r>
            <a:r>
              <a:rPr lang="en-US" dirty="0"/>
              <a:t>, </a:t>
            </a:r>
            <a:r>
              <a:rPr lang="en-US" dirty="0" err="1"/>
              <a:t>lembaga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pelengkap</a:t>
            </a:r>
            <a:r>
              <a:rPr lang="en-US" dirty="0"/>
              <a:t> (</a:t>
            </a:r>
            <a:r>
              <a:rPr lang="en-US" dirty="0" err="1"/>
              <a:t>norma</a:t>
            </a:r>
            <a:r>
              <a:rPr lang="en-US" dirty="0"/>
              <a:t>). </a:t>
            </a:r>
          </a:p>
          <a:p>
            <a:pPr marL="457200" indent="-374650">
              <a:buFont typeface="Wingdings" pitchFamily="2" charset="2"/>
              <a:buChar char="Ø"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diberlakukannya</a:t>
            </a:r>
            <a:r>
              <a:rPr lang="en-US" dirty="0"/>
              <a:t> UUPA,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dikonversi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yang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UUPA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24 September 1960,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penegasannya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752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100" b="1" dirty="0"/>
              <a:t>TIDAK ADANYA JAMINAN KEPASTIAN HUKUM </a:t>
            </a:r>
            <a:br>
              <a:rPr lang="en-US" sz="4100" b="1" dirty="0"/>
            </a:br>
            <a:r>
              <a:rPr lang="en-US" sz="4100" b="1" dirty="0"/>
              <a:t>BAGI RAKYAT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14600"/>
            <a:ext cx="7866888" cy="3733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pertanahan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:</a:t>
            </a:r>
          </a:p>
          <a:p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, yang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konsisten</a:t>
            </a:r>
            <a:endParaRPr lang="en-US" dirty="0"/>
          </a:p>
          <a:p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 Tanah yang </a:t>
            </a:r>
            <a:r>
              <a:rPr lang="en-US" dirty="0" err="1"/>
              <a:t>efektif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866888" cy="1524000"/>
          </a:xfrm>
        </p:spPr>
        <p:txBody>
          <a:bodyPr>
            <a:noAutofit/>
          </a:bodyPr>
          <a:lstStyle/>
          <a:p>
            <a:r>
              <a:rPr lang="en-US" sz="3600" dirty="0"/>
              <a:t>SISTEM ADMINISTRASI PEMILIKAN TANAH DI INDONESIA PADA </a:t>
            </a:r>
            <a:br>
              <a:rPr lang="en-US" sz="3600" dirty="0"/>
            </a:br>
            <a:r>
              <a:rPr lang="en-US" sz="3600" dirty="0"/>
              <a:t>MASA LALU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2209800"/>
            <a:ext cx="7943088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Tanah </a:t>
            </a:r>
            <a:r>
              <a:rPr lang="en-US" dirty="0" err="1"/>
              <a:t>Administratif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semuanya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jumlahnya</a:t>
            </a:r>
            <a:r>
              <a:rPr lang="en-US" dirty="0"/>
              <a:t> </a:t>
            </a:r>
            <a:r>
              <a:rPr lang="en-US" dirty="0" err="1"/>
              <a:t>amat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tersebar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terkodifikasi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praktek</a:t>
            </a:r>
            <a:r>
              <a:rPr lang="en-US" dirty="0"/>
              <a:t>, </a:t>
            </a:r>
            <a:r>
              <a:rPr lang="en-US" dirty="0" err="1"/>
              <a:t>Hukum</a:t>
            </a:r>
            <a:r>
              <a:rPr lang="en-US" dirty="0"/>
              <a:t> Tanah </a:t>
            </a:r>
            <a:r>
              <a:rPr lang="en-US" dirty="0" err="1"/>
              <a:t>Administratif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isinya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943088" cy="11128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/>
              <a:t>UNTUK TANAH KOMUNAL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4572000"/>
          </a:xfrm>
        </p:spPr>
        <p:txBody>
          <a:bodyPr/>
          <a:lstStyle/>
          <a:p>
            <a:pPr marL="228600" indent="-228600" eaLnBrk="1" hangingPunct="1">
              <a:buNone/>
            </a:pPr>
            <a:r>
              <a:rPr lang="en-US" b="1" dirty="0"/>
              <a:t>	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komunal</a:t>
            </a:r>
            <a:r>
              <a:rPr lang="en-US" dirty="0"/>
              <a:t> (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),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desa-desa</a:t>
            </a:r>
            <a:r>
              <a:rPr lang="en-US" dirty="0"/>
              <a:t> </a:t>
            </a:r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ingatan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. </a:t>
            </a:r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kadaster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304800"/>
            <a:ext cx="7943088" cy="762000"/>
          </a:xfrm>
        </p:spPr>
        <p:txBody>
          <a:bodyPr/>
          <a:lstStyle/>
          <a:p>
            <a:r>
              <a:rPr lang="en-US" b="1" dirty="0"/>
              <a:t>UNTUK TANAH MILIK ADAT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371600"/>
            <a:ext cx="7943088" cy="548640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br>
              <a:rPr lang="en-US" sz="2400" b="1" dirty="0"/>
            </a:br>
            <a:r>
              <a:rPr lang="en-US" sz="3100" dirty="0" err="1"/>
              <a:t>Khususnya</a:t>
            </a:r>
            <a:r>
              <a:rPr lang="en-US" sz="3100" dirty="0"/>
              <a:t> </a:t>
            </a:r>
            <a:r>
              <a:rPr lang="en-US" sz="3100" dirty="0" err="1"/>
              <a:t>di</a:t>
            </a:r>
            <a:r>
              <a:rPr lang="en-US" sz="3100" dirty="0"/>
              <a:t> </a:t>
            </a:r>
            <a:r>
              <a:rPr lang="en-US" sz="3100" dirty="0" err="1"/>
              <a:t>daerah</a:t>
            </a:r>
            <a:r>
              <a:rPr lang="en-US" sz="3100" dirty="0"/>
              <a:t> </a:t>
            </a:r>
            <a:r>
              <a:rPr lang="en-US" sz="3100" dirty="0" err="1"/>
              <a:t>perkotaan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</a:t>
            </a:r>
            <a:r>
              <a:rPr lang="en-US" sz="3100" dirty="0" err="1"/>
              <a:t>produktif</a:t>
            </a:r>
            <a:r>
              <a:rPr lang="en-US" sz="3100" dirty="0"/>
              <a:t> </a:t>
            </a:r>
          </a:p>
          <a:p>
            <a:pPr marL="342900" indent="-34290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100" dirty="0" err="1"/>
              <a:t>Telah</a:t>
            </a:r>
            <a:r>
              <a:rPr lang="en-US" sz="3100" dirty="0"/>
              <a:t> </a:t>
            </a:r>
            <a:r>
              <a:rPr lang="en-US" sz="3100" dirty="0" err="1"/>
              <a:t>mengenal</a:t>
            </a:r>
            <a:r>
              <a:rPr lang="en-US" sz="3100" dirty="0"/>
              <a:t> </a:t>
            </a:r>
            <a:r>
              <a:rPr lang="en-US" sz="3100" dirty="0" err="1"/>
              <a:t>sistem</a:t>
            </a:r>
            <a:r>
              <a:rPr lang="en-US" sz="3100" dirty="0"/>
              <a:t> </a:t>
            </a:r>
            <a:r>
              <a:rPr lang="en-US" sz="3100" dirty="0" err="1"/>
              <a:t>pajak</a:t>
            </a:r>
            <a:r>
              <a:rPr lang="en-US" sz="3100" dirty="0"/>
              <a:t> </a:t>
            </a:r>
            <a:r>
              <a:rPr lang="en-US" sz="3100" dirty="0" err="1"/>
              <a:t>tanah</a:t>
            </a:r>
            <a:r>
              <a:rPr lang="en-US" sz="3100" dirty="0"/>
              <a:t> </a:t>
            </a:r>
            <a:r>
              <a:rPr lang="en-US" sz="3100" dirty="0" err="1"/>
              <a:t>sejak</a:t>
            </a:r>
            <a:r>
              <a:rPr lang="en-US" sz="3100" dirty="0"/>
              <a:t> </a:t>
            </a:r>
            <a:r>
              <a:rPr lang="en-US" sz="3100" dirty="0" err="1"/>
              <a:t>awal</a:t>
            </a:r>
            <a:r>
              <a:rPr lang="en-US" sz="3100" dirty="0"/>
              <a:t> </a:t>
            </a:r>
            <a:r>
              <a:rPr lang="en-US" sz="3100" dirty="0" err="1"/>
              <a:t>abad</a:t>
            </a:r>
            <a:r>
              <a:rPr lang="en-US" sz="3100" dirty="0"/>
              <a:t> ke-19, </a:t>
            </a:r>
            <a:r>
              <a:rPr lang="en-US" sz="3100" dirty="0" err="1"/>
              <a:t>yaitu</a:t>
            </a:r>
            <a:r>
              <a:rPr lang="en-US" sz="3100" dirty="0"/>
              <a:t> </a:t>
            </a:r>
            <a:r>
              <a:rPr lang="en-US" sz="3100" dirty="0" err="1"/>
              <a:t>tahun</a:t>
            </a:r>
            <a:r>
              <a:rPr lang="en-US" sz="3100" dirty="0"/>
              <a:t> 1811. </a:t>
            </a:r>
          </a:p>
          <a:p>
            <a:pPr marL="342900" indent="-34290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100" dirty="0" err="1"/>
              <a:t>Sebagai</a:t>
            </a:r>
            <a:r>
              <a:rPr lang="en-US" sz="3100" dirty="0"/>
              <a:t> </a:t>
            </a:r>
            <a:r>
              <a:rPr lang="en-US" sz="3100" dirty="0" err="1"/>
              <a:t>konsekuensinya</a:t>
            </a:r>
            <a:r>
              <a:rPr lang="en-US" sz="3100" dirty="0"/>
              <a:t>, </a:t>
            </a:r>
            <a:r>
              <a:rPr lang="en-US" sz="3100" dirty="0" err="1"/>
              <a:t>sistem</a:t>
            </a:r>
            <a:r>
              <a:rPr lang="en-US" sz="3100" dirty="0"/>
              <a:t> </a:t>
            </a:r>
            <a:r>
              <a:rPr lang="en-US" sz="3100" dirty="0" err="1"/>
              <a:t>pengukuran</a:t>
            </a:r>
            <a:r>
              <a:rPr lang="en-US" sz="3100" dirty="0"/>
              <a:t> </a:t>
            </a:r>
            <a:r>
              <a:rPr lang="en-US" sz="3100" dirty="0" err="1"/>
              <a:t>kadaster</a:t>
            </a:r>
            <a:r>
              <a:rPr lang="en-US" sz="3100" dirty="0"/>
              <a:t> </a:t>
            </a:r>
            <a:r>
              <a:rPr lang="en-US" sz="3100" dirty="0" err="1"/>
              <a:t>juga</a:t>
            </a:r>
            <a:r>
              <a:rPr lang="en-US" sz="3100" dirty="0"/>
              <a:t> </a:t>
            </a:r>
            <a:r>
              <a:rPr lang="en-US" sz="3100" dirty="0" err="1"/>
              <a:t>telah</a:t>
            </a:r>
            <a:r>
              <a:rPr lang="en-US" sz="3100" dirty="0"/>
              <a:t> </a:t>
            </a:r>
            <a:r>
              <a:rPr lang="en-US" sz="3100" dirty="0" err="1"/>
              <a:t>mulai</a:t>
            </a:r>
            <a:r>
              <a:rPr lang="en-US" sz="3100" dirty="0"/>
              <a:t> </a:t>
            </a:r>
            <a:r>
              <a:rPr lang="en-US" sz="3100" dirty="0" err="1"/>
              <a:t>dikenal</a:t>
            </a:r>
            <a:r>
              <a:rPr lang="en-US" sz="3100" dirty="0"/>
              <a:t>, </a:t>
            </a:r>
            <a:r>
              <a:rPr lang="en-US" sz="3100" dirty="0" err="1"/>
              <a:t>meskipun</a:t>
            </a:r>
            <a:r>
              <a:rPr lang="en-US" sz="3100" dirty="0"/>
              <a:t> </a:t>
            </a:r>
            <a:r>
              <a:rPr lang="en-US" sz="3100" dirty="0" err="1"/>
              <a:t>belum</a:t>
            </a:r>
            <a:r>
              <a:rPr lang="en-US" sz="3100" dirty="0"/>
              <a:t> </a:t>
            </a:r>
            <a:r>
              <a:rPr lang="en-US" sz="3100" dirty="0" err="1"/>
              <a:t>cukup</a:t>
            </a:r>
            <a:r>
              <a:rPr lang="en-US" sz="3100" dirty="0"/>
              <a:t> </a:t>
            </a:r>
            <a:r>
              <a:rPr lang="en-US" sz="3100" dirty="0" err="1"/>
              <a:t>akurat</a:t>
            </a:r>
            <a:r>
              <a:rPr lang="en-US" sz="3100" dirty="0"/>
              <a:t> </a:t>
            </a:r>
            <a:r>
              <a:rPr lang="en-US" sz="3100" dirty="0" err="1"/>
              <a:t>untuk</a:t>
            </a:r>
            <a:r>
              <a:rPr lang="en-US" sz="3100" dirty="0"/>
              <a:t> </a:t>
            </a:r>
            <a:r>
              <a:rPr lang="en-US" sz="3100" dirty="0" err="1"/>
              <a:t>kadaster</a:t>
            </a:r>
            <a:r>
              <a:rPr lang="en-US" sz="3100" dirty="0"/>
              <a:t> </a:t>
            </a:r>
            <a:r>
              <a:rPr lang="en-US" sz="3100" dirty="0" err="1"/>
              <a:t>hukum</a:t>
            </a:r>
            <a:r>
              <a:rPr lang="en-US" sz="3100" dirty="0"/>
              <a:t>.  Hal </a:t>
            </a:r>
            <a:r>
              <a:rPr lang="en-US" sz="3100" dirty="0" err="1"/>
              <a:t>ini</a:t>
            </a:r>
            <a:r>
              <a:rPr lang="en-US" sz="3100" dirty="0"/>
              <a:t> </a:t>
            </a:r>
            <a:r>
              <a:rPr lang="en-US" sz="3100" dirty="0" err="1"/>
              <a:t>karena</a:t>
            </a:r>
            <a:r>
              <a:rPr lang="en-US" sz="3100" dirty="0"/>
              <a:t> </a:t>
            </a:r>
            <a:r>
              <a:rPr lang="en-US" sz="3100" dirty="0" err="1"/>
              <a:t>umumnya</a:t>
            </a:r>
            <a:r>
              <a:rPr lang="en-US" sz="3100" dirty="0"/>
              <a:t> </a:t>
            </a:r>
            <a:r>
              <a:rPr lang="en-US" sz="3100" dirty="0" err="1"/>
              <a:t>pengukuran</a:t>
            </a:r>
            <a:r>
              <a:rPr lang="en-US" sz="3100" dirty="0"/>
              <a:t> </a:t>
            </a:r>
            <a:r>
              <a:rPr lang="en-US" sz="3100" dirty="0" err="1"/>
              <a:t>tanah</a:t>
            </a:r>
            <a:r>
              <a:rPr lang="en-US" sz="3100" dirty="0"/>
              <a:t> </a:t>
            </a:r>
            <a:r>
              <a:rPr lang="en-US" sz="3100" dirty="0" err="1"/>
              <a:t>untuk</a:t>
            </a:r>
            <a:r>
              <a:rPr lang="en-US" sz="3100" dirty="0"/>
              <a:t> </a:t>
            </a:r>
            <a:r>
              <a:rPr lang="en-US" sz="3100" dirty="0" err="1"/>
              <a:t>keperluan</a:t>
            </a:r>
            <a:r>
              <a:rPr lang="en-US" sz="3100" dirty="0"/>
              <a:t> </a:t>
            </a:r>
            <a:r>
              <a:rPr lang="en-US" sz="3100" dirty="0" err="1"/>
              <a:t>pajak</a:t>
            </a:r>
            <a:r>
              <a:rPr lang="en-US" sz="3100" dirty="0"/>
              <a:t> </a:t>
            </a:r>
            <a:r>
              <a:rPr lang="en-US" sz="3100" dirty="0" err="1"/>
              <a:t>tidak</a:t>
            </a:r>
            <a:r>
              <a:rPr lang="en-US" sz="3100" dirty="0"/>
              <a:t> </a:t>
            </a:r>
            <a:r>
              <a:rPr lang="en-US" sz="3100" dirty="0" err="1"/>
              <a:t>teliti</a:t>
            </a:r>
            <a:r>
              <a:rPr lang="en-US" sz="3100" dirty="0"/>
              <a:t> </a:t>
            </a:r>
            <a:r>
              <a:rPr lang="en-US" sz="3100" dirty="0" err="1"/>
              <a:t>sebagaimana</a:t>
            </a:r>
            <a:r>
              <a:rPr lang="en-US" sz="3100" dirty="0"/>
              <a:t> yang </a:t>
            </a:r>
            <a:r>
              <a:rPr lang="en-US" sz="3100" dirty="0" err="1"/>
              <a:t>dipersyaratkan</a:t>
            </a:r>
            <a:r>
              <a:rPr lang="en-US" sz="3100" dirty="0"/>
              <a:t> </a:t>
            </a:r>
            <a:r>
              <a:rPr lang="en-US" sz="3100" dirty="0" err="1"/>
              <a:t>untuk</a:t>
            </a:r>
            <a:r>
              <a:rPr lang="en-US" sz="3100" dirty="0"/>
              <a:t> </a:t>
            </a:r>
            <a:r>
              <a:rPr lang="en-US" sz="3100" dirty="0" err="1"/>
              <a:t>kepastian</a:t>
            </a:r>
            <a:r>
              <a:rPr lang="en-US" sz="3100" dirty="0"/>
              <a:t> </a:t>
            </a:r>
            <a:r>
              <a:rPr lang="en-US" sz="3100" dirty="0" err="1"/>
              <a:t>hak</a:t>
            </a:r>
            <a:r>
              <a:rPr lang="en-US" sz="3100" dirty="0"/>
              <a:t>. </a:t>
            </a:r>
          </a:p>
          <a:p>
            <a:pPr marL="342900" indent="-34290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100" dirty="0" err="1"/>
              <a:t>Jaminan</a:t>
            </a:r>
            <a:r>
              <a:rPr lang="en-US" sz="3100" dirty="0"/>
              <a:t> </a:t>
            </a:r>
            <a:r>
              <a:rPr lang="en-US" sz="3100" dirty="0" err="1"/>
              <a:t>kepastian</a:t>
            </a:r>
            <a:r>
              <a:rPr lang="en-US" sz="3100" dirty="0"/>
              <a:t> </a:t>
            </a:r>
            <a:r>
              <a:rPr lang="en-US" sz="3100" dirty="0" err="1"/>
              <a:t>bergantung</a:t>
            </a:r>
            <a:r>
              <a:rPr lang="en-US" sz="3100" dirty="0"/>
              <a:t> </a:t>
            </a:r>
            <a:r>
              <a:rPr lang="en-US" sz="3100" dirty="0" err="1"/>
              <a:t>kepada</a:t>
            </a:r>
            <a:r>
              <a:rPr lang="en-US" sz="3100" dirty="0"/>
              <a:t> </a:t>
            </a:r>
            <a:r>
              <a:rPr lang="en-US" sz="3100" dirty="0" err="1"/>
              <a:t>kesaksian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</a:t>
            </a:r>
            <a:r>
              <a:rPr lang="en-US" sz="3100" dirty="0" err="1"/>
              <a:t>bukan</a:t>
            </a:r>
            <a:r>
              <a:rPr lang="en-US" sz="3100" dirty="0"/>
              <a:t> </a:t>
            </a:r>
            <a:r>
              <a:rPr lang="en-US" sz="3100" dirty="0" err="1"/>
              <a:t>dokumen</a:t>
            </a:r>
            <a:r>
              <a:rPr lang="en-US" sz="3100" dirty="0"/>
              <a:t> </a:t>
            </a:r>
            <a:r>
              <a:rPr lang="en-US" sz="3100" dirty="0" err="1"/>
              <a:t>resmi</a:t>
            </a:r>
            <a:r>
              <a:rPr lang="en-US" sz="3100" dirty="0"/>
              <a:t> </a:t>
            </a:r>
            <a:r>
              <a:rPr lang="en-US" sz="3100" dirty="0" err="1"/>
              <a:t>kadaster</a:t>
            </a:r>
            <a:r>
              <a:rPr lang="en-US" sz="3100" dirty="0"/>
              <a:t>. </a:t>
            </a:r>
          </a:p>
          <a:p>
            <a:pPr marL="342900" indent="-34290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100" dirty="0" err="1"/>
              <a:t>Dalam</a:t>
            </a:r>
            <a:r>
              <a:rPr lang="en-US" sz="3100" dirty="0"/>
              <a:t> </a:t>
            </a:r>
            <a:r>
              <a:rPr lang="en-US" sz="3100" dirty="0" err="1"/>
              <a:t>periode</a:t>
            </a:r>
            <a:r>
              <a:rPr lang="en-US" sz="3100" dirty="0"/>
              <a:t> </a:t>
            </a:r>
            <a:r>
              <a:rPr lang="en-US" sz="3100" dirty="0" err="1"/>
              <a:t>ini</a:t>
            </a:r>
            <a:r>
              <a:rPr lang="en-US" sz="3100" dirty="0"/>
              <a:t> </a:t>
            </a:r>
            <a:r>
              <a:rPr lang="en-US" sz="3100" dirty="0" err="1"/>
              <a:t>administrasi</a:t>
            </a:r>
            <a:r>
              <a:rPr lang="en-US" sz="3100" dirty="0"/>
              <a:t> </a:t>
            </a:r>
            <a:r>
              <a:rPr lang="en-US" sz="3100" dirty="0" err="1"/>
              <a:t>pertanahan</a:t>
            </a:r>
            <a:r>
              <a:rPr lang="en-US" sz="3100" dirty="0"/>
              <a:t> </a:t>
            </a:r>
            <a:r>
              <a:rPr lang="en-US" sz="3100" dirty="0" err="1"/>
              <a:t>belum</a:t>
            </a:r>
            <a:r>
              <a:rPr lang="en-US" sz="3100" dirty="0"/>
              <a:t> </a:t>
            </a:r>
            <a:r>
              <a:rPr lang="en-US" sz="3100" dirty="0" err="1"/>
              <a:t>dapat</a:t>
            </a:r>
            <a:r>
              <a:rPr lang="en-US" sz="3100" dirty="0"/>
              <a:t> </a:t>
            </a:r>
            <a:r>
              <a:rPr lang="en-US" sz="3100" dirty="0" err="1"/>
              <a:t>menjamin</a:t>
            </a:r>
            <a:r>
              <a:rPr lang="en-US" sz="3100" dirty="0"/>
              <a:t> </a:t>
            </a:r>
            <a:r>
              <a:rPr lang="en-US" sz="3100" dirty="0" err="1"/>
              <a:t>kepastian</a:t>
            </a:r>
            <a:r>
              <a:rPr lang="en-US" sz="3100" dirty="0"/>
              <a:t> </a:t>
            </a:r>
            <a:r>
              <a:rPr lang="en-US" sz="3100" dirty="0" err="1"/>
              <a:t>hak</a:t>
            </a:r>
            <a:r>
              <a:rPr lang="en-US" sz="3100" dirty="0"/>
              <a:t>. </a:t>
            </a:r>
            <a:br>
              <a:rPr lang="en-US" sz="3100" b="1" dirty="0"/>
            </a:br>
            <a:br>
              <a:rPr lang="en-US" sz="2400" b="1" dirty="0"/>
            </a:br>
            <a:endParaRPr lang="en-US" sz="2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304800"/>
            <a:ext cx="7943088" cy="1112838"/>
          </a:xfrm>
        </p:spPr>
        <p:txBody>
          <a:bodyPr>
            <a:normAutofit/>
          </a:bodyPr>
          <a:lstStyle/>
          <a:p>
            <a:r>
              <a:rPr lang="en-US" b="1" dirty="0"/>
              <a:t>UNTUK TANAH KOLONIAL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772400" cy="4800600"/>
          </a:xfrm>
        </p:spPr>
        <p:txBody>
          <a:bodyPr>
            <a:normAutofit/>
          </a:bodyPr>
          <a:lstStyle/>
          <a:p>
            <a:pPr marL="228600" indent="-228600" eaLnBrk="1" hangingPunct="1">
              <a:buNone/>
            </a:pPr>
            <a:br>
              <a:rPr lang="en-US" b="1" dirty="0"/>
            </a:b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pertanahan</a:t>
            </a:r>
            <a:r>
              <a:rPr lang="en-US" dirty="0"/>
              <a:t> </a:t>
            </a:r>
            <a:r>
              <a:rPr lang="en-US" dirty="0" err="1"/>
              <a:t>kolonial</a:t>
            </a:r>
            <a:r>
              <a:rPr lang="en-US" dirty="0"/>
              <a:t> yang lain </a:t>
            </a:r>
            <a:r>
              <a:rPr lang="en-US" dirty="0" err="1"/>
              <a:t>adalah</a:t>
            </a:r>
            <a:r>
              <a:rPr lang="en-US" dirty="0"/>
              <a:t> yang </a:t>
            </a:r>
            <a:r>
              <a:rPr lang="en-US" dirty="0" err="1"/>
              <a:t>dikelola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Dinas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data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tanahnya</a:t>
            </a:r>
            <a:r>
              <a:rPr lang="en-US" dirty="0"/>
              <a:t>. </a:t>
            </a: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43088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/>
              <a:t>UNTUK TANAH MILIK BERDASAR HUKUM BELANDA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81534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kadaster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1620. </a:t>
            </a:r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sv-SE" dirty="0"/>
              <a:t>Sistem ini mengelola dokumen administrasi dan pendaftaran atas tanah-tanah milik berdasarkan hukum Belanda. </a:t>
            </a:r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sv-SE" dirty="0"/>
              <a:t>Di sini tanah-tanah telah diukur dan didaftar sebagaimana mestinya.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KONDISI YANG ADA </a:t>
            </a:r>
            <a:br>
              <a:rPr lang="en-US" dirty="0"/>
            </a:br>
            <a:r>
              <a:rPr lang="en-US" dirty="0"/>
              <a:t>(SEJARAH TERBENTUKNYA UUPA)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905000"/>
            <a:ext cx="8001000" cy="4572000"/>
          </a:xfrm>
        </p:spPr>
        <p:txBody>
          <a:bodyPr>
            <a:normAutofit fontScale="77500" lnSpcReduction="20000"/>
          </a:bodyPr>
          <a:lstStyle/>
          <a:p>
            <a:pPr marL="0" lvl="0" indent="344488">
              <a:buFont typeface="Wingdings" pitchFamily="2" charset="2"/>
              <a:buChar char="Ø"/>
            </a:pPr>
            <a:r>
              <a:rPr lang="en-US" dirty="0"/>
              <a:t>ADANYA DUALISME HUKUM PERTANAHAN </a:t>
            </a:r>
          </a:p>
          <a:p>
            <a:pPr marL="342900" indent="-342900">
              <a:buNone/>
            </a:pPr>
            <a:r>
              <a:rPr lang="en-US" dirty="0"/>
              <a:t>	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dirty="0"/>
              <a:t>.  Tanah-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Barat </a:t>
            </a:r>
          </a:p>
          <a:p>
            <a:pPr marL="342900" indent="-342900">
              <a:buNone/>
            </a:pPr>
            <a:r>
              <a:rPr lang="en-US" dirty="0"/>
              <a:t>	2.  Tanah-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Indonesia (Tanah-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)</a:t>
            </a:r>
          </a:p>
          <a:p>
            <a:pPr marL="342900" indent="-342900">
              <a:buNone/>
            </a:pPr>
            <a:endParaRPr lang="en-US" dirty="0"/>
          </a:p>
          <a:p>
            <a:pPr marL="342900" indent="-342900">
              <a:buNone/>
            </a:pPr>
            <a:endParaRPr lang="en-US" dirty="0"/>
          </a:p>
          <a:p>
            <a:pPr marL="344488" indent="-344488">
              <a:buFont typeface="Wingdings" pitchFamily="2" charset="2"/>
              <a:buChar char="Ø"/>
            </a:pPr>
            <a:r>
              <a:rPr lang="en-US" dirty="0"/>
              <a:t>TIDAK ADANYA JAMINAN KEPASTIAN HUKUM BAGI RAKYAT</a:t>
            </a:r>
          </a:p>
          <a:p>
            <a:pPr marL="749300" lvl="0" indent="-404813"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dirty="0"/>
              <a:t>. 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Tanah </a:t>
            </a:r>
            <a:r>
              <a:rPr lang="en-US" dirty="0" err="1"/>
              <a:t>Tertulis</a:t>
            </a:r>
            <a:r>
              <a:rPr lang="en-US" dirty="0"/>
              <a:t> yang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Jelas</a:t>
            </a:r>
            <a:endParaRPr lang="en-US" dirty="0"/>
          </a:p>
          <a:p>
            <a:pPr marL="749300" lvl="0" indent="-404813">
              <a:buNone/>
            </a:pPr>
            <a:r>
              <a:rPr lang="en-US" dirty="0"/>
              <a:t>2. 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diselenggarakan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 Tanah yang </a:t>
            </a:r>
            <a:r>
              <a:rPr lang="en-US" dirty="0" err="1"/>
              <a:t>Efektif</a:t>
            </a:r>
            <a:endParaRPr lang="en-US" dirty="0"/>
          </a:p>
          <a:p>
            <a:pPr marL="342900" indent="-342900">
              <a:buNone/>
            </a:pPr>
            <a:r>
              <a:rPr lang="en-US" dirty="0"/>
              <a:t> </a:t>
            </a:r>
          </a:p>
          <a:p>
            <a:pPr marL="342900" indent="-34290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189038"/>
          </a:xfrm>
        </p:spPr>
        <p:txBody>
          <a:bodyPr>
            <a:normAutofit/>
          </a:bodyPr>
          <a:lstStyle/>
          <a:p>
            <a:r>
              <a:rPr lang="en-US" b="1" dirty="0" err="1"/>
              <a:t>Pasal</a:t>
            </a:r>
            <a:r>
              <a:rPr lang="en-US" b="1" dirty="0"/>
              <a:t> 19 UUPA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943088" cy="4648200"/>
          </a:xfrm>
        </p:spPr>
        <p:txBody>
          <a:bodyPr/>
          <a:lstStyle/>
          <a:p>
            <a:pPr>
              <a:buNone/>
            </a:pPr>
            <a:r>
              <a:rPr lang="en-US" i="1" dirty="0"/>
              <a:t>	“</a:t>
            </a:r>
            <a:r>
              <a:rPr lang="en-US" i="1" dirty="0" err="1"/>
              <a:t>Untuk</a:t>
            </a:r>
            <a:r>
              <a:rPr lang="en-US" i="1" dirty="0"/>
              <a:t> </a:t>
            </a:r>
            <a:r>
              <a:rPr lang="en-US" i="1" dirty="0" err="1"/>
              <a:t>menjamin</a:t>
            </a:r>
            <a:r>
              <a:rPr lang="en-US" i="1" dirty="0"/>
              <a:t> </a:t>
            </a:r>
            <a:r>
              <a:rPr lang="en-US" i="1" dirty="0" err="1"/>
              <a:t>kepastian</a:t>
            </a:r>
            <a:r>
              <a:rPr lang="en-US" i="1" dirty="0"/>
              <a:t> </a:t>
            </a:r>
            <a:r>
              <a:rPr lang="en-US" i="1" dirty="0" err="1"/>
              <a:t>hukum</a:t>
            </a:r>
            <a:r>
              <a:rPr lang="en-US" i="1" dirty="0"/>
              <a:t> </a:t>
            </a:r>
            <a:r>
              <a:rPr lang="en-US" i="1" dirty="0" err="1"/>
              <a:t>oleh</a:t>
            </a:r>
            <a:r>
              <a:rPr lang="en-US" i="1" dirty="0"/>
              <a:t> </a:t>
            </a:r>
            <a:r>
              <a:rPr lang="en-US" i="1" dirty="0" err="1"/>
              <a:t>Pemerintah</a:t>
            </a:r>
            <a:r>
              <a:rPr lang="en-US" i="1" dirty="0"/>
              <a:t> </a:t>
            </a:r>
            <a:r>
              <a:rPr lang="en-US" i="1" dirty="0" err="1"/>
              <a:t>diadakan</a:t>
            </a:r>
            <a:r>
              <a:rPr lang="en-US" i="1" dirty="0"/>
              <a:t> </a:t>
            </a:r>
            <a:r>
              <a:rPr lang="en-US" i="1" dirty="0" err="1"/>
              <a:t>pendaftaran</a:t>
            </a:r>
            <a:r>
              <a:rPr lang="en-US" i="1" dirty="0"/>
              <a:t> </a:t>
            </a:r>
            <a:r>
              <a:rPr lang="en-US" i="1" dirty="0" err="1"/>
              <a:t>tanah</a:t>
            </a:r>
            <a:r>
              <a:rPr lang="en-US" i="1" dirty="0"/>
              <a:t> </a:t>
            </a:r>
            <a:r>
              <a:rPr lang="en-US" i="1" dirty="0" err="1"/>
              <a:t>di</a:t>
            </a:r>
            <a:r>
              <a:rPr lang="en-US" i="1" dirty="0"/>
              <a:t> </a:t>
            </a:r>
            <a:r>
              <a:rPr lang="en-US" i="1" dirty="0" err="1"/>
              <a:t>seluruh</a:t>
            </a:r>
            <a:r>
              <a:rPr lang="en-US" i="1" dirty="0"/>
              <a:t> </a:t>
            </a:r>
            <a:r>
              <a:rPr lang="en-US" i="1" dirty="0" err="1"/>
              <a:t>wilayah</a:t>
            </a:r>
            <a:r>
              <a:rPr lang="en-US" i="1" dirty="0"/>
              <a:t> </a:t>
            </a:r>
            <a:r>
              <a:rPr lang="en-US" i="1" dirty="0" err="1"/>
              <a:t>Republik</a:t>
            </a:r>
            <a:r>
              <a:rPr lang="en-US" i="1" dirty="0"/>
              <a:t> Indonesia </a:t>
            </a:r>
            <a:r>
              <a:rPr lang="en-US" i="1" dirty="0" err="1"/>
              <a:t>menurut</a:t>
            </a:r>
            <a:r>
              <a:rPr lang="en-US" i="1" dirty="0"/>
              <a:t> </a:t>
            </a:r>
            <a:r>
              <a:rPr lang="en-US" i="1" dirty="0" err="1"/>
              <a:t>ketentuan-ketentuan</a:t>
            </a:r>
            <a:r>
              <a:rPr lang="en-US" i="1" dirty="0"/>
              <a:t> yang </a:t>
            </a:r>
            <a:r>
              <a:rPr lang="en-US" i="1" dirty="0" err="1"/>
              <a:t>diatur</a:t>
            </a:r>
            <a:r>
              <a:rPr lang="en-US" i="1" dirty="0"/>
              <a:t> </a:t>
            </a:r>
            <a:r>
              <a:rPr lang="en-US" i="1" dirty="0" err="1"/>
              <a:t>dengan</a:t>
            </a:r>
            <a:r>
              <a:rPr lang="en-US" i="1" dirty="0"/>
              <a:t> </a:t>
            </a:r>
            <a:r>
              <a:rPr lang="en-US" i="1" dirty="0" err="1"/>
              <a:t>Peraturan</a:t>
            </a:r>
            <a:r>
              <a:rPr lang="en-US" i="1" dirty="0"/>
              <a:t> </a:t>
            </a:r>
            <a:r>
              <a:rPr lang="en-US" i="1" dirty="0" err="1"/>
              <a:t>Pemerintah</a:t>
            </a:r>
            <a:r>
              <a:rPr lang="en-US" i="1" dirty="0"/>
              <a:t>”</a:t>
            </a:r>
          </a:p>
          <a:p>
            <a:pPr>
              <a:buNone/>
            </a:pPr>
            <a:endParaRPr lang="en-US" dirty="0"/>
          </a:p>
          <a:p>
            <a:pPr marL="688975" indent="-688975">
              <a:buNone/>
            </a:pPr>
            <a:r>
              <a:rPr lang="en-US" dirty="0">
                <a:sym typeface="Wingdings" pitchFamily="2" charset="2"/>
              </a:rPr>
              <a:t>  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Indonesia </a:t>
            </a:r>
            <a:r>
              <a:rPr lang="en-US" dirty="0" err="1"/>
              <a:t>terdata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terdaftar</a:t>
            </a:r>
            <a:r>
              <a:rPr lang="en-US" dirty="0"/>
              <a:t> </a:t>
            </a:r>
            <a:r>
              <a:rPr lang="en-US" u="sng" dirty="0"/>
              <a:t>(</a:t>
            </a:r>
            <a:r>
              <a:rPr lang="en-US" u="sng" dirty="0" err="1"/>
              <a:t>Penguasaan</a:t>
            </a:r>
            <a:r>
              <a:rPr lang="en-US" u="sng" dirty="0"/>
              <a:t> </a:t>
            </a:r>
            <a:r>
              <a:rPr lang="en-US" u="sng" dirty="0" err="1"/>
              <a:t>dan</a:t>
            </a:r>
            <a:r>
              <a:rPr lang="en-US" u="sng" dirty="0"/>
              <a:t> </a:t>
            </a:r>
            <a:r>
              <a:rPr lang="en-US" u="sng" dirty="0" err="1"/>
              <a:t>Pemilikan</a:t>
            </a:r>
            <a:r>
              <a:rPr lang="en-US" u="sng" dirty="0"/>
              <a:t>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962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19 UUPA </a:t>
            </a:r>
            <a:br>
              <a:rPr lang="en-US" dirty="0"/>
            </a:br>
            <a:r>
              <a:rPr lang="en-US" dirty="0" err="1"/>
              <a:t>Pendaftaran</a:t>
            </a:r>
            <a:r>
              <a:rPr lang="en-US" dirty="0"/>
              <a:t> Tanah </a:t>
            </a:r>
            <a:r>
              <a:rPr lang="en-US" dirty="0" err="1"/>
              <a:t>Merupakan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57400"/>
            <a:ext cx="3505200" cy="4191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/>
              <a:t>	FISIK KADASTER </a:t>
            </a:r>
            <a:endParaRPr lang="en-US" dirty="0"/>
          </a:p>
          <a:p>
            <a:pPr>
              <a:buNone/>
            </a:pPr>
            <a:r>
              <a:rPr lang="en-US" dirty="0"/>
              <a:t>	(Data </a:t>
            </a:r>
            <a:r>
              <a:rPr lang="en-US" dirty="0" err="1"/>
              <a:t>Bidang</a:t>
            </a:r>
            <a:r>
              <a:rPr lang="en-US" dirty="0"/>
              <a:t> Tanah)</a:t>
            </a:r>
          </a:p>
          <a:p>
            <a:r>
              <a:rPr lang="en-US" dirty="0" err="1"/>
              <a:t>Pengukuran</a:t>
            </a:r>
            <a:r>
              <a:rPr lang="en-US" dirty="0"/>
              <a:t>, </a:t>
            </a:r>
            <a:r>
              <a:rPr lang="en-US" dirty="0" err="1"/>
              <a:t>perpetaan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pembukuan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</a:p>
          <a:p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surat-surat</a:t>
            </a:r>
            <a:r>
              <a:rPr lang="en-US" dirty="0"/>
              <a:t> </a:t>
            </a:r>
            <a:r>
              <a:rPr lang="en-US" dirty="0" err="1"/>
              <a:t>tanda-bukti-hak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pembuktian</a:t>
            </a:r>
            <a:r>
              <a:rPr lang="en-US" dirty="0"/>
              <a:t> yang </a:t>
            </a:r>
            <a:r>
              <a:rPr lang="en-US" dirty="0" err="1"/>
              <a:t>kuat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2057400"/>
            <a:ext cx="3733800" cy="4191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/>
              <a:t>	RECHT KADASTER / LEGAL KADASTER</a:t>
            </a:r>
            <a:endParaRPr lang="en-US" dirty="0"/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)</a:t>
            </a:r>
          </a:p>
          <a:p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peralihan</a:t>
            </a:r>
            <a:r>
              <a:rPr lang="en-US" dirty="0"/>
              <a:t> </a:t>
            </a:r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  <a:p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surat-surat</a:t>
            </a:r>
            <a:r>
              <a:rPr lang="en-US" dirty="0"/>
              <a:t> </a:t>
            </a:r>
            <a:r>
              <a:rPr lang="en-US" dirty="0" err="1"/>
              <a:t>tanda-bukti-hak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pembuktian</a:t>
            </a:r>
            <a:r>
              <a:rPr lang="en-US" dirty="0"/>
              <a:t> yang </a:t>
            </a:r>
            <a:r>
              <a:rPr lang="en-US" dirty="0" err="1"/>
              <a:t>kuat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189038"/>
          </a:xfrm>
        </p:spPr>
        <p:txBody>
          <a:bodyPr>
            <a:noAutofit/>
          </a:bodyPr>
          <a:lstStyle/>
          <a:p>
            <a:r>
              <a:rPr lang="en-US" sz="3700" dirty="0"/>
              <a:t>KADASTER YANG MEMPUNYAI KEKUATAN BUKTI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90600" y="1676400"/>
            <a:ext cx="7943088" cy="4800600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Pendaftaran</a:t>
            </a:r>
            <a:r>
              <a:rPr lang="en-US" dirty="0"/>
              <a:t> Tanah </a:t>
            </a:r>
            <a:r>
              <a:rPr lang="en-US" dirty="0" err="1"/>
              <a:t>diselenggarakan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pertanahan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yang </a:t>
            </a:r>
            <a:r>
              <a:rPr lang="en-US" dirty="0" err="1"/>
              <a:t>terdaftar</a:t>
            </a:r>
            <a:endParaRPr lang="en-US" dirty="0"/>
          </a:p>
          <a:p>
            <a:pPr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yang </a:t>
            </a:r>
            <a:r>
              <a:rPr lang="en-US" dirty="0" err="1"/>
              <a:t>terdaftar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haknya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didaftar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304800"/>
            <a:ext cx="7943088" cy="914400"/>
          </a:xfrm>
        </p:spPr>
        <p:txBody>
          <a:bodyPr>
            <a:normAutofit/>
          </a:bodyPr>
          <a:lstStyle/>
          <a:p>
            <a:r>
              <a:rPr lang="en-US" sz="3700" b="1" dirty="0"/>
              <a:t>TUJUAN PENDAFTARAN TANAH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52578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yang </a:t>
            </a:r>
            <a:r>
              <a:rPr lang="en-US" dirty="0" err="1"/>
              <a:t>terdaftar</a:t>
            </a:r>
            <a:r>
              <a:rPr lang="en-US" dirty="0"/>
              <a:t>, agar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ybs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yang </a:t>
            </a:r>
            <a:r>
              <a:rPr lang="en-US" dirty="0" err="1"/>
              <a:t>berkepentingan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, agar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data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bidang-bidang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Susun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terdaftar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terselenggaranya</a:t>
            </a:r>
            <a:r>
              <a:rPr lang="en-US" dirty="0"/>
              <a:t> </a:t>
            </a:r>
            <a:r>
              <a:rPr lang="en-US" dirty="0" err="1"/>
              <a:t>tertib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pertanahan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943088" cy="96043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DASAR HUKUM </a:t>
            </a:r>
            <a:br>
              <a:rPr lang="en-US" b="1" dirty="0"/>
            </a:br>
            <a:r>
              <a:rPr lang="en-US" b="1" dirty="0"/>
              <a:t>PENDAFTARAN TANAH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943088" cy="4191000"/>
          </a:xfrm>
        </p:spPr>
        <p:txBody>
          <a:bodyPr/>
          <a:lstStyle/>
          <a:p>
            <a:r>
              <a:rPr lang="en-US" dirty="0" err="1"/>
              <a:t>Pasal</a:t>
            </a:r>
            <a:r>
              <a:rPr lang="en-US" dirty="0"/>
              <a:t> 19 UUPA</a:t>
            </a:r>
          </a:p>
          <a:p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24 </a:t>
            </a:r>
            <a:r>
              <a:rPr lang="en-US" dirty="0" err="1"/>
              <a:t>tahun</a:t>
            </a:r>
            <a:r>
              <a:rPr lang="en-US" dirty="0"/>
              <a:t> 1997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 Tanah, yang </a:t>
            </a:r>
            <a:r>
              <a:rPr lang="en-US" dirty="0" err="1"/>
              <a:t>diundangkan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8 </a:t>
            </a:r>
            <a:r>
              <a:rPr lang="en-US" dirty="0" err="1"/>
              <a:t>Juli</a:t>
            </a:r>
            <a:r>
              <a:rPr lang="en-US" dirty="0"/>
              <a:t> 1997,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8 </a:t>
            </a:r>
            <a:r>
              <a:rPr lang="en-US" dirty="0" err="1"/>
              <a:t>Oktober</a:t>
            </a:r>
            <a:r>
              <a:rPr lang="en-US" dirty="0"/>
              <a:t> 1997</a:t>
            </a:r>
          </a:p>
          <a:p>
            <a:r>
              <a:rPr lang="en-US" dirty="0" err="1"/>
              <a:t>Permen</a:t>
            </a:r>
            <a:r>
              <a:rPr lang="en-US" dirty="0"/>
              <a:t> 3 </a:t>
            </a:r>
            <a:r>
              <a:rPr lang="en-US" dirty="0" err="1"/>
              <a:t>Tahun</a:t>
            </a:r>
            <a:r>
              <a:rPr lang="en-US" dirty="0"/>
              <a:t> 1997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533400"/>
            <a:ext cx="7943088" cy="990600"/>
          </a:xfrm>
        </p:spPr>
        <p:txBody>
          <a:bodyPr>
            <a:normAutofit fontScale="90000"/>
          </a:bodyPr>
          <a:lstStyle/>
          <a:p>
            <a:r>
              <a:rPr lang="en-US" sz="4500" b="1" dirty="0"/>
              <a:t>ADANYA DUALISME </a:t>
            </a:r>
            <a:br>
              <a:rPr lang="en-US" sz="4500" b="1" dirty="0"/>
            </a:br>
            <a:r>
              <a:rPr lang="en-US" sz="4500" b="1" dirty="0"/>
              <a:t>HUKUM PERTANAHAN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2133600"/>
            <a:ext cx="7943088" cy="44196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/>
              <a:t>Berlakunya</a:t>
            </a:r>
            <a:r>
              <a:rPr lang="en-US" i="1" dirty="0"/>
              <a:t> </a:t>
            </a:r>
            <a:r>
              <a:rPr lang="en-US" i="1" dirty="0" err="1"/>
              <a:t>bersamaan</a:t>
            </a:r>
            <a:r>
              <a:rPr lang="en-US" i="1" dirty="0"/>
              <a:t> </a:t>
            </a:r>
            <a:r>
              <a:rPr lang="en-US" i="1" dirty="0" err="1"/>
              <a:t>perangkat</a:t>
            </a:r>
            <a:r>
              <a:rPr lang="en-US" i="1" dirty="0"/>
              <a:t> </a:t>
            </a:r>
            <a:r>
              <a:rPr lang="en-US" i="1" dirty="0" err="1"/>
              <a:t>peraturan</a:t>
            </a:r>
            <a:r>
              <a:rPr lang="en-US" i="1" dirty="0"/>
              <a:t>:</a:t>
            </a:r>
          </a:p>
          <a:p>
            <a:pPr marL="465138" indent="-465138">
              <a:buNone/>
            </a:pPr>
            <a:r>
              <a:rPr lang="en-US" i="1" dirty="0"/>
              <a:t>	</a:t>
            </a:r>
            <a:r>
              <a:rPr lang="en-US" i="1" dirty="0" err="1"/>
              <a:t>Hukum</a:t>
            </a:r>
            <a:r>
              <a:rPr lang="en-US" i="1" dirty="0"/>
              <a:t> Tanah Barat yang </a:t>
            </a:r>
            <a:r>
              <a:rPr lang="en-US" i="1" dirty="0" err="1"/>
              <a:t>pokok-pokok</a:t>
            </a:r>
            <a:r>
              <a:rPr lang="en-US" i="1" dirty="0"/>
              <a:t> </a:t>
            </a:r>
            <a:r>
              <a:rPr lang="en-US" i="1" dirty="0" err="1"/>
              <a:t>peraturannya</a:t>
            </a:r>
            <a:r>
              <a:rPr lang="en-US" i="1" dirty="0"/>
              <a:t> </a:t>
            </a:r>
            <a:r>
              <a:rPr lang="en-US" i="1" dirty="0" err="1"/>
              <a:t>terdapat</a:t>
            </a:r>
            <a:r>
              <a:rPr lang="en-US" i="1" dirty="0"/>
              <a:t> </a:t>
            </a:r>
            <a:r>
              <a:rPr lang="en-US" i="1" dirty="0" err="1"/>
              <a:t>dalam</a:t>
            </a:r>
            <a:r>
              <a:rPr lang="en-US" i="1" dirty="0"/>
              <a:t> </a:t>
            </a:r>
            <a:r>
              <a:rPr lang="en-US" i="1" dirty="0" err="1"/>
              <a:t>buku</a:t>
            </a:r>
            <a:r>
              <a:rPr lang="en-US" i="1" dirty="0"/>
              <a:t> II </a:t>
            </a:r>
            <a:r>
              <a:rPr lang="en-US" i="1" dirty="0" err="1"/>
              <a:t>KUHPerdata</a:t>
            </a:r>
            <a:r>
              <a:rPr lang="en-US" i="1" dirty="0"/>
              <a:t> yang </a:t>
            </a:r>
            <a:r>
              <a:rPr lang="en-US" i="1" dirty="0" err="1"/>
              <a:t>merupakan</a:t>
            </a:r>
            <a:r>
              <a:rPr lang="en-US" i="1" dirty="0"/>
              <a:t> </a:t>
            </a:r>
            <a:r>
              <a:rPr lang="en-US" i="1" dirty="0" err="1"/>
              <a:t>hukum</a:t>
            </a:r>
            <a:r>
              <a:rPr lang="en-US" i="1" dirty="0"/>
              <a:t> </a:t>
            </a:r>
            <a:r>
              <a:rPr lang="en-US" i="1" dirty="0" err="1"/>
              <a:t>tertulis</a:t>
            </a:r>
            <a:r>
              <a:rPr lang="en-US" i="1" dirty="0"/>
              <a:t> 				</a:t>
            </a:r>
            <a:r>
              <a:rPr lang="en-US" i="1" dirty="0" err="1"/>
              <a:t>dan</a:t>
            </a:r>
            <a:r>
              <a:rPr lang="en-US" i="1" dirty="0"/>
              <a:t> </a:t>
            </a:r>
          </a:p>
          <a:p>
            <a:pPr marL="465138" indent="-465138">
              <a:buNone/>
            </a:pPr>
            <a:r>
              <a:rPr lang="en-US" i="1" dirty="0"/>
              <a:t>	</a:t>
            </a:r>
            <a:r>
              <a:rPr lang="en-US" i="1" dirty="0" err="1"/>
              <a:t>Hukum</a:t>
            </a:r>
            <a:r>
              <a:rPr lang="en-US" i="1" dirty="0"/>
              <a:t> Tanah </a:t>
            </a:r>
            <a:r>
              <a:rPr lang="en-US" i="1" dirty="0" err="1"/>
              <a:t>Adat</a:t>
            </a:r>
            <a:r>
              <a:rPr lang="en-US" i="1" dirty="0"/>
              <a:t> yang </a:t>
            </a:r>
            <a:r>
              <a:rPr lang="en-US" i="1" dirty="0" err="1"/>
              <a:t>bersumber</a:t>
            </a:r>
            <a:r>
              <a:rPr lang="en-US" i="1" dirty="0"/>
              <a:t> </a:t>
            </a:r>
            <a:r>
              <a:rPr lang="en-US" i="1" dirty="0" err="1"/>
              <a:t>pada</a:t>
            </a:r>
            <a:r>
              <a:rPr lang="en-US" i="1" dirty="0"/>
              <a:t> </a:t>
            </a:r>
            <a:r>
              <a:rPr lang="en-US" i="1" dirty="0" err="1"/>
              <a:t>Hukum</a:t>
            </a:r>
            <a:r>
              <a:rPr lang="en-US" i="1" dirty="0"/>
              <a:t> </a:t>
            </a:r>
            <a:r>
              <a:rPr lang="en-US" i="1" dirty="0" err="1"/>
              <a:t>Adat</a:t>
            </a:r>
            <a:r>
              <a:rPr lang="en-US" i="1" dirty="0"/>
              <a:t> yang </a:t>
            </a:r>
            <a:r>
              <a:rPr lang="en-US" i="1" dirty="0" err="1"/>
              <a:t>tidak</a:t>
            </a:r>
            <a:r>
              <a:rPr lang="en-US" i="1" dirty="0"/>
              <a:t> </a:t>
            </a:r>
            <a:r>
              <a:rPr lang="en-US" i="1" dirty="0" err="1"/>
              <a:t>tertulis</a:t>
            </a:r>
            <a:r>
              <a:rPr lang="en-US" dirty="0"/>
              <a:t>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0668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sz="4000" b="1" dirty="0"/>
              <a:t>. TANAH-TANAH HAK BARAT </a:t>
            </a:r>
            <a:br>
              <a:rPr lang="en-US" sz="4000" dirty="0"/>
            </a:br>
            <a:r>
              <a:rPr lang="en-US" sz="4000" dirty="0"/>
              <a:t>(</a:t>
            </a:r>
            <a:r>
              <a:rPr lang="en-US" sz="4000" dirty="0" err="1"/>
              <a:t>Agrarische</a:t>
            </a:r>
            <a:r>
              <a:rPr lang="en-US" sz="4000" dirty="0"/>
              <a:t> Wet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Agrarische</a:t>
            </a:r>
            <a:r>
              <a:rPr lang="en-US" sz="4000" dirty="0"/>
              <a:t> </a:t>
            </a:r>
            <a:r>
              <a:rPr lang="en-US" sz="4000" dirty="0" err="1"/>
              <a:t>Besluit</a:t>
            </a:r>
            <a:r>
              <a:rPr lang="en-US" sz="4000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943088" cy="5029200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3700" dirty="0" err="1"/>
              <a:t>Bentuknya</a:t>
            </a:r>
            <a:r>
              <a:rPr lang="en-US" sz="3700" dirty="0"/>
              <a:t> TERTULIS</a:t>
            </a:r>
          </a:p>
          <a:p>
            <a:pPr marL="342900" indent="-342900">
              <a:buNone/>
            </a:pPr>
            <a:r>
              <a:rPr lang="en-US" sz="3700" dirty="0"/>
              <a:t>	</a:t>
            </a:r>
            <a:r>
              <a:rPr lang="en-US" sz="3700" dirty="0" err="1"/>
              <a:t>KUHPerdata</a:t>
            </a:r>
            <a:r>
              <a:rPr lang="en-US" sz="3700" dirty="0"/>
              <a:t> </a:t>
            </a:r>
            <a:r>
              <a:rPr lang="en-US" sz="3700" dirty="0">
                <a:sym typeface="Wingdings"/>
              </a:rPr>
              <a:t></a:t>
            </a:r>
            <a:r>
              <a:rPr lang="en-US" sz="3700" dirty="0"/>
              <a:t> </a:t>
            </a:r>
            <a:r>
              <a:rPr lang="en-US" sz="3700" dirty="0" err="1"/>
              <a:t>Buku</a:t>
            </a:r>
            <a:r>
              <a:rPr lang="en-US" sz="3700" dirty="0"/>
              <a:t> II</a:t>
            </a:r>
          </a:p>
          <a:p>
            <a:pPr marL="465138" indent="-120650"/>
            <a:r>
              <a:rPr lang="en-US" sz="3700" dirty="0"/>
              <a:t> Tanah </a:t>
            </a:r>
            <a:r>
              <a:rPr lang="en-US" sz="3700" dirty="0" err="1"/>
              <a:t>Hak</a:t>
            </a:r>
            <a:r>
              <a:rPr lang="en-US" sz="3700" dirty="0"/>
              <a:t> </a:t>
            </a:r>
            <a:r>
              <a:rPr lang="en-US" sz="3700" dirty="0" err="1"/>
              <a:t>Eigendom</a:t>
            </a:r>
            <a:r>
              <a:rPr lang="en-US" sz="3700" dirty="0"/>
              <a:t>(</a:t>
            </a:r>
            <a:r>
              <a:rPr lang="en-US" sz="3700" dirty="0" err="1"/>
              <a:t>Hak</a:t>
            </a:r>
            <a:r>
              <a:rPr lang="en-US" sz="3700" dirty="0"/>
              <a:t> </a:t>
            </a:r>
            <a:r>
              <a:rPr lang="en-US" sz="3700" dirty="0" err="1"/>
              <a:t>Milik</a:t>
            </a:r>
            <a:r>
              <a:rPr lang="en-US" sz="3700" dirty="0"/>
              <a:t>) </a:t>
            </a:r>
            <a:r>
              <a:rPr lang="en-US" sz="3700" dirty="0">
                <a:sym typeface="Wingdings"/>
              </a:rPr>
              <a:t></a:t>
            </a:r>
            <a:r>
              <a:rPr lang="en-US" sz="3700" dirty="0"/>
              <a:t> </a:t>
            </a:r>
            <a:r>
              <a:rPr lang="en-US" sz="3700" dirty="0" err="1"/>
              <a:t>Pasal</a:t>
            </a:r>
            <a:r>
              <a:rPr lang="en-US" sz="3700" dirty="0"/>
              <a:t> 57</a:t>
            </a:r>
            <a:r>
              <a:rPr lang="en-US" sz="3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  <a:p>
            <a:pPr marL="465138" indent="-120650"/>
            <a:r>
              <a:rPr lang="en-US" sz="3700" dirty="0"/>
              <a:t> Tanah </a:t>
            </a:r>
            <a:r>
              <a:rPr lang="en-US" sz="3700" dirty="0" err="1"/>
              <a:t>Hak</a:t>
            </a:r>
            <a:r>
              <a:rPr lang="en-US" sz="3700" dirty="0"/>
              <a:t> </a:t>
            </a:r>
            <a:r>
              <a:rPr lang="en-US" sz="3700" dirty="0" err="1"/>
              <a:t>Erfpacht</a:t>
            </a:r>
            <a:r>
              <a:rPr lang="en-US" sz="3700" dirty="0"/>
              <a:t>(</a:t>
            </a:r>
            <a:r>
              <a:rPr lang="en-US" sz="3700" dirty="0" err="1"/>
              <a:t>Hak</a:t>
            </a:r>
            <a:r>
              <a:rPr lang="en-US" sz="3700" dirty="0"/>
              <a:t> Usaha) </a:t>
            </a:r>
            <a:r>
              <a:rPr lang="en-US" sz="3700" dirty="0">
                <a:sym typeface="Wingdings"/>
              </a:rPr>
              <a:t></a:t>
            </a:r>
            <a:r>
              <a:rPr lang="en-US" sz="3700" dirty="0"/>
              <a:t> </a:t>
            </a:r>
            <a:r>
              <a:rPr lang="en-US" sz="3700" dirty="0" err="1"/>
              <a:t>Pasal</a:t>
            </a:r>
            <a:r>
              <a:rPr lang="en-US" sz="3700" dirty="0"/>
              <a:t> 720</a:t>
            </a:r>
          </a:p>
          <a:p>
            <a:pPr marL="569913" indent="-225425"/>
            <a:r>
              <a:rPr lang="en-US" sz="3700" dirty="0"/>
              <a:t>Tanah </a:t>
            </a:r>
            <a:r>
              <a:rPr lang="en-US" sz="3700" dirty="0" err="1"/>
              <a:t>Hak</a:t>
            </a:r>
            <a:r>
              <a:rPr lang="en-US" sz="3700" dirty="0"/>
              <a:t> </a:t>
            </a:r>
            <a:r>
              <a:rPr lang="en-US" sz="3700" dirty="0" err="1"/>
              <a:t>Opstal</a:t>
            </a:r>
            <a:r>
              <a:rPr lang="en-US" sz="3700" dirty="0"/>
              <a:t>(</a:t>
            </a:r>
            <a:r>
              <a:rPr lang="en-US" sz="3700" dirty="0" err="1"/>
              <a:t>Hak</a:t>
            </a:r>
            <a:r>
              <a:rPr lang="en-US" sz="3700" dirty="0"/>
              <a:t> </a:t>
            </a:r>
            <a:r>
              <a:rPr lang="en-US" sz="3700" dirty="0" err="1"/>
              <a:t>Numpang</a:t>
            </a:r>
            <a:r>
              <a:rPr lang="en-US" sz="3700" dirty="0"/>
              <a:t> </a:t>
            </a:r>
            <a:r>
              <a:rPr lang="en-US" sz="3700" dirty="0" err="1"/>
              <a:t>Karang</a:t>
            </a:r>
            <a:r>
              <a:rPr lang="en-US" sz="3700" dirty="0"/>
              <a:t>) </a:t>
            </a:r>
            <a:r>
              <a:rPr lang="en-US" sz="3700" dirty="0">
                <a:sym typeface="Wingdings"/>
              </a:rPr>
              <a:t></a:t>
            </a:r>
            <a:r>
              <a:rPr lang="en-US" sz="3700" dirty="0"/>
              <a:t>  </a:t>
            </a:r>
            <a:r>
              <a:rPr lang="en-US" sz="3700" dirty="0" err="1"/>
              <a:t>Pasal</a:t>
            </a:r>
            <a:r>
              <a:rPr lang="en-US" sz="3700" dirty="0"/>
              <a:t> 7</a:t>
            </a:r>
            <a:r>
              <a:rPr lang="en-US" sz="3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11</a:t>
            </a:r>
          </a:p>
          <a:p>
            <a:pPr marL="342900" indent="-342900">
              <a:buNone/>
            </a:pPr>
            <a:endParaRPr lang="en-US" sz="37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3700" dirty="0" err="1"/>
              <a:t>Hampir</a:t>
            </a:r>
            <a:r>
              <a:rPr lang="en-US" sz="3700" dirty="0"/>
              <a:t> </a:t>
            </a:r>
            <a:r>
              <a:rPr lang="en-US" sz="3700" dirty="0" err="1"/>
              <a:t>semuanya</a:t>
            </a:r>
            <a:r>
              <a:rPr lang="en-US" sz="3700" dirty="0"/>
              <a:t> </a:t>
            </a:r>
            <a:r>
              <a:rPr lang="en-US" sz="3700" dirty="0" err="1"/>
              <a:t>terdaftar</a:t>
            </a:r>
            <a:r>
              <a:rPr lang="en-US" sz="3700" dirty="0"/>
              <a:t> </a:t>
            </a:r>
            <a:r>
              <a:rPr lang="en-US" sz="3700" dirty="0" err="1"/>
              <a:t>dan</a:t>
            </a:r>
            <a:r>
              <a:rPr lang="en-US" sz="3700" dirty="0"/>
              <a:t> </a:t>
            </a:r>
            <a:r>
              <a:rPr lang="en-US" sz="3700" dirty="0" err="1"/>
              <a:t>dipetakan</a:t>
            </a:r>
            <a:r>
              <a:rPr lang="en-US" sz="3700" dirty="0"/>
              <a:t> </a:t>
            </a:r>
            <a:r>
              <a:rPr lang="en-US" sz="3700" dirty="0" err="1"/>
              <a:t>oleh</a:t>
            </a:r>
            <a:r>
              <a:rPr lang="en-US" sz="3700" dirty="0"/>
              <a:t> Kantor </a:t>
            </a:r>
            <a:r>
              <a:rPr lang="en-US" sz="3700" dirty="0" err="1"/>
              <a:t>Kadaster</a:t>
            </a:r>
            <a:r>
              <a:rPr lang="en-US" sz="3700" dirty="0"/>
              <a:t> </a:t>
            </a:r>
            <a:r>
              <a:rPr lang="en-US" sz="3700" dirty="0" err="1"/>
              <a:t>menurut</a:t>
            </a:r>
            <a:r>
              <a:rPr lang="en-US" sz="3700" dirty="0"/>
              <a:t> </a:t>
            </a:r>
            <a:r>
              <a:rPr lang="en-US" sz="3700" dirty="0" err="1"/>
              <a:t>Peraturan-peraturan</a:t>
            </a:r>
            <a:r>
              <a:rPr lang="en-US" sz="3700" dirty="0"/>
              <a:t> </a:t>
            </a:r>
            <a:r>
              <a:rPr lang="en-US" sz="3700" dirty="0" err="1"/>
              <a:t>Kadaster</a:t>
            </a:r>
            <a:endParaRPr lang="en-US" sz="37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3700" dirty="0" err="1"/>
              <a:t>Tunduk</a:t>
            </a:r>
            <a:r>
              <a:rPr lang="en-US" sz="3700" dirty="0"/>
              <a:t> </a:t>
            </a:r>
            <a:r>
              <a:rPr lang="en-US" sz="3700" dirty="0" err="1"/>
              <a:t>pada</a:t>
            </a:r>
            <a:r>
              <a:rPr lang="en-US" sz="3700" dirty="0"/>
              <a:t> </a:t>
            </a:r>
            <a:r>
              <a:rPr lang="en-US" sz="3700" dirty="0" err="1"/>
              <a:t>Hukum</a:t>
            </a:r>
            <a:r>
              <a:rPr lang="en-US" sz="3700" dirty="0"/>
              <a:t> Tanah Barat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3700" dirty="0" err="1"/>
              <a:t>Jumlahnya</a:t>
            </a:r>
            <a:r>
              <a:rPr lang="en-US" sz="3700" dirty="0"/>
              <a:t> </a:t>
            </a:r>
            <a:r>
              <a:rPr lang="en-US" sz="3700" dirty="0" err="1"/>
              <a:t>tidak</a:t>
            </a:r>
            <a:r>
              <a:rPr lang="en-US" sz="3700" dirty="0"/>
              <a:t> </a:t>
            </a:r>
            <a:r>
              <a:rPr lang="en-US" sz="3700" dirty="0" err="1"/>
              <a:t>sebanyak</a:t>
            </a:r>
            <a:r>
              <a:rPr lang="en-US" sz="3700" dirty="0"/>
              <a:t> Tanah-</a:t>
            </a:r>
            <a:r>
              <a:rPr lang="en-US" sz="3700" dirty="0" err="1"/>
              <a:t>tanah</a:t>
            </a:r>
            <a:r>
              <a:rPr lang="en-US" sz="3700" dirty="0"/>
              <a:t> </a:t>
            </a:r>
            <a:r>
              <a:rPr lang="en-US" sz="3700" dirty="0" err="1"/>
              <a:t>Hak</a:t>
            </a:r>
            <a:r>
              <a:rPr lang="en-US" sz="3700" dirty="0"/>
              <a:t> Indonesia</a:t>
            </a:r>
          </a:p>
          <a:p>
            <a:pPr marL="344488" indent="-261938">
              <a:buNone/>
            </a:pPr>
            <a:r>
              <a:rPr lang="en-US" sz="3700" dirty="0"/>
              <a:t>   (</a:t>
            </a:r>
            <a:r>
              <a:rPr lang="en-US" sz="3700" dirty="0" err="1"/>
              <a:t>lebih</a:t>
            </a:r>
            <a:r>
              <a:rPr lang="en-US" sz="3700" dirty="0"/>
              <a:t> </a:t>
            </a:r>
            <a:r>
              <a:rPr lang="en-US" sz="3700" dirty="0" err="1"/>
              <a:t>kurang</a:t>
            </a:r>
            <a:r>
              <a:rPr lang="en-US" sz="3700" dirty="0"/>
              <a:t> 200.000 </a:t>
            </a:r>
            <a:r>
              <a:rPr lang="en-US" sz="3700" dirty="0" err="1"/>
              <a:t>bidang</a:t>
            </a:r>
            <a:r>
              <a:rPr lang="en-US" sz="3700" dirty="0"/>
              <a:t>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0668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sz="4000" b="1" dirty="0"/>
              <a:t>. TANAH-TANAH HAK BARAT </a:t>
            </a:r>
            <a:br>
              <a:rPr lang="en-US" sz="4000" dirty="0"/>
            </a:br>
            <a:r>
              <a:rPr lang="en-US" sz="3600" dirty="0"/>
              <a:t>(</a:t>
            </a:r>
            <a:r>
              <a:rPr lang="en-US" sz="3600" dirty="0" err="1"/>
              <a:t>Lanjutan</a:t>
            </a:r>
            <a:r>
              <a:rPr lang="en-US" sz="3600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8153400" cy="4953000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4000" dirty="0" err="1"/>
              <a:t>Sifatnya</a:t>
            </a:r>
            <a:r>
              <a:rPr lang="en-US" sz="4000" dirty="0"/>
              <a:t> INDIVIDUALISTIK : </a:t>
            </a:r>
          </a:p>
          <a:p>
            <a:pPr marL="344488" indent="-344488">
              <a:buNone/>
            </a:pPr>
            <a:r>
              <a:rPr lang="en-US" sz="4000" dirty="0"/>
              <a:t>	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berpusat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Individu</a:t>
            </a:r>
            <a:r>
              <a:rPr lang="en-US" sz="4000" dirty="0"/>
              <a:t> </a:t>
            </a:r>
            <a:r>
              <a:rPr lang="en-US" sz="4000" dirty="0" err="1"/>
              <a:t>atas</a:t>
            </a:r>
            <a:r>
              <a:rPr lang="en-US" sz="4000" dirty="0"/>
              <a:t> </a:t>
            </a:r>
            <a:r>
              <a:rPr lang="en-US" sz="4000" dirty="0" err="1"/>
              <a:t>tanah</a:t>
            </a:r>
            <a:r>
              <a:rPr lang="en-US" sz="4000" dirty="0"/>
              <a:t> yang </a:t>
            </a:r>
            <a:r>
              <a:rPr lang="en-US" sz="4000" dirty="0" err="1"/>
              <a:t>bersifat</a:t>
            </a:r>
            <a:r>
              <a:rPr lang="en-US" sz="4000" dirty="0"/>
              <a:t> </a:t>
            </a:r>
            <a:r>
              <a:rPr lang="en-US" sz="4000" dirty="0" err="1"/>
              <a:t>pribadi</a:t>
            </a:r>
            <a:r>
              <a:rPr lang="en-US" sz="4000" dirty="0"/>
              <a:t> </a:t>
            </a:r>
            <a:r>
              <a:rPr lang="en-US" sz="4000" dirty="0" err="1"/>
              <a:t>semata-mata</a:t>
            </a:r>
            <a:r>
              <a:rPr lang="en-US" sz="4000" dirty="0"/>
              <a:t>;</a:t>
            </a:r>
          </a:p>
          <a:p>
            <a:pPr marL="465138" indent="-120650"/>
            <a:r>
              <a:rPr lang="en-US" sz="4000" dirty="0"/>
              <a:t> 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Eigendom</a:t>
            </a:r>
            <a:r>
              <a:rPr lang="en-US" sz="4000" dirty="0"/>
              <a:t>(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Milik</a:t>
            </a:r>
            <a:r>
              <a:rPr lang="en-US" sz="4000" dirty="0"/>
              <a:t>) </a:t>
            </a:r>
            <a:r>
              <a:rPr lang="en-US" sz="4000" dirty="0">
                <a:sym typeface="Wingdings"/>
              </a:rPr>
              <a:t></a:t>
            </a:r>
            <a:r>
              <a:rPr lang="en-US" sz="4000" dirty="0"/>
              <a:t> </a:t>
            </a:r>
            <a:r>
              <a:rPr lang="en-US" sz="4000" dirty="0" err="1"/>
              <a:t>Pasal</a:t>
            </a:r>
            <a:r>
              <a:rPr lang="en-US" sz="4000" dirty="0"/>
              <a:t> 570 </a:t>
            </a:r>
          </a:p>
          <a:p>
            <a:pPr marL="569913" lvl="0" indent="-569913">
              <a:buNone/>
            </a:pPr>
            <a:r>
              <a:rPr lang="en-US" sz="4000" dirty="0"/>
              <a:t>	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leluasa</a:t>
            </a:r>
            <a:r>
              <a:rPr lang="en-US" sz="4000" dirty="0"/>
              <a:t> </a:t>
            </a:r>
            <a:r>
              <a:rPr lang="en-US" sz="4000" dirty="0" err="1"/>
              <a:t>menikmati</a:t>
            </a:r>
            <a:r>
              <a:rPr lang="en-US" sz="4000" dirty="0"/>
              <a:t> </a:t>
            </a:r>
            <a:r>
              <a:rPr lang="en-US" sz="4000" dirty="0" err="1"/>
              <a:t>benda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bebas</a:t>
            </a:r>
            <a:r>
              <a:rPr lang="en-US" sz="4000" dirty="0"/>
              <a:t>   </a:t>
            </a:r>
            <a:r>
              <a:rPr lang="en-US" sz="4000" dirty="0" err="1"/>
              <a:t>menggunakannya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kekuasaan</a:t>
            </a:r>
            <a:r>
              <a:rPr lang="en-US" sz="4000" dirty="0"/>
              <a:t> </a:t>
            </a:r>
            <a:r>
              <a:rPr lang="en-US" sz="4000" dirty="0" err="1"/>
              <a:t>sepenuhnya</a:t>
            </a:r>
            <a:endParaRPr lang="en-US" sz="4000" dirty="0"/>
          </a:p>
          <a:p>
            <a:pPr marL="569913" lvl="0" indent="-569913">
              <a:buNone/>
            </a:pPr>
            <a:endParaRPr lang="en-US" sz="4000" dirty="0"/>
          </a:p>
          <a:p>
            <a:pPr marL="344488" indent="-344488">
              <a:buFont typeface="Wingdings" pitchFamily="2" charset="2"/>
              <a:buChar char="Ø"/>
            </a:pPr>
            <a:r>
              <a:rPr lang="en-US" sz="4000" dirty="0" err="1"/>
              <a:t>Subyeknya</a:t>
            </a:r>
            <a:r>
              <a:rPr lang="en-US" sz="4000" dirty="0"/>
              <a:t> : </a:t>
            </a:r>
          </a:p>
          <a:p>
            <a:pPr marL="344488" indent="-344488">
              <a:buNone/>
            </a:pPr>
            <a:r>
              <a:rPr lang="en-US" sz="3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4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sz="4000" dirty="0"/>
              <a:t>.  </a:t>
            </a:r>
            <a:r>
              <a:rPr lang="en-US" sz="4000" dirty="0" err="1"/>
              <a:t>Golongan</a:t>
            </a:r>
            <a:r>
              <a:rPr lang="en-US" sz="4000" dirty="0"/>
              <a:t> </a:t>
            </a:r>
            <a:r>
              <a:rPr lang="en-US" sz="4000" dirty="0" err="1"/>
              <a:t>Eropa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Timur</a:t>
            </a:r>
            <a:r>
              <a:rPr lang="en-US" sz="4000" dirty="0"/>
              <a:t> </a:t>
            </a:r>
            <a:r>
              <a:rPr lang="en-US" sz="4000" dirty="0" err="1"/>
              <a:t>Asing</a:t>
            </a:r>
            <a:endParaRPr lang="en-US" sz="4000" dirty="0"/>
          </a:p>
          <a:p>
            <a:pPr marL="749300" indent="-749300">
              <a:buNone/>
            </a:pPr>
            <a:r>
              <a:rPr lang="en-US" sz="4000" dirty="0"/>
              <a:t>    2.  </a:t>
            </a:r>
            <a:r>
              <a:rPr lang="en-US" sz="4000" dirty="0" err="1"/>
              <a:t>Golongan</a:t>
            </a:r>
            <a:r>
              <a:rPr lang="en-US" sz="4000" dirty="0"/>
              <a:t> </a:t>
            </a:r>
            <a:r>
              <a:rPr lang="en-US" sz="4000" dirty="0" err="1"/>
              <a:t>Pribumi</a:t>
            </a:r>
            <a:r>
              <a:rPr lang="en-US" sz="4000" dirty="0"/>
              <a:t> yang </a:t>
            </a:r>
            <a:r>
              <a:rPr lang="en-US" sz="4000" dirty="0" err="1"/>
              <a:t>tunduk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Hukum</a:t>
            </a:r>
            <a:r>
              <a:rPr lang="en-US" sz="4000" dirty="0"/>
              <a:t> </a:t>
            </a:r>
            <a:r>
              <a:rPr lang="en-US" sz="4000" dirty="0" err="1"/>
              <a:t>Perdata</a:t>
            </a:r>
            <a:r>
              <a:rPr lang="en-US" sz="4000" dirty="0"/>
              <a:t>   Barat</a:t>
            </a:r>
            <a:r>
              <a:rPr lang="en-US" sz="3800" dirty="0"/>
              <a:t>.</a:t>
            </a:r>
            <a:endParaRPr lang="en-US" sz="4000" dirty="0"/>
          </a:p>
          <a:p>
            <a:pPr marL="342900" indent="-342900">
              <a:buNone/>
            </a:pPr>
            <a:r>
              <a:rPr lang="en-US" sz="4000" dirty="0"/>
              <a:t> </a:t>
            </a:r>
          </a:p>
          <a:p>
            <a:pPr marL="342900" indent="-342900">
              <a:buNone/>
            </a:pPr>
            <a:r>
              <a:rPr lang="en-US" sz="4000" dirty="0"/>
              <a:t>	</a:t>
            </a:r>
          </a:p>
          <a:p>
            <a:pPr marL="342900" indent="-342900">
              <a:buNone/>
            </a:pPr>
            <a:endParaRPr lang="en-US" sz="37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189038"/>
          </a:xfrm>
        </p:spPr>
        <p:txBody>
          <a:bodyPr>
            <a:normAutofit/>
          </a:bodyPr>
          <a:lstStyle/>
          <a:p>
            <a:r>
              <a:rPr lang="en-US" sz="3600" b="1" dirty="0"/>
              <a:t>TANAH–TANAH HAK INDONESIA </a:t>
            </a:r>
            <a:r>
              <a:rPr lang="en-US" sz="3600" dirty="0"/>
              <a:t>(TANAH HAK ADAT)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943088" cy="4800600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Font typeface="Wingdings" pitchFamily="2" charset="2"/>
              <a:buChar char="Ø"/>
            </a:pPr>
            <a:r>
              <a:rPr lang="en-US" dirty="0" err="1"/>
              <a:t>Bentuknya</a:t>
            </a:r>
            <a:r>
              <a:rPr lang="en-US" dirty="0"/>
              <a:t> TIDAK TERTULIS</a:t>
            </a:r>
          </a:p>
          <a:p>
            <a:pPr marL="342900" lvl="0" indent="1588"/>
            <a:r>
              <a:rPr lang="en-US" dirty="0"/>
              <a:t> Tanah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Ulayat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Adat</a:t>
            </a:r>
            <a:endParaRPr lang="en-US" dirty="0"/>
          </a:p>
          <a:p>
            <a:pPr marL="342900" lvl="0" indent="1588"/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 </a:t>
            </a:r>
            <a:r>
              <a:rPr lang="en-US" dirty="0" err="1"/>
              <a:t>Adat</a:t>
            </a:r>
            <a:endParaRPr lang="en-US" dirty="0"/>
          </a:p>
          <a:p>
            <a:pPr marL="342900" lvl="0" indent="1588">
              <a:buNone/>
            </a:pPr>
            <a:endParaRPr lang="en-US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semuanya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terdaftar</a:t>
            </a:r>
            <a:endParaRPr lang="en-US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en-US" dirty="0" err="1"/>
              <a:t>Tunduk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Tanah </a:t>
            </a:r>
            <a:r>
              <a:rPr lang="en-US" dirty="0" err="1"/>
              <a:t>Adat</a:t>
            </a:r>
            <a:r>
              <a:rPr lang="en-US" dirty="0"/>
              <a:t>,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tertulis</a:t>
            </a:r>
            <a:endParaRPr lang="en-US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en-US" dirty="0" err="1"/>
              <a:t>Jumlahnya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Hindia</a:t>
            </a:r>
            <a:r>
              <a:rPr lang="en-US" dirty="0"/>
              <a:t> </a:t>
            </a:r>
            <a:r>
              <a:rPr lang="en-US" dirty="0" err="1"/>
              <a:t>Belanda</a:t>
            </a:r>
            <a:endParaRPr lang="en-US" dirty="0"/>
          </a:p>
          <a:p>
            <a:pPr marL="342900" indent="-342900"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189038"/>
          </a:xfrm>
        </p:spPr>
        <p:txBody>
          <a:bodyPr>
            <a:normAutofit/>
          </a:bodyPr>
          <a:lstStyle/>
          <a:p>
            <a:r>
              <a:rPr lang="en-US" sz="3600" b="1" dirty="0"/>
              <a:t>TANAH–TANAH HAK INDONESIA </a:t>
            </a:r>
            <a:r>
              <a:rPr lang="en-US" sz="3600" dirty="0"/>
              <a:t>(</a:t>
            </a:r>
            <a:r>
              <a:rPr lang="en-US" sz="3600" dirty="0" err="1"/>
              <a:t>Lanjutan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943088" cy="4800600"/>
          </a:xfrm>
        </p:spPr>
        <p:txBody>
          <a:bodyPr>
            <a:normAutofit fontScale="92500"/>
          </a:bodyPr>
          <a:lstStyle/>
          <a:p>
            <a:pPr marL="342900" lvl="0" indent="-342900">
              <a:buFont typeface="Wingdings" pitchFamily="2" charset="2"/>
              <a:buChar char="Ø"/>
            </a:pP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kebersamaan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GOTONG ROYONG </a:t>
            </a:r>
          </a:p>
          <a:p>
            <a:pPr marL="342900" lvl="0" indent="-342900">
              <a:buNone/>
            </a:pPr>
            <a:endParaRPr lang="en-US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en-US" dirty="0" err="1"/>
              <a:t>Subyeknya</a:t>
            </a:r>
            <a:r>
              <a:rPr lang="en-US" dirty="0"/>
              <a:t> :</a:t>
            </a:r>
          </a:p>
          <a:p>
            <a:pPr marL="342900" lvl="0" indent="1588"/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/ </a:t>
            </a:r>
            <a:r>
              <a:rPr lang="en-US" dirty="0" err="1"/>
              <a:t>Pribumi</a:t>
            </a:r>
            <a:endParaRPr lang="en-US" dirty="0"/>
          </a:p>
          <a:p>
            <a:pPr marL="569913" lvl="0" indent="-225425"/>
            <a:r>
              <a:rPr lang="en-US" dirty="0"/>
              <a:t>Non </a:t>
            </a:r>
            <a:r>
              <a:rPr lang="en-US" dirty="0" err="1"/>
              <a:t>Pribumi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perkawinan</a:t>
            </a:r>
            <a:r>
              <a:rPr lang="en-US" dirty="0"/>
              <a:t>/</a:t>
            </a:r>
            <a:r>
              <a:rPr lang="en-US" dirty="0" err="1"/>
              <a:t>percampuran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, </a:t>
            </a:r>
            <a:r>
              <a:rPr lang="en-US" dirty="0" err="1"/>
              <a:t>warisan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wasiat</a:t>
            </a:r>
            <a:endParaRPr lang="en-US" dirty="0"/>
          </a:p>
          <a:p>
            <a:pPr marL="342900" lvl="0" indent="1588"/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Timur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(</a:t>
            </a:r>
            <a:r>
              <a:rPr lang="en-US" dirty="0" err="1"/>
              <a:t>keturunan</a:t>
            </a:r>
            <a:r>
              <a:rPr lang="en-US" dirty="0"/>
              <a:t> </a:t>
            </a:r>
            <a:r>
              <a:rPr lang="en-US" dirty="0" err="1"/>
              <a:t>Cina</a:t>
            </a:r>
            <a:r>
              <a:rPr lang="en-US" dirty="0"/>
              <a:t>)</a:t>
            </a:r>
          </a:p>
          <a:p>
            <a:pPr marL="342900" indent="-342900"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189038"/>
          </a:xfrm>
        </p:spPr>
        <p:txBody>
          <a:bodyPr>
            <a:normAutofit/>
          </a:bodyPr>
          <a:lstStyle/>
          <a:p>
            <a:r>
              <a:rPr lang="en-US" sz="3600" b="1" dirty="0"/>
              <a:t>TANAH–TANAH HAK INDONESIA </a:t>
            </a:r>
            <a:r>
              <a:rPr lang="en-US" sz="3600" dirty="0"/>
              <a:t>(</a:t>
            </a:r>
            <a:r>
              <a:rPr lang="en-US" sz="3600" dirty="0" err="1"/>
              <a:t>Lanjutan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943088" cy="49530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 err="1"/>
              <a:t>Disamping</a:t>
            </a:r>
            <a:r>
              <a:rPr lang="en-US" dirty="0"/>
              <a:t> Tanah-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, </a:t>
            </a:r>
            <a:r>
              <a:rPr lang="en-US" dirty="0" err="1"/>
              <a:t>terdapat</a:t>
            </a:r>
            <a:r>
              <a:rPr lang="en-US" dirty="0"/>
              <a:t> </a:t>
            </a:r>
          </a:p>
          <a:p>
            <a:pPr marL="0" lvl="0" indent="0">
              <a:buNone/>
            </a:pPr>
            <a:r>
              <a:rPr lang="en-US" dirty="0"/>
              <a:t>Tanah-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Indonesia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ciptaan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Hindia</a:t>
            </a:r>
            <a:r>
              <a:rPr lang="en-US" dirty="0"/>
              <a:t> </a:t>
            </a:r>
            <a:r>
              <a:rPr lang="en-US" dirty="0" err="1"/>
              <a:t>Belanda</a:t>
            </a:r>
            <a:r>
              <a:rPr lang="en-US" dirty="0"/>
              <a:t> :</a:t>
            </a:r>
          </a:p>
          <a:p>
            <a:pPr marL="344488" lvl="0" indent="-344488">
              <a:buFont typeface="Wingdings" pitchFamily="2" charset="2"/>
              <a:buChar char="ü"/>
            </a:pP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Agrarisch</a:t>
            </a:r>
            <a:r>
              <a:rPr lang="en-US" dirty="0"/>
              <a:t> </a:t>
            </a:r>
            <a:r>
              <a:rPr lang="en-US" dirty="0" err="1"/>
              <a:t>Eigendom</a:t>
            </a:r>
            <a:r>
              <a:rPr lang="en-US" dirty="0"/>
              <a:t> (Perkebunan </a:t>
            </a:r>
            <a:r>
              <a:rPr lang="en-US" dirty="0" err="1"/>
              <a:t>Besar</a:t>
            </a:r>
            <a:r>
              <a:rPr lang="en-US" dirty="0"/>
              <a:t>)   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kota-kota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Pegunungan</a:t>
            </a:r>
            <a:r>
              <a:rPr lang="en-US" dirty="0"/>
              <a:t> </a:t>
            </a:r>
          </a:p>
          <a:p>
            <a:pPr marL="344488" lvl="0" indent="-344488">
              <a:buFont typeface="Wingdings" pitchFamily="2" charset="2"/>
              <a:buChar char="ü"/>
            </a:pPr>
            <a:r>
              <a:rPr lang="en-US" dirty="0" err="1"/>
              <a:t>Landerijen</a:t>
            </a:r>
            <a:r>
              <a:rPr lang="en-US" dirty="0"/>
              <a:t> </a:t>
            </a:r>
            <a:r>
              <a:rPr lang="en-US" dirty="0" err="1"/>
              <a:t>bezitrech</a:t>
            </a:r>
            <a:r>
              <a:rPr lang="en-US" dirty="0"/>
              <a:t> (Tanah-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Tionghwa</a:t>
            </a:r>
            <a:r>
              <a:rPr lang="en-US" dirty="0"/>
              <a:t>/ Tanah </a:t>
            </a:r>
            <a:r>
              <a:rPr lang="en-US" dirty="0" err="1"/>
              <a:t>Partikeir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)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dirty="0" err="1"/>
              <a:t>dikota-kota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  <a:p>
            <a:pPr marL="344488" lvl="0" indent="-344488">
              <a:buFont typeface="Wingdings" pitchFamily="2" charset="2"/>
              <a:buChar char="ü"/>
            </a:pPr>
            <a:r>
              <a:rPr lang="en-US" dirty="0"/>
              <a:t>Tanah </a:t>
            </a:r>
            <a:r>
              <a:rPr lang="en-US" dirty="0" err="1"/>
              <a:t>Swapraja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Sumatra </a:t>
            </a:r>
            <a:r>
              <a:rPr lang="en-US" dirty="0" err="1"/>
              <a:t>Timur</a:t>
            </a:r>
            <a:r>
              <a:rPr lang="en-US" dirty="0"/>
              <a:t>, Yogyakarta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43088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AKIBAT DUALISME </a:t>
            </a:r>
            <a:br>
              <a:rPr lang="en-US" sz="3600" b="1" dirty="0"/>
            </a:br>
            <a:r>
              <a:rPr lang="en-US" sz="3600" b="1" dirty="0"/>
              <a:t>HUKUM PERTANAHAN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900" dirty="0" err="1"/>
              <a:t>Menimbulkan</a:t>
            </a:r>
            <a:r>
              <a:rPr lang="en-US" sz="2900" dirty="0"/>
              <a:t> </a:t>
            </a:r>
            <a:r>
              <a:rPr lang="en-US" sz="2900" dirty="0" err="1"/>
              <a:t>masalah</a:t>
            </a:r>
            <a:r>
              <a:rPr lang="en-US" sz="2900" dirty="0"/>
              <a:t> </a:t>
            </a:r>
            <a:r>
              <a:rPr lang="en-US" sz="2900" dirty="0" err="1"/>
              <a:t>hukum</a:t>
            </a:r>
            <a:r>
              <a:rPr lang="en-US" sz="2900" dirty="0"/>
              <a:t> </a:t>
            </a:r>
            <a:r>
              <a:rPr lang="en-US" sz="2900" dirty="0" err="1"/>
              <a:t>antara</a:t>
            </a:r>
            <a:r>
              <a:rPr lang="en-US" sz="2900" dirty="0"/>
              <a:t> lain :</a:t>
            </a:r>
          </a:p>
          <a:p>
            <a:pPr marL="465138" indent="-465138">
              <a:buSzPct val="90000"/>
              <a:buAutoNum type="arabicPeriod"/>
            </a:pPr>
            <a:r>
              <a:rPr lang="en-US" sz="2900" dirty="0" err="1"/>
              <a:t>Bertentangan</a:t>
            </a:r>
            <a:r>
              <a:rPr lang="en-US" sz="2900" dirty="0"/>
              <a:t> </a:t>
            </a:r>
            <a:r>
              <a:rPr lang="en-US" sz="2900" dirty="0" err="1"/>
              <a:t>dengan</a:t>
            </a:r>
            <a:r>
              <a:rPr lang="en-US" sz="2900" dirty="0"/>
              <a:t> </a:t>
            </a:r>
            <a:r>
              <a:rPr lang="en-US" sz="2900" dirty="0" err="1"/>
              <a:t>cita-cita</a:t>
            </a:r>
            <a:r>
              <a:rPr lang="en-US" sz="2900" dirty="0"/>
              <a:t> </a:t>
            </a:r>
            <a:r>
              <a:rPr lang="en-US" sz="2900" dirty="0" err="1"/>
              <a:t>persatuan</a:t>
            </a:r>
            <a:r>
              <a:rPr lang="en-US" sz="2900" dirty="0"/>
              <a:t> </a:t>
            </a:r>
            <a:r>
              <a:rPr lang="en-US" sz="2900" dirty="0" err="1"/>
              <a:t>bangsa</a:t>
            </a:r>
            <a:endParaRPr lang="en-US" sz="2900" dirty="0"/>
          </a:p>
          <a:p>
            <a:pPr marL="465138" indent="-465138">
              <a:buSzPct val="90000"/>
              <a:buAutoNum type="arabicPeriod"/>
            </a:pPr>
            <a:r>
              <a:rPr lang="en-US" sz="2900" dirty="0" err="1"/>
              <a:t>Persoalan</a:t>
            </a:r>
            <a:r>
              <a:rPr lang="en-US" sz="2900" dirty="0"/>
              <a:t> </a:t>
            </a:r>
            <a:r>
              <a:rPr lang="en-US" sz="2900" dirty="0" err="1"/>
              <a:t>hubungan</a:t>
            </a:r>
            <a:r>
              <a:rPr lang="en-US" sz="2900" dirty="0"/>
              <a:t> </a:t>
            </a:r>
            <a:r>
              <a:rPr lang="en-US" sz="2900" dirty="0" err="1"/>
              <a:t>antar-golongan</a:t>
            </a:r>
            <a:r>
              <a:rPr lang="en-US" sz="2900" dirty="0"/>
              <a:t> (</a:t>
            </a:r>
            <a:r>
              <a:rPr lang="en-US" sz="2900" dirty="0" err="1"/>
              <a:t>subyek</a:t>
            </a:r>
            <a:r>
              <a:rPr lang="en-US" sz="2900" dirty="0"/>
              <a:t> </a:t>
            </a:r>
            <a:r>
              <a:rPr lang="en-US" sz="2900" dirty="0" err="1"/>
              <a:t>hukum</a:t>
            </a:r>
            <a:r>
              <a:rPr lang="en-US" sz="2900" dirty="0"/>
              <a:t>)</a:t>
            </a:r>
          </a:p>
          <a:p>
            <a:pPr marL="465138" lvl="1" indent="0">
              <a:buNone/>
            </a:pPr>
            <a:r>
              <a:rPr lang="en-US" sz="2900" dirty="0" err="1"/>
              <a:t>Karena</a:t>
            </a:r>
            <a:r>
              <a:rPr lang="en-US" sz="2900" dirty="0"/>
              <a:t> </a:t>
            </a:r>
            <a:r>
              <a:rPr lang="en-US" sz="2900" dirty="0" err="1"/>
              <a:t>tanah-tanah</a:t>
            </a:r>
            <a:r>
              <a:rPr lang="en-US" sz="2900" dirty="0"/>
              <a:t> </a:t>
            </a:r>
            <a:r>
              <a:rPr lang="en-US" sz="2900" dirty="0" err="1"/>
              <a:t>Hak</a:t>
            </a:r>
            <a:r>
              <a:rPr lang="en-US" sz="2900" dirty="0"/>
              <a:t> Barat </a:t>
            </a:r>
            <a:r>
              <a:rPr lang="en-US" sz="2900" dirty="0" err="1"/>
              <a:t>tidak</a:t>
            </a:r>
            <a:r>
              <a:rPr lang="en-US" sz="2900" dirty="0"/>
              <a:t> </a:t>
            </a:r>
            <a:r>
              <a:rPr lang="en-US" sz="2900" dirty="0" err="1"/>
              <a:t>hanya</a:t>
            </a:r>
            <a:r>
              <a:rPr lang="en-US" sz="2900" dirty="0"/>
              <a:t> </a:t>
            </a:r>
            <a:r>
              <a:rPr lang="en-US" sz="2900" dirty="0" err="1"/>
              <a:t>dipunyai</a:t>
            </a:r>
            <a:r>
              <a:rPr lang="en-US" sz="2900" dirty="0"/>
              <a:t>/</a:t>
            </a:r>
            <a:r>
              <a:rPr lang="en-US" sz="2900" dirty="0" err="1"/>
              <a:t>dapat</a:t>
            </a:r>
            <a:r>
              <a:rPr lang="en-US" sz="2900" dirty="0"/>
              <a:t> </a:t>
            </a:r>
            <a:r>
              <a:rPr lang="en-US" sz="2900" dirty="0" err="1"/>
              <a:t>dipunyai</a:t>
            </a:r>
            <a:r>
              <a:rPr lang="en-US" sz="2900" dirty="0"/>
              <a:t> </a:t>
            </a:r>
            <a:r>
              <a:rPr lang="en-US" sz="2900" dirty="0" err="1"/>
              <a:t>oleh</a:t>
            </a:r>
            <a:r>
              <a:rPr lang="en-US" sz="2900" dirty="0"/>
              <a:t> </a:t>
            </a:r>
            <a:r>
              <a:rPr lang="en-US" sz="2900" dirty="0" err="1"/>
              <a:t>orang</a:t>
            </a:r>
            <a:r>
              <a:rPr lang="en-US" sz="2900" dirty="0"/>
              <a:t>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/>
              <a:t>badan</a:t>
            </a:r>
            <a:r>
              <a:rPr lang="en-US" sz="2900" dirty="0"/>
              <a:t> </a:t>
            </a:r>
            <a:r>
              <a:rPr lang="en-US" sz="2900" dirty="0" err="1"/>
              <a:t>hukum</a:t>
            </a:r>
            <a:r>
              <a:rPr lang="en-US" sz="2900" dirty="0"/>
              <a:t> yang </a:t>
            </a:r>
            <a:r>
              <a:rPr lang="en-US" sz="2900" dirty="0" err="1"/>
              <a:t>tunduk</a:t>
            </a:r>
            <a:r>
              <a:rPr lang="en-US" sz="2900" dirty="0"/>
              <a:t> </a:t>
            </a:r>
            <a:r>
              <a:rPr lang="en-US" sz="2900" dirty="0" err="1"/>
              <a:t>pada</a:t>
            </a:r>
            <a:r>
              <a:rPr lang="en-US" sz="2900" dirty="0"/>
              <a:t> </a:t>
            </a:r>
            <a:r>
              <a:rPr lang="en-US" sz="2900" dirty="0" err="1"/>
              <a:t>Hukum</a:t>
            </a:r>
            <a:r>
              <a:rPr lang="en-US" sz="2900" dirty="0"/>
              <a:t> </a:t>
            </a:r>
            <a:r>
              <a:rPr lang="en-US" sz="2900" dirty="0" err="1"/>
              <a:t>Perdata</a:t>
            </a:r>
            <a:r>
              <a:rPr lang="en-US" sz="2900" dirty="0"/>
              <a:t> Barat. </a:t>
            </a:r>
            <a:r>
              <a:rPr lang="en-US" sz="2900" dirty="0" err="1"/>
              <a:t>Demikian</a:t>
            </a:r>
            <a:r>
              <a:rPr lang="en-US" sz="2900" dirty="0"/>
              <a:t> </a:t>
            </a:r>
            <a:r>
              <a:rPr lang="en-US" sz="2900" dirty="0" err="1"/>
              <a:t>juga</a:t>
            </a:r>
            <a:r>
              <a:rPr lang="en-US" sz="2900" dirty="0"/>
              <a:t> </a:t>
            </a:r>
            <a:r>
              <a:rPr lang="en-US" sz="2900" dirty="0" err="1"/>
              <a:t>tanah-tanah</a:t>
            </a:r>
            <a:r>
              <a:rPr lang="en-US" sz="2900" dirty="0"/>
              <a:t> </a:t>
            </a:r>
            <a:r>
              <a:rPr lang="en-US" sz="2900" dirty="0" err="1"/>
              <a:t>Hak</a:t>
            </a:r>
            <a:r>
              <a:rPr lang="en-US" sz="2900" dirty="0"/>
              <a:t> </a:t>
            </a:r>
            <a:r>
              <a:rPr lang="en-US" sz="2900" dirty="0" err="1"/>
              <a:t>Adat</a:t>
            </a:r>
            <a:r>
              <a:rPr lang="en-US" sz="2900" dirty="0"/>
              <a:t>. </a:t>
            </a:r>
          </a:p>
          <a:p>
            <a:pPr marL="0" lvl="1" indent="0">
              <a:buFont typeface="Wingdings" pitchFamily="2" charset="2"/>
              <a:buChar char="Ø"/>
            </a:pPr>
            <a:r>
              <a:rPr lang="en-US" sz="2900" dirty="0"/>
              <a:t> </a:t>
            </a:r>
            <a:r>
              <a:rPr lang="en-US" sz="2900" dirty="0" err="1"/>
              <a:t>Orang</a:t>
            </a:r>
            <a:r>
              <a:rPr lang="en-US" sz="2900" dirty="0"/>
              <a:t> </a:t>
            </a:r>
            <a:r>
              <a:rPr lang="en-US" sz="2900" dirty="0" err="1"/>
              <a:t>Pribumi</a:t>
            </a:r>
            <a:r>
              <a:rPr lang="en-US" sz="2900" dirty="0"/>
              <a:t> (yang </a:t>
            </a:r>
            <a:r>
              <a:rPr lang="en-US" sz="2900" dirty="0" err="1"/>
              <a:t>hukum</a:t>
            </a:r>
            <a:r>
              <a:rPr lang="en-US" sz="2900" dirty="0"/>
              <a:t> </a:t>
            </a:r>
            <a:r>
              <a:rPr lang="en-US" sz="2900" dirty="0" err="1"/>
              <a:t>perdatanya</a:t>
            </a:r>
            <a:r>
              <a:rPr lang="en-US" sz="2900" dirty="0"/>
              <a:t> </a:t>
            </a:r>
            <a:r>
              <a:rPr lang="en-US" sz="2900" dirty="0" err="1"/>
              <a:t>Hukum</a:t>
            </a:r>
            <a:r>
              <a:rPr lang="en-US" sz="2900" dirty="0"/>
              <a:t> </a:t>
            </a:r>
            <a:r>
              <a:rPr lang="en-US" sz="2900" dirty="0" err="1"/>
              <a:t>Adat</a:t>
            </a:r>
            <a:r>
              <a:rPr lang="en-US" sz="2900" dirty="0"/>
              <a:t>) </a:t>
            </a:r>
            <a:r>
              <a:rPr lang="en-US" sz="2900" dirty="0" err="1"/>
              <a:t>dapat</a:t>
            </a:r>
            <a:r>
              <a:rPr lang="en-US" sz="2900" dirty="0"/>
              <a:t> </a:t>
            </a:r>
            <a:r>
              <a:rPr lang="en-US" sz="2900" dirty="0" err="1"/>
              <a:t>mempunyai</a:t>
            </a:r>
            <a:r>
              <a:rPr lang="en-US" sz="2900" dirty="0"/>
              <a:t> </a:t>
            </a:r>
            <a:r>
              <a:rPr lang="en-US" sz="2900" dirty="0" err="1"/>
              <a:t>tanah-tanah</a:t>
            </a:r>
            <a:r>
              <a:rPr lang="en-US" sz="2900" dirty="0"/>
              <a:t> </a:t>
            </a:r>
            <a:r>
              <a:rPr lang="en-US" sz="2900" dirty="0" err="1"/>
              <a:t>Hak</a:t>
            </a:r>
            <a:r>
              <a:rPr lang="en-US" sz="2900" dirty="0"/>
              <a:t> Barat        yang </a:t>
            </a:r>
            <a:r>
              <a:rPr lang="en-US" sz="2900" dirty="0" err="1"/>
              <a:t>diperoleh</a:t>
            </a:r>
            <a:r>
              <a:rPr lang="en-US" sz="2900" dirty="0"/>
              <a:t> </a:t>
            </a:r>
            <a:r>
              <a:rPr lang="en-US" sz="2900" dirty="0" err="1"/>
              <a:t>dari</a:t>
            </a:r>
            <a:r>
              <a:rPr lang="en-US" sz="2900" dirty="0"/>
              <a:t> </a:t>
            </a:r>
            <a:r>
              <a:rPr lang="en-US" sz="2900" dirty="0" err="1"/>
              <a:t>orang</a:t>
            </a:r>
            <a:r>
              <a:rPr lang="en-US" sz="2900" dirty="0"/>
              <a:t> Non-</a:t>
            </a:r>
            <a:r>
              <a:rPr lang="en-US" sz="2900" dirty="0" err="1"/>
              <a:t>pribumi</a:t>
            </a:r>
            <a:r>
              <a:rPr lang="en-US" sz="2900" dirty="0"/>
              <a:t> </a:t>
            </a:r>
            <a:r>
              <a:rPr lang="en-US" sz="2900" dirty="0" err="1"/>
              <a:t>melalui</a:t>
            </a:r>
            <a:r>
              <a:rPr lang="en-US" sz="2900" dirty="0"/>
              <a:t> </a:t>
            </a:r>
            <a:r>
              <a:rPr lang="en-US" sz="2900" dirty="0" err="1"/>
              <a:t>jual-beli</a:t>
            </a:r>
            <a:r>
              <a:rPr lang="en-US" sz="2900" dirty="0"/>
              <a:t>, </a:t>
            </a:r>
            <a:r>
              <a:rPr lang="en-US" sz="2900" dirty="0" err="1"/>
              <a:t>tukar-menukar</a:t>
            </a:r>
            <a:r>
              <a:rPr lang="en-US" sz="2900" dirty="0"/>
              <a:t>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/>
              <a:t>pemberian</a:t>
            </a:r>
            <a:r>
              <a:rPr lang="en-US" sz="2900" dirty="0"/>
              <a:t> </a:t>
            </a:r>
            <a:r>
              <a:rPr lang="en-US" sz="2900" dirty="0" err="1"/>
              <a:t>atau</a:t>
            </a:r>
            <a:r>
              <a:rPr lang="en-US" sz="2900" dirty="0"/>
              <a:t> </a:t>
            </a:r>
            <a:r>
              <a:rPr lang="en-US" sz="2900" dirty="0" err="1"/>
              <a:t>dari</a:t>
            </a:r>
            <a:r>
              <a:rPr lang="en-US" sz="2900" dirty="0"/>
              <a:t> </a:t>
            </a:r>
            <a:r>
              <a:rPr lang="en-US" sz="2900" dirty="0" err="1"/>
              <a:t>Pemerintah</a:t>
            </a:r>
            <a:endParaRPr lang="en-US" sz="2900" dirty="0"/>
          </a:p>
          <a:p>
            <a:pPr marL="0" lvl="1" indent="0">
              <a:buFont typeface="Wingdings" pitchFamily="2" charset="2"/>
              <a:buChar char="Ø"/>
            </a:pPr>
            <a:r>
              <a:rPr lang="en-US" sz="2900" dirty="0"/>
              <a:t> </a:t>
            </a:r>
            <a:r>
              <a:rPr lang="en-US" sz="2900" dirty="0" err="1"/>
              <a:t>Orang</a:t>
            </a:r>
            <a:r>
              <a:rPr lang="en-US" sz="2900" dirty="0"/>
              <a:t> Non-</a:t>
            </a:r>
            <a:r>
              <a:rPr lang="en-US" sz="2900" dirty="0" err="1"/>
              <a:t>pribumi</a:t>
            </a:r>
            <a:r>
              <a:rPr lang="en-US" sz="2900" dirty="0"/>
              <a:t> </a:t>
            </a:r>
            <a:r>
              <a:rPr lang="en-US" sz="2900" dirty="0" err="1"/>
              <a:t>selain</a:t>
            </a:r>
            <a:r>
              <a:rPr lang="en-US" sz="2900" dirty="0"/>
              <a:t> </a:t>
            </a:r>
            <a:r>
              <a:rPr lang="en-US" sz="2900" dirty="0" err="1"/>
              <a:t>dapat</a:t>
            </a:r>
            <a:r>
              <a:rPr lang="en-US" sz="2900" dirty="0"/>
              <a:t> </a:t>
            </a:r>
            <a:r>
              <a:rPr lang="en-US" sz="2900" dirty="0" err="1"/>
              <a:t>mempunyai</a:t>
            </a:r>
            <a:r>
              <a:rPr lang="en-US" sz="2900" dirty="0"/>
              <a:t> </a:t>
            </a:r>
            <a:r>
              <a:rPr lang="en-US" sz="2900" dirty="0" err="1"/>
              <a:t>tanah-tanah</a:t>
            </a:r>
            <a:r>
              <a:rPr lang="en-US" sz="2900" dirty="0"/>
              <a:t> </a:t>
            </a:r>
            <a:r>
              <a:rPr lang="en-US" sz="2900" dirty="0" err="1"/>
              <a:t>Hak</a:t>
            </a:r>
            <a:r>
              <a:rPr lang="en-US" sz="2900" dirty="0"/>
              <a:t> Barat, </a:t>
            </a:r>
            <a:r>
              <a:rPr lang="en-US" sz="2900" dirty="0" err="1"/>
              <a:t>dapat</a:t>
            </a:r>
            <a:r>
              <a:rPr lang="en-US" sz="2900" dirty="0"/>
              <a:t> pula </a:t>
            </a:r>
            <a:r>
              <a:rPr lang="en-US" sz="2900" dirty="0" err="1"/>
              <a:t>memperoleh</a:t>
            </a:r>
            <a:r>
              <a:rPr lang="en-US" sz="2900" dirty="0"/>
              <a:t>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/>
              <a:t>mempunyai</a:t>
            </a:r>
            <a:r>
              <a:rPr lang="en-US" sz="2900" dirty="0"/>
              <a:t> </a:t>
            </a:r>
            <a:r>
              <a:rPr lang="en-US" sz="2900" dirty="0" err="1"/>
              <a:t>tanah-tanah</a:t>
            </a:r>
            <a:r>
              <a:rPr lang="en-US" sz="2900" dirty="0"/>
              <a:t> </a:t>
            </a:r>
            <a:r>
              <a:rPr lang="en-US" sz="2900" dirty="0" err="1"/>
              <a:t>Hak</a:t>
            </a:r>
            <a:r>
              <a:rPr lang="en-US" sz="2900" dirty="0"/>
              <a:t> </a:t>
            </a:r>
            <a:r>
              <a:rPr lang="en-US" sz="2900" dirty="0" err="1"/>
              <a:t>Adat</a:t>
            </a:r>
            <a:r>
              <a:rPr lang="en-US" sz="2900" dirty="0"/>
              <a:t> 	</a:t>
            </a:r>
            <a:r>
              <a:rPr lang="en-US" sz="2900" dirty="0" err="1"/>
              <a:t>walaupun</a:t>
            </a:r>
            <a:r>
              <a:rPr lang="en-US" sz="2900" dirty="0"/>
              <a:t> </a:t>
            </a:r>
            <a:r>
              <a:rPr lang="en-US" sz="2900" dirty="0" err="1"/>
              <a:t>memperolehnya</a:t>
            </a:r>
            <a:r>
              <a:rPr lang="en-US" sz="2900" dirty="0"/>
              <a:t> </a:t>
            </a:r>
            <a:r>
              <a:rPr lang="en-US" sz="2900" dirty="0" err="1"/>
              <a:t>terbatas</a:t>
            </a:r>
            <a:r>
              <a:rPr lang="en-US" sz="2900" dirty="0"/>
              <a:t> </a:t>
            </a:r>
            <a:r>
              <a:rPr lang="en-US" sz="2900" dirty="0" err="1"/>
              <a:t>pada</a:t>
            </a:r>
            <a:r>
              <a:rPr lang="en-US" sz="2900" dirty="0"/>
              <a:t> </a:t>
            </a:r>
            <a:r>
              <a:rPr lang="en-US" sz="2900" dirty="0" err="1"/>
              <a:t>cara-cara</a:t>
            </a:r>
            <a:r>
              <a:rPr lang="en-US" sz="2900" dirty="0"/>
              <a:t> </a:t>
            </a:r>
            <a:r>
              <a:rPr lang="en-US" sz="2900" dirty="0" err="1"/>
              <a:t>tertentu</a:t>
            </a:r>
            <a:r>
              <a:rPr lang="en-US" sz="2900" dirty="0"/>
              <a:t> </a:t>
            </a:r>
            <a:r>
              <a:rPr lang="en-US" sz="2900" dirty="0" err="1"/>
              <a:t>karena</a:t>
            </a:r>
            <a:r>
              <a:rPr lang="en-US" sz="2900" dirty="0"/>
              <a:t> </a:t>
            </a:r>
            <a:r>
              <a:rPr lang="en-US" sz="2900" dirty="0" err="1"/>
              <a:t>dibatasi</a:t>
            </a:r>
            <a:r>
              <a:rPr lang="en-US" sz="2900" dirty="0"/>
              <a:t> </a:t>
            </a:r>
            <a:r>
              <a:rPr lang="en-US" sz="2900" dirty="0" err="1"/>
              <a:t>oleh</a:t>
            </a:r>
            <a:r>
              <a:rPr lang="en-US" sz="2900" dirty="0"/>
              <a:t> </a:t>
            </a:r>
            <a:r>
              <a:rPr lang="en-US" sz="2900" dirty="0" err="1"/>
              <a:t>peraturan</a:t>
            </a:r>
            <a:r>
              <a:rPr lang="en-US" sz="2900" dirty="0"/>
              <a:t>.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400800" y="4526281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200400" y="6126481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629</TotalTime>
  <Words>1413</Words>
  <Application>Microsoft Office PowerPoint</Application>
  <PresentationFormat>On-screen Show (4:3)</PresentationFormat>
  <Paragraphs>132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 Unicode MS</vt:lpstr>
      <vt:lpstr>Gill Sans MT</vt:lpstr>
      <vt:lpstr>Verdana</vt:lpstr>
      <vt:lpstr>Wingdings</vt:lpstr>
      <vt:lpstr>Wingdings 2</vt:lpstr>
      <vt:lpstr>Solstice</vt:lpstr>
      <vt:lpstr>Pertemuan ke – 1 LATAR BELAKANG PENDAFTARAN TANAH</vt:lpstr>
      <vt:lpstr>KONDISI YANG ADA  (SEJARAH TERBENTUKNYA UUPA)</vt:lpstr>
      <vt:lpstr>ADANYA DUALISME  HUKUM PERTANAHAN</vt:lpstr>
      <vt:lpstr> 1. TANAH-TANAH HAK BARAT  (Agrarische Wet dan Agrarische Besluit) </vt:lpstr>
      <vt:lpstr> 1. TANAH-TANAH HAK BARAT  (Lanjutan) </vt:lpstr>
      <vt:lpstr>TANAH–TANAH HAK INDONESIA (TANAH HAK ADAT)</vt:lpstr>
      <vt:lpstr>TANAH–TANAH HAK INDONESIA (Lanjutan)</vt:lpstr>
      <vt:lpstr>TANAH–TANAH HAK INDONESIA (Lanjutan)</vt:lpstr>
      <vt:lpstr>AKIBAT DUALISME  HUKUM PERTANAHAN</vt:lpstr>
      <vt:lpstr>AKIBAT DUALISME  HUKUM PERTANAHAN (Lanjutan)</vt:lpstr>
      <vt:lpstr>AKIBAT DUALISME  HUKUM PERTANAHAN (Lanjutan)</vt:lpstr>
      <vt:lpstr>BERLAKUNYA HUKUM TANAH NASIONAL</vt:lpstr>
      <vt:lpstr>PowerPoint Presentation</vt:lpstr>
      <vt:lpstr> TIDAK ADANYA JAMINAN KEPASTIAN HUKUM  BAGI RAKYAT </vt:lpstr>
      <vt:lpstr>SISTEM ADMINISTRASI PEMILIKAN TANAH DI INDONESIA PADA  MASA LALU</vt:lpstr>
      <vt:lpstr>UNTUK TANAH KOMUNAL</vt:lpstr>
      <vt:lpstr>UNTUK TANAH MILIK ADAT</vt:lpstr>
      <vt:lpstr>UNTUK TANAH KOLONIAL </vt:lpstr>
      <vt:lpstr>UNTUK TANAH MILIK BERDASAR HUKUM BELANDA</vt:lpstr>
      <vt:lpstr>Pasal 19 UUPA :</vt:lpstr>
      <vt:lpstr>Menurut Pasal 19 UUPA  Pendaftaran Tanah Merupakan:</vt:lpstr>
      <vt:lpstr>KADASTER YANG MEMPUNYAI KEKUATAN BUKTI</vt:lpstr>
      <vt:lpstr>TUJUAN PENDAFTARAN TANAH</vt:lpstr>
      <vt:lpstr> DASAR HUKUM  PENDAFTARAN TANAH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ke – 1 TEORI HUKUM  PENDAFTARAN TANAH</dc:title>
  <dc:creator>user</dc:creator>
  <cp:lastModifiedBy>ASUS</cp:lastModifiedBy>
  <cp:revision>49</cp:revision>
  <dcterms:created xsi:type="dcterms:W3CDTF">2013-09-25T02:53:15Z</dcterms:created>
  <dcterms:modified xsi:type="dcterms:W3CDTF">2022-02-13T04:59:07Z</dcterms:modified>
</cp:coreProperties>
</file>